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s/slide36.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3.xml" ContentType="application/vnd.openxmlformats-officedocument.presentationml.slide+xml"/>
  <Override PartName="/ppt/slides/slide42.xml" ContentType="application/vnd.openxmlformats-officedocument.presentationml.slide+xml"/>
  <Override PartName="/ppt/slides/slide41.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6.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notesSlides/notesSlide20.xml" ContentType="application/vnd.openxmlformats-officedocument.presentationml.notesSlide+xml"/>
  <Override PartName="/ppt/notesSlides/notesSlide14.xml" ContentType="application/vnd.openxmlformats-officedocument.presentationml.notesSlide+xml"/>
  <Override PartName="/ppt/notesSlides/notesSlide27.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8.xml" ContentType="application/vnd.openxmlformats-officedocument.presentationml.notesSlide+xml"/>
  <Override PartName="/ppt/notesSlides/notesSlide30.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9.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50"/>
  </p:notesMasterIdLst>
  <p:sldIdLst>
    <p:sldId id="256" r:id="rId2"/>
    <p:sldId id="257" r:id="rId3"/>
    <p:sldId id="328" r:id="rId4"/>
    <p:sldId id="329" r:id="rId5"/>
    <p:sldId id="351" r:id="rId6"/>
    <p:sldId id="340" r:id="rId7"/>
    <p:sldId id="341" r:id="rId8"/>
    <p:sldId id="332" r:id="rId9"/>
    <p:sldId id="333" r:id="rId10"/>
    <p:sldId id="335" r:id="rId11"/>
    <p:sldId id="336" r:id="rId12"/>
    <p:sldId id="342" r:id="rId13"/>
    <p:sldId id="295" r:id="rId14"/>
    <p:sldId id="296" r:id="rId15"/>
    <p:sldId id="297" r:id="rId16"/>
    <p:sldId id="352" r:id="rId17"/>
    <p:sldId id="298" r:id="rId18"/>
    <p:sldId id="299" r:id="rId19"/>
    <p:sldId id="300" r:id="rId20"/>
    <p:sldId id="353" r:id="rId21"/>
    <p:sldId id="301" r:id="rId22"/>
    <p:sldId id="302" r:id="rId23"/>
    <p:sldId id="303" r:id="rId24"/>
    <p:sldId id="304" r:id="rId25"/>
    <p:sldId id="306" r:id="rId26"/>
    <p:sldId id="307" r:id="rId27"/>
    <p:sldId id="308" r:id="rId28"/>
    <p:sldId id="310" r:id="rId29"/>
    <p:sldId id="309" r:id="rId30"/>
    <p:sldId id="316" r:id="rId31"/>
    <p:sldId id="317" r:id="rId32"/>
    <p:sldId id="318" r:id="rId33"/>
    <p:sldId id="319" r:id="rId34"/>
    <p:sldId id="358" r:id="rId35"/>
    <p:sldId id="345" r:id="rId36"/>
    <p:sldId id="346" r:id="rId37"/>
    <p:sldId id="347" r:id="rId38"/>
    <p:sldId id="361" r:id="rId39"/>
    <p:sldId id="349" r:id="rId40"/>
    <p:sldId id="360" r:id="rId41"/>
    <p:sldId id="348" r:id="rId42"/>
    <p:sldId id="350" r:id="rId43"/>
    <p:sldId id="359" r:id="rId44"/>
    <p:sldId id="293" r:id="rId45"/>
    <p:sldId id="354" r:id="rId46"/>
    <p:sldId id="355" r:id="rId47"/>
    <p:sldId id="356" r:id="rId48"/>
    <p:sldId id="357" r:id="rId49"/>
  </p:sldIdLst>
  <p:sldSz cx="9144000" cy="6858000" type="screen4x3"/>
  <p:notesSz cx="6858000" cy="9144000"/>
  <p:defaultTextStyle>
    <a:defPPr>
      <a:defRPr lang="en-AU"/>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66CC"/>
    <a:srgbClr val="FF0000"/>
    <a:srgbClr val="FF99FF"/>
    <a:srgbClr val="65B2FF"/>
    <a:srgbClr val="008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678" y="15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ustomXml" Target="../customXml/item2.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customXml" Target="../customXml/item3.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AU"/>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AU"/>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AU"/>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F41EAFC-B47D-4211-8188-9AD5D3939060}" type="slidenum">
              <a:rPr lang="en-AU"/>
              <a:pPr/>
              <a:t>‹#›</a:t>
            </a:fld>
            <a:endParaRPr lang="en-AU"/>
          </a:p>
        </p:txBody>
      </p:sp>
    </p:spTree>
    <p:extLst>
      <p:ext uri="{BB962C8B-B14F-4D97-AF65-F5344CB8AC3E}">
        <p14:creationId xmlns:p14="http://schemas.microsoft.com/office/powerpoint/2010/main" val="7055306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Arial" pitchFamily="34" charset="0"/>
      </a:defRPr>
    </a:lvl1pPr>
    <a:lvl2pPr marL="457200" algn="l" rtl="0" fontAlgn="base">
      <a:spcBef>
        <a:spcPct val="30000"/>
      </a:spcBef>
      <a:spcAft>
        <a:spcPct val="0"/>
      </a:spcAft>
      <a:defRPr sz="1200" kern="1200">
        <a:solidFill>
          <a:schemeClr val="tx1"/>
        </a:solidFill>
        <a:latin typeface="Arial" pitchFamily="34" charset="0"/>
        <a:ea typeface="+mn-ea"/>
        <a:cs typeface="Arial" pitchFamily="34" charset="0"/>
      </a:defRPr>
    </a:lvl2pPr>
    <a:lvl3pPr marL="914400" algn="l" rtl="0" fontAlgn="base">
      <a:spcBef>
        <a:spcPct val="30000"/>
      </a:spcBef>
      <a:spcAft>
        <a:spcPct val="0"/>
      </a:spcAft>
      <a:defRPr sz="1200" kern="1200">
        <a:solidFill>
          <a:schemeClr val="tx1"/>
        </a:solidFill>
        <a:latin typeface="Arial" pitchFamily="34" charset="0"/>
        <a:ea typeface="+mn-ea"/>
        <a:cs typeface="Arial" pitchFamily="34" charset="0"/>
      </a:defRPr>
    </a:lvl3pPr>
    <a:lvl4pPr marL="1371600" algn="l" rtl="0" fontAlgn="base">
      <a:spcBef>
        <a:spcPct val="30000"/>
      </a:spcBef>
      <a:spcAft>
        <a:spcPct val="0"/>
      </a:spcAft>
      <a:defRPr sz="1200" kern="1200">
        <a:solidFill>
          <a:schemeClr val="tx1"/>
        </a:solidFill>
        <a:latin typeface="Arial" pitchFamily="34" charset="0"/>
        <a:ea typeface="+mn-ea"/>
        <a:cs typeface="Arial" pitchFamily="34" charset="0"/>
      </a:defRPr>
    </a:lvl4pPr>
    <a:lvl5pPr marL="1828800" algn="l" rtl="0" fontAlgn="base">
      <a:spcBef>
        <a:spcPct val="30000"/>
      </a:spcBef>
      <a:spcAft>
        <a:spcPct val="0"/>
      </a:spcAft>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2D4214-DF97-4378-A933-50AC5196A018}" type="slidenum">
              <a:rPr lang="en-AU"/>
              <a:pPr/>
              <a:t>1</a:t>
            </a:fld>
            <a:endParaRPr lang="en-AU"/>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algn="r" eaLnBrk="1" hangingPunct="1">
              <a:spcBef>
                <a:spcPct val="0"/>
              </a:spcBef>
              <a:buFontTx/>
              <a:buNone/>
            </a:pPr>
            <a:fld id="{E294287B-68CA-4028-81B9-FF39A838477C}" type="slidenum">
              <a:rPr lang="en-US" altLang="en-US" sz="1200"/>
              <a:pPr algn="r" eaLnBrk="1" hangingPunct="1">
                <a:spcBef>
                  <a:spcPct val="0"/>
                </a:spcBef>
                <a:buFontTx/>
                <a:buNone/>
              </a:pPr>
              <a:t>11</a:t>
            </a:fld>
            <a:endParaRPr lang="en-US" altLang="en-US"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i="1"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Rot="1" noChangeAspect="1" noChangeArrowheads="1" noTextEdit="1"/>
          </p:cNvSpPr>
          <p:nvPr>
            <p:ph type="sldImg"/>
          </p:nvPr>
        </p:nvSpPr>
        <p:spPr>
          <a:ln/>
        </p:spPr>
      </p:sp>
      <p:sp>
        <p:nvSpPr>
          <p:cNvPr id="377859" name="Rectangle 3"/>
          <p:cNvSpPr>
            <a:spLocks noGrp="1" noChangeArrowheads="1"/>
          </p:cNvSpPr>
          <p:nvPr>
            <p:ph type="body" idx="1"/>
          </p:nvPr>
        </p:nvSpPr>
        <p:spPr>
          <a:noFill/>
        </p:spPr>
        <p:txBody>
          <a:bodyPr/>
          <a:lstStyle/>
          <a:p>
            <a:pPr eaLnBrk="1" hangingPunct="1"/>
            <a:endParaRPr lang="en-GB" alt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C221E5-99FB-4168-B476-EA35D4300E03}" type="slidenum">
              <a:rPr lang="en-US" altLang="en-US"/>
              <a:pPr/>
              <a:t>18</a:t>
            </a:fld>
            <a:endParaRPr lang="en-US" altLang="en-US"/>
          </a:p>
        </p:txBody>
      </p:sp>
      <p:sp>
        <p:nvSpPr>
          <p:cNvPr id="1148930" name="Rectangle 2"/>
          <p:cNvSpPr>
            <a:spLocks noGrp="1" noRot="1" noChangeAspect="1" noChangeArrowheads="1" noTextEdit="1"/>
          </p:cNvSpPr>
          <p:nvPr>
            <p:ph type="sldImg"/>
          </p:nvPr>
        </p:nvSpPr>
        <p:spPr>
          <a:ln/>
        </p:spPr>
      </p:sp>
      <p:sp>
        <p:nvSpPr>
          <p:cNvPr id="11489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03DF67-EC1F-420C-ABBF-CD67C897E5A2}" type="slidenum">
              <a:rPr lang="en-US" altLang="en-US"/>
              <a:pPr/>
              <a:t>19</a:t>
            </a:fld>
            <a:endParaRPr lang="en-US" altLang="en-US"/>
          </a:p>
        </p:txBody>
      </p:sp>
      <p:sp>
        <p:nvSpPr>
          <p:cNvPr id="1150978" name="Rectangle 2"/>
          <p:cNvSpPr>
            <a:spLocks noGrp="1" noRot="1" noChangeAspect="1" noChangeArrowheads="1" noTextEdit="1"/>
          </p:cNvSpPr>
          <p:nvPr>
            <p:ph type="sldImg"/>
          </p:nvPr>
        </p:nvSpPr>
        <p:spPr>
          <a:ln/>
        </p:spPr>
      </p:sp>
      <p:sp>
        <p:nvSpPr>
          <p:cNvPr id="11509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45A446-BE78-40B1-ACC7-60F4CF737B31}" type="slidenum">
              <a:rPr lang="en-US" altLang="en-US"/>
              <a:pPr/>
              <a:t>21</a:t>
            </a:fld>
            <a:endParaRPr lang="en-US" altLang="en-US"/>
          </a:p>
        </p:txBody>
      </p:sp>
      <p:sp>
        <p:nvSpPr>
          <p:cNvPr id="1175554" name="Rectangle 2"/>
          <p:cNvSpPr>
            <a:spLocks noGrp="1" noRot="1" noChangeAspect="1" noChangeArrowheads="1" noTextEdit="1"/>
          </p:cNvSpPr>
          <p:nvPr>
            <p:ph type="sldImg"/>
          </p:nvPr>
        </p:nvSpPr>
        <p:spPr>
          <a:ln/>
        </p:spPr>
      </p:sp>
      <p:sp>
        <p:nvSpPr>
          <p:cNvPr id="11755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CFA244-EE6E-4A8E-B692-3EDDA79F1F33}" type="slidenum">
              <a:rPr lang="en-US" altLang="en-US"/>
              <a:pPr/>
              <a:t>22</a:t>
            </a:fld>
            <a:endParaRPr lang="en-US" altLang="en-US"/>
          </a:p>
        </p:txBody>
      </p:sp>
      <p:sp>
        <p:nvSpPr>
          <p:cNvPr id="1177602" name="Rectangle 2"/>
          <p:cNvSpPr>
            <a:spLocks noGrp="1" noRot="1" noChangeAspect="1" noChangeArrowheads="1" noTextEdit="1"/>
          </p:cNvSpPr>
          <p:nvPr>
            <p:ph type="sldImg"/>
          </p:nvPr>
        </p:nvSpPr>
        <p:spPr>
          <a:ln/>
        </p:spPr>
      </p:sp>
      <p:sp>
        <p:nvSpPr>
          <p:cNvPr id="11776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9D0615F-2D7E-4535-AA26-DF6A830ED40F}" type="slidenum">
              <a:rPr lang="en-US" altLang="en-US"/>
              <a:pPr/>
              <a:t>23</a:t>
            </a:fld>
            <a:endParaRPr lang="en-US" altLang="en-US"/>
          </a:p>
        </p:txBody>
      </p:sp>
      <p:sp>
        <p:nvSpPr>
          <p:cNvPr id="1179650" name="Rectangle 2"/>
          <p:cNvSpPr>
            <a:spLocks noGrp="1" noRot="1" noChangeAspect="1" noChangeArrowheads="1" noTextEdit="1"/>
          </p:cNvSpPr>
          <p:nvPr>
            <p:ph type="sldImg"/>
          </p:nvPr>
        </p:nvSpPr>
        <p:spPr>
          <a:ln/>
        </p:spPr>
      </p:sp>
      <p:sp>
        <p:nvSpPr>
          <p:cNvPr id="11796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3521FF-F250-4D59-B99D-78A5C73634CC}" type="slidenum">
              <a:rPr lang="en-US" altLang="en-US"/>
              <a:pPr/>
              <a:t>24</a:t>
            </a:fld>
            <a:endParaRPr lang="en-US" altLang="en-US"/>
          </a:p>
        </p:txBody>
      </p:sp>
      <p:sp>
        <p:nvSpPr>
          <p:cNvPr id="1153026" name="Rectangle 2"/>
          <p:cNvSpPr>
            <a:spLocks noGrp="1" noRot="1" noChangeAspect="1" noChangeArrowheads="1" noTextEdit="1"/>
          </p:cNvSpPr>
          <p:nvPr>
            <p:ph type="sldImg"/>
          </p:nvPr>
        </p:nvSpPr>
        <p:spPr>
          <a:ln/>
        </p:spPr>
      </p:sp>
      <p:sp>
        <p:nvSpPr>
          <p:cNvPr id="11530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C66758-3BF4-4C44-A290-38F3CCD757C8}" type="slidenum">
              <a:rPr lang="en-US" altLang="en-US"/>
              <a:pPr/>
              <a:t>25</a:t>
            </a:fld>
            <a:endParaRPr lang="en-US" altLang="en-US"/>
          </a:p>
        </p:txBody>
      </p:sp>
      <p:sp>
        <p:nvSpPr>
          <p:cNvPr id="1185794" name="Rectangle 2"/>
          <p:cNvSpPr>
            <a:spLocks noGrp="1" noRot="1" noChangeAspect="1" noChangeArrowheads="1" noTextEdit="1"/>
          </p:cNvSpPr>
          <p:nvPr>
            <p:ph type="sldImg"/>
          </p:nvPr>
        </p:nvSpPr>
        <p:spPr>
          <a:ln/>
        </p:spPr>
      </p:sp>
      <p:sp>
        <p:nvSpPr>
          <p:cNvPr id="11857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0D3E76-546D-496F-8F81-AC272E7F4901}" type="slidenum">
              <a:rPr lang="en-US" altLang="en-US"/>
              <a:pPr/>
              <a:t>26</a:t>
            </a:fld>
            <a:endParaRPr lang="en-US" altLang="en-US"/>
          </a:p>
        </p:txBody>
      </p:sp>
      <p:sp>
        <p:nvSpPr>
          <p:cNvPr id="1191938" name="Rectangle 2"/>
          <p:cNvSpPr>
            <a:spLocks noGrp="1" noRot="1" noChangeAspect="1" noChangeArrowheads="1" noTextEdit="1"/>
          </p:cNvSpPr>
          <p:nvPr>
            <p:ph type="sldImg"/>
          </p:nvPr>
        </p:nvSpPr>
        <p:spPr>
          <a:ln/>
        </p:spPr>
      </p:sp>
      <p:sp>
        <p:nvSpPr>
          <p:cNvPr id="11919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801327-6C0C-41F7-86DA-9D9B5DA026D0}" type="slidenum">
              <a:rPr lang="en-AU"/>
              <a:pPr/>
              <a:t>2</a:t>
            </a:fld>
            <a:endParaRPr lang="en-AU"/>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33787E-A6C7-4801-AD78-454D00BF693F}" type="slidenum">
              <a:rPr lang="en-US" altLang="en-US"/>
              <a:pPr/>
              <a:t>27</a:t>
            </a:fld>
            <a:endParaRPr lang="en-US" altLang="en-US"/>
          </a:p>
        </p:txBody>
      </p:sp>
      <p:sp>
        <p:nvSpPr>
          <p:cNvPr id="620546" name="Rectangle 2"/>
          <p:cNvSpPr>
            <a:spLocks noGrp="1" noRot="1" noChangeAspect="1" noChangeArrowheads="1" noTextEdit="1"/>
          </p:cNvSpPr>
          <p:nvPr>
            <p:ph type="sldImg"/>
          </p:nvPr>
        </p:nvSpPr>
        <p:spPr>
          <a:ln/>
        </p:spPr>
      </p:sp>
      <p:sp>
        <p:nvSpPr>
          <p:cNvPr id="620547" name="Rectangle 3"/>
          <p:cNvSpPr>
            <a:spLocks noGrp="1" noChangeArrowheads="1"/>
          </p:cNvSpPr>
          <p:nvPr>
            <p:ph type="body" idx="1"/>
          </p:nvPr>
        </p:nvSpPr>
        <p:spPr/>
        <p:txBody>
          <a:bodyPr/>
          <a:lstStyle/>
          <a:p>
            <a:pPr>
              <a:lnSpc>
                <a:spcPct val="90000"/>
              </a:lnSpc>
            </a:pPr>
            <a:endParaRPr lang="en-US" altLang="en-US" sz="1000"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F11B2F-F0D3-4DF7-A48E-FE430DE78CF0}" type="slidenum">
              <a:rPr lang="en-US" altLang="en-US"/>
              <a:pPr/>
              <a:t>28</a:t>
            </a:fld>
            <a:endParaRPr lang="en-US" altLang="en-US"/>
          </a:p>
        </p:txBody>
      </p:sp>
      <p:sp>
        <p:nvSpPr>
          <p:cNvPr id="558082" name="Rectangle 2"/>
          <p:cNvSpPr>
            <a:spLocks noGrp="1" noRot="1" noChangeAspect="1" noChangeArrowheads="1" noTextEdit="1"/>
          </p:cNvSpPr>
          <p:nvPr>
            <p:ph type="sldImg"/>
          </p:nvPr>
        </p:nvSpPr>
        <p:spPr>
          <a:ln/>
        </p:spPr>
      </p:sp>
      <p:sp>
        <p:nvSpPr>
          <p:cNvPr id="558083"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C2E405-F4EB-4055-AA7F-E4BE3B98F7CC}" type="slidenum">
              <a:rPr lang="en-US" altLang="en-US"/>
              <a:pPr/>
              <a:t>29</a:t>
            </a:fld>
            <a:endParaRPr lang="en-US" altLang="en-US"/>
          </a:p>
        </p:txBody>
      </p:sp>
      <p:sp>
        <p:nvSpPr>
          <p:cNvPr id="613378" name="Rectangle 2"/>
          <p:cNvSpPr>
            <a:spLocks noGrp="1" noChangeArrowheads="1"/>
          </p:cNvSpPr>
          <p:nvPr>
            <p:ph type="body" idx="1"/>
          </p:nvPr>
        </p:nvSpPr>
        <p:spPr>
          <a:xfrm>
            <a:off x="914400" y="4346575"/>
            <a:ext cx="5029200" cy="3849688"/>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lstStyle/>
          <a:p>
            <a:endParaRPr lang="en-US" altLang="en-US" dirty="0"/>
          </a:p>
        </p:txBody>
      </p:sp>
      <p:sp>
        <p:nvSpPr>
          <p:cNvPr id="613379" name="Rectangle 3"/>
          <p:cNvSpPr>
            <a:spLocks noGrp="1" noRot="1" noChangeAspect="1" noChangeArrowheads="1" noTextEdit="1"/>
          </p:cNvSpPr>
          <p:nvPr>
            <p:ph type="sldImg"/>
          </p:nvPr>
        </p:nvSpPr>
        <p:spPr>
          <a:xfrm>
            <a:off x="1298575" y="801688"/>
            <a:ext cx="4260850" cy="3195637"/>
          </a:xfrm>
          <a:ln w="12700" cap="flat">
            <a:solidFill>
              <a:schemeClr val="tx1"/>
            </a:solidFill>
          </a:ln>
          <a:extLst>
            <a:ext uri="{909E8E84-426E-40DD-AFC4-6F175D3DCCD1}">
              <a14:hiddenFill xmlns:a14="http://schemas.microsoft.com/office/drawing/2010/main">
                <a:noFill/>
              </a14:hiddenFill>
            </a:ext>
          </a:extLst>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896CAB3-4E46-492C-B569-81A351C044C0}" type="slidenum">
              <a:rPr lang="en-US" altLang="en-US"/>
              <a:pPr/>
              <a:t>30</a:t>
            </a:fld>
            <a:endParaRPr lang="en-US" altLang="en-US"/>
          </a:p>
        </p:txBody>
      </p:sp>
      <p:sp>
        <p:nvSpPr>
          <p:cNvPr id="615426" name="Rectangle 2"/>
          <p:cNvSpPr>
            <a:spLocks noGrp="1" noRot="1" noChangeAspect="1" noChangeArrowheads="1" noTextEdit="1"/>
          </p:cNvSpPr>
          <p:nvPr>
            <p:ph type="sldImg"/>
          </p:nvPr>
        </p:nvSpPr>
        <p:spPr>
          <a:ln/>
        </p:spPr>
      </p:sp>
      <p:sp>
        <p:nvSpPr>
          <p:cNvPr id="615427"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92D44C-927A-4648-9A9C-C4555D0C2A76}" type="slidenum">
              <a:rPr lang="en-US" altLang="en-US"/>
              <a:pPr/>
              <a:t>31</a:t>
            </a:fld>
            <a:endParaRPr lang="en-US" altLang="en-US"/>
          </a:p>
        </p:txBody>
      </p:sp>
      <p:sp>
        <p:nvSpPr>
          <p:cNvPr id="795650" name="Rectangle 2"/>
          <p:cNvSpPr>
            <a:spLocks noGrp="1" noRot="1" noChangeAspect="1" noChangeArrowheads="1" noTextEdit="1"/>
          </p:cNvSpPr>
          <p:nvPr>
            <p:ph type="sldImg"/>
          </p:nvPr>
        </p:nvSpPr>
        <p:spPr>
          <a:ln/>
        </p:spPr>
      </p:sp>
      <p:sp>
        <p:nvSpPr>
          <p:cNvPr id="795651"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98ADA2-3801-4BF7-9D34-8B7E74CC6190}" type="slidenum">
              <a:rPr lang="en-US" altLang="en-US"/>
              <a:pPr/>
              <a:t>32</a:t>
            </a:fld>
            <a:endParaRPr lang="en-US" altLang="en-US"/>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r>
              <a:rPr lang="en-US" altLang="en-US" dirty="0" err="1" smtClean="0"/>
              <a:t>Hart-Smith</a:t>
            </a:r>
            <a:r>
              <a:rPr lang="en-US" altLang="en-US" dirty="0"/>
              <a:t>, L.J., "Effects of Flaws and Porosity on Strength of Adhesive-Bonded Joints", Douglas Aircraft Company Report MDC J4699, November 1981. </a:t>
            </a:r>
          </a:p>
          <a:p>
            <a:endParaRPr lang="en-AU" alt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F5D66E-5F7B-488C-98B7-98DF278DCD8C}" type="slidenum">
              <a:rPr lang="en-US" altLang="en-US"/>
              <a:pPr/>
              <a:t>33</a:t>
            </a:fld>
            <a:endParaRPr lang="en-US" altLang="en-US"/>
          </a:p>
        </p:txBody>
      </p:sp>
      <p:sp>
        <p:nvSpPr>
          <p:cNvPr id="262146" name="Rectangle 2"/>
          <p:cNvSpPr>
            <a:spLocks noGrp="1" noRot="1" noChangeAspect="1" noChangeArrowheads="1" noTextEdit="1"/>
          </p:cNvSpPr>
          <p:nvPr>
            <p:ph type="sldImg"/>
          </p:nvPr>
        </p:nvSpPr>
        <p:spPr>
          <a:ln/>
        </p:spPr>
      </p:sp>
      <p:sp>
        <p:nvSpPr>
          <p:cNvPr id="262147"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4722" name="Rectangle 2"/>
          <p:cNvSpPr>
            <a:spLocks noGrp="1" noRot="1" noChangeAspect="1" noChangeArrowheads="1" noTextEdit="1"/>
          </p:cNvSpPr>
          <p:nvPr>
            <p:ph type="sldImg"/>
          </p:nvPr>
        </p:nvSpPr>
        <p:spPr>
          <a:ln/>
        </p:spPr>
      </p:sp>
      <p:sp>
        <p:nvSpPr>
          <p:cNvPr id="414723" name="Rectangle 3"/>
          <p:cNvSpPr>
            <a:spLocks noGrp="1" noChangeArrowheads="1"/>
          </p:cNvSpPr>
          <p:nvPr>
            <p:ph type="body" idx="1"/>
          </p:nvPr>
        </p:nvSpPr>
        <p:spPr>
          <a:noFill/>
        </p:spPr>
        <p:txBody>
          <a:bodyPr/>
          <a:lstStyle/>
          <a:p>
            <a:pPr eaLnBrk="1" hangingPunct="1"/>
            <a:r>
              <a:rPr lang="en-US" altLang="en-US" smtClean="0"/>
              <a:t>Adhesion failures can also occur if the </a:t>
            </a:r>
            <a:r>
              <a:rPr lang="en-AU" altLang="en-US" smtClean="0"/>
              <a:t>adhesive fails to reach cure temperature </a:t>
            </a:r>
            <a:r>
              <a:rPr lang="en-US" altLang="en-US" smtClean="0"/>
              <a:t>during the cure cycle. Under these circumstances the adhesive may cross-link and gel before it has an opportunity to flow and wet the surface. A similar result would occur with the use of an adhesive that was “out of life”. Usually there may be sufficient contact to pass post-production NDI, but in-service failure may be inevitable. </a:t>
            </a:r>
          </a:p>
          <a:p>
            <a:pPr eaLnBrk="1" hangingPunct="1"/>
            <a:r>
              <a:rPr lang="en-US" altLang="en-US" smtClean="0"/>
              <a:t>In the example presented, a bonded repair was applied over thin skin attached to complex, thick sub-structure. The technician followed the approved SRM and used a single heater blanket. In the area where the skin was thin and there was sufficient heater blanket to locally achieve the cure temperature, the adhesive was correctly cured, as demonstrated by the cohesion failure of the bond when the repair was removed after the first in-service NDI inspection detected disbonding. However, over the thicker regions and over the thinner skin regions where the extent of overlap of the heater blanket was insufficient to achieve the cure temperature, there is clear evidence of adhesion failure. </a:t>
            </a:r>
          </a:p>
          <a:p>
            <a:pPr eaLnBrk="1" hangingPunct="1"/>
            <a:endParaRPr lang="en-AU" alt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32F671-70DA-4B98-ADA1-894D1B322F7F}" type="slidenum">
              <a:rPr lang="en-AU"/>
              <a:pPr/>
              <a:t>44</a:t>
            </a:fld>
            <a:endParaRPr lang="en-AU"/>
          </a:p>
        </p:txBody>
      </p:sp>
      <p:sp>
        <p:nvSpPr>
          <p:cNvPr id="123906" name="Rectangle 2"/>
          <p:cNvSpPr>
            <a:spLocks noGrp="1" noRot="1" noChangeAspect="1" noChangeArrowheads="1" noTextEdit="1"/>
          </p:cNvSpPr>
          <p:nvPr>
            <p:ph type="sldImg"/>
          </p:nvPr>
        </p:nvSpPr>
        <p:spPr>
          <a:ln/>
        </p:spPr>
      </p:sp>
      <p:sp>
        <p:nvSpPr>
          <p:cNvPr id="123907" name="Rectangle 3"/>
          <p:cNvSpPr>
            <a:spLocks noGrp="1" noChangeArrowheads="1"/>
          </p:cNvSpPr>
          <p:nvPr>
            <p:ph type="body" idx="1"/>
          </p:nvPr>
        </p:nvSpPr>
        <p:spPr/>
        <p:txBody>
          <a:bodyPr/>
          <a:lstStyle/>
          <a:p>
            <a:pPr algn="ctr"/>
            <a:r>
              <a:rPr lang="en-AU"/>
              <a:t>Intentionally blank</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41AF08-2BC5-43B2-BD23-49373B73DA07}" type="slidenum">
              <a:rPr lang="en-US" altLang="en-US"/>
              <a:pPr/>
              <a:t>45</a:t>
            </a:fld>
            <a:endParaRPr lang="en-US" altLang="en-US"/>
          </a:p>
        </p:txBody>
      </p:sp>
      <p:sp>
        <p:nvSpPr>
          <p:cNvPr id="629762" name="Rectangle 2"/>
          <p:cNvSpPr>
            <a:spLocks noGrp="1" noChangeArrowheads="1"/>
          </p:cNvSpPr>
          <p:nvPr>
            <p:ph type="body" idx="1"/>
          </p:nvPr>
        </p:nvSpPr>
        <p:spPr>
          <a:xfrm>
            <a:off x="914400" y="4346575"/>
            <a:ext cx="5029200" cy="3849688"/>
          </a:xfrm>
          <a:noFill/>
          <a:ln/>
          <a:extLst>
            <a:ext uri="{91240B29-F687-4F45-9708-019B960494DF}">
              <a14:hiddenLine xmlns:a14="http://schemas.microsoft.com/office/drawing/2010/main" w="12700">
                <a:solidFill>
                  <a:schemeClr val="tx1"/>
                </a:solidFill>
                <a:miter lim="800000"/>
                <a:headEnd/>
                <a:tailEnd/>
              </a14:hiddenLine>
            </a:ext>
          </a:extLst>
        </p:spPr>
        <p:txBody>
          <a:bodyPr lIns="90478" tIns="44446" rIns="90478" bIns="44446"/>
          <a:lstStyle/>
          <a:p>
            <a:endParaRPr lang="en-US" altLang="en-US" dirty="0"/>
          </a:p>
        </p:txBody>
      </p:sp>
      <p:sp>
        <p:nvSpPr>
          <p:cNvPr id="629763" name="Rectangle 3"/>
          <p:cNvSpPr>
            <a:spLocks noGrp="1" noRot="1" noChangeAspect="1" noChangeArrowheads="1" noTextEdit="1"/>
          </p:cNvSpPr>
          <p:nvPr>
            <p:ph type="sldImg"/>
          </p:nvPr>
        </p:nvSpPr>
        <p:spPr>
          <a:xfrm>
            <a:off x="1292225" y="796925"/>
            <a:ext cx="4273550" cy="3205163"/>
          </a:xfrm>
          <a:ln w="12700" cap="flat">
            <a:solidFill>
              <a:schemeClr val="tx1"/>
            </a:solidFill>
          </a:ln>
          <a:extLst>
            <a:ext uri="{909E8E84-426E-40DD-AFC4-6F175D3DCCD1}">
              <a14:hiddenFill xmlns:a14="http://schemas.microsoft.com/office/drawing/2010/main">
                <a:noFill/>
              </a14:hiddenFill>
            </a:ext>
          </a:extLs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fld id="{63082C85-F298-42DF-8BAF-5895E7E2C275}" type="slidenum">
              <a:rPr lang="en-US" altLang="en-US" sz="1200" smtClean="0"/>
              <a:pPr eaLnBrk="1" hangingPunct="1"/>
              <a:t>3</a:t>
            </a:fld>
            <a:endParaRPr lang="en-US" altLang="en-US" sz="120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i="1" dirty="0"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E01F86-6881-4611-82A0-B54C3C331DBD}" type="slidenum">
              <a:rPr lang="en-US" altLang="en-US"/>
              <a:pPr/>
              <a:t>46</a:t>
            </a:fld>
            <a:endParaRPr lang="en-US" altLang="en-US"/>
          </a:p>
        </p:txBody>
      </p:sp>
      <p:sp>
        <p:nvSpPr>
          <p:cNvPr id="631810" name="Rectangle 2"/>
          <p:cNvSpPr>
            <a:spLocks noGrp="1" noRot="1" noChangeAspect="1" noChangeArrowheads="1" noTextEdit="1"/>
          </p:cNvSpPr>
          <p:nvPr>
            <p:ph type="sldImg"/>
          </p:nvPr>
        </p:nvSpPr>
        <p:spPr>
          <a:ln/>
        </p:spPr>
      </p:sp>
      <p:sp>
        <p:nvSpPr>
          <p:cNvPr id="631811" name="Rectangle 3"/>
          <p:cNvSpPr>
            <a:spLocks noGrp="1" noChangeArrowheads="1"/>
          </p:cNvSpPr>
          <p:nvPr>
            <p:ph type="body" idx="1"/>
          </p:nvPr>
        </p:nvSpPr>
        <p:spPr/>
        <p:txBody>
          <a:bodyPr/>
          <a:lstStyle/>
          <a:p>
            <a:r>
              <a:rPr lang="en-US" altLang="en-US" dirty="0" err="1" smtClean="0"/>
              <a:t>Hart-Smith</a:t>
            </a:r>
            <a:r>
              <a:rPr lang="en-US" altLang="en-US" dirty="0"/>
              <a:t>, L.J., "Effects of Flaws and Porosity on Strength of Adhesive-Bonded Joints", Douglas Aircraft Company Report MDC J4699, November 1981. </a:t>
            </a:r>
          </a:p>
          <a:p>
            <a:r>
              <a:rPr lang="en-US" altLang="en-US" dirty="0" err="1"/>
              <a:t>Hart-Smith</a:t>
            </a:r>
            <a:r>
              <a:rPr lang="en-US" altLang="en-US" dirty="0"/>
              <a:t>, L.J., </a:t>
            </a:r>
            <a:r>
              <a:rPr lang="en-US" altLang="en-US" i="1" dirty="0"/>
              <a:t>Explanation of Delamination of Bonded Patches under Compressive Loads Using New Simple Bonded Joint Analyses,  </a:t>
            </a:r>
            <a:r>
              <a:rPr lang="en-US" altLang="en-US" dirty="0"/>
              <a:t>6th Joint FAA/DoD/NASA Conference on Aging Aircraft, San Francisco, California, September 18-19, 2001.</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112A27-0D92-49DB-BEF9-F6A1CF625258}" type="slidenum">
              <a:rPr lang="en-US" altLang="en-US"/>
              <a:pPr/>
              <a:t>47</a:t>
            </a:fld>
            <a:endParaRPr lang="en-US" altLang="en-US"/>
          </a:p>
        </p:txBody>
      </p:sp>
      <p:sp>
        <p:nvSpPr>
          <p:cNvPr id="69634" name="Rectangle 2"/>
          <p:cNvSpPr>
            <a:spLocks noGrp="1" noChangeArrowheads="1"/>
          </p:cNvSpPr>
          <p:nvPr>
            <p:ph type="body" idx="1"/>
          </p:nvPr>
        </p:nvSpPr>
        <p:spPr>
          <a:xfrm>
            <a:off x="914400" y="4346575"/>
            <a:ext cx="5029200" cy="3849688"/>
          </a:xfrm>
          <a:noFill/>
          <a:ln/>
          <a:extLst>
            <a:ext uri="{91240B29-F687-4F45-9708-019B960494DF}">
              <a14:hiddenLine xmlns:a14="http://schemas.microsoft.com/office/drawing/2010/main" w="12700">
                <a:solidFill>
                  <a:schemeClr val="tx1"/>
                </a:solidFill>
                <a:miter lim="800000"/>
                <a:headEnd/>
                <a:tailEnd/>
              </a14:hiddenLine>
            </a:ext>
          </a:extLst>
        </p:spPr>
        <p:txBody>
          <a:bodyPr lIns="90478" tIns="44446" rIns="90478" bIns="44446"/>
          <a:lstStyle/>
          <a:p>
            <a:r>
              <a:rPr lang="en-US" altLang="en-US" dirty="0" err="1" smtClean="0"/>
              <a:t>Hart-Smith</a:t>
            </a:r>
            <a:r>
              <a:rPr lang="en-US" altLang="en-US" dirty="0"/>
              <a:t>, L.J. </a:t>
            </a:r>
            <a:r>
              <a:rPr lang="en-US" altLang="en-US" i="1" dirty="0"/>
              <a:t>Adhesive Bonded Single Lap Joints, </a:t>
            </a:r>
            <a:r>
              <a:rPr lang="en-US" altLang="en-US" dirty="0"/>
              <a:t>NASA CR 112236, Jan 1973</a:t>
            </a:r>
          </a:p>
          <a:p>
            <a:endParaRPr lang="en-US" altLang="en-US" dirty="0"/>
          </a:p>
        </p:txBody>
      </p:sp>
      <p:sp>
        <p:nvSpPr>
          <p:cNvPr id="69635" name="Rectangle 3"/>
          <p:cNvSpPr>
            <a:spLocks noGrp="1" noRot="1" noChangeAspect="1" noChangeArrowheads="1" noTextEdit="1"/>
          </p:cNvSpPr>
          <p:nvPr>
            <p:ph type="sldImg"/>
          </p:nvPr>
        </p:nvSpPr>
        <p:spPr>
          <a:xfrm>
            <a:off x="1298575" y="801688"/>
            <a:ext cx="4260850" cy="3195637"/>
          </a:xfrm>
          <a:ln w="12700" cap="flat">
            <a:solidFill>
              <a:schemeClr val="tx1"/>
            </a:solidFill>
          </a:ln>
          <a:extLst>
            <a:ext uri="{909E8E84-426E-40DD-AFC4-6F175D3DCCD1}">
              <a14:hiddenFill xmlns:a14="http://schemas.microsoft.com/office/drawing/2010/main">
                <a:noFill/>
              </a14:hiddenFill>
            </a:ext>
          </a:extLst>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3C15C4-5A0A-4A58-8B3E-1A2CFB1E1A84}" type="slidenum">
              <a:rPr lang="en-US" altLang="en-US"/>
              <a:pPr/>
              <a:t>48</a:t>
            </a:fld>
            <a:endParaRPr lang="en-US" altLang="en-US"/>
          </a:p>
        </p:txBody>
      </p:sp>
      <p:sp>
        <p:nvSpPr>
          <p:cNvPr id="623618" name="Rectangle 2"/>
          <p:cNvSpPr>
            <a:spLocks noGrp="1" noRot="1" noChangeAspect="1" noChangeArrowheads="1" noTextEdit="1"/>
          </p:cNvSpPr>
          <p:nvPr>
            <p:ph type="sldImg"/>
          </p:nvPr>
        </p:nvSpPr>
        <p:spPr>
          <a:ln/>
        </p:spPr>
      </p:sp>
      <p:sp>
        <p:nvSpPr>
          <p:cNvPr id="623619"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fld id="{97BA983C-F6E4-4CCF-B44F-0CE564BCF675}" type="slidenum">
              <a:rPr lang="en-US" altLang="en-US" sz="1200" smtClean="0"/>
              <a:pPr eaLnBrk="1" hangingPunct="1"/>
              <a:t>4</a:t>
            </a:fld>
            <a:endParaRPr lang="en-US" altLang="en-US" sz="120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fld id="{EE751BB0-F112-4261-859A-A3A5BD58B098}" type="slidenum">
              <a:rPr lang="en-US" altLang="en-US" sz="1200" smtClean="0"/>
              <a:pPr eaLnBrk="1" hangingPunct="1"/>
              <a:t>5</a:t>
            </a:fld>
            <a:endParaRPr lang="en-US" altLang="en-US" sz="1200"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103E61-D93A-457E-91FB-615D9FE50B33}" type="slidenum">
              <a:rPr lang="en-AU"/>
              <a:pPr/>
              <a:t>6</a:t>
            </a:fld>
            <a:endParaRPr lang="en-AU" dirty="0"/>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algn="r" eaLnBrk="1" hangingPunct="1">
              <a:spcBef>
                <a:spcPct val="0"/>
              </a:spcBef>
              <a:buFontTx/>
              <a:buNone/>
            </a:pPr>
            <a:fld id="{B5DD011E-F871-4915-9BA0-E67710ECB539}" type="slidenum">
              <a:rPr lang="en-US" altLang="en-US" sz="1200"/>
              <a:pPr algn="r" eaLnBrk="1" hangingPunct="1">
                <a:spcBef>
                  <a:spcPct val="0"/>
                </a:spcBef>
                <a:buFontTx/>
                <a:buNone/>
              </a:pPr>
              <a:t>8</a:t>
            </a:fld>
            <a:endParaRPr lang="en-US" altLang="en-US" sz="120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1000"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algn="r" eaLnBrk="1" hangingPunct="1">
              <a:spcBef>
                <a:spcPct val="0"/>
              </a:spcBef>
              <a:buFontTx/>
              <a:buNone/>
            </a:pPr>
            <a:fld id="{C44524B5-DBE7-42DD-B319-952DB6A96A7B}" type="slidenum">
              <a:rPr lang="en-US" altLang="en-US" sz="1200"/>
              <a:pPr algn="r" eaLnBrk="1" hangingPunct="1">
                <a:spcBef>
                  <a:spcPct val="0"/>
                </a:spcBef>
                <a:buFontTx/>
                <a:buNone/>
              </a:pPr>
              <a:t>10</a:t>
            </a:fld>
            <a:endParaRPr lang="en-US" altLang="en-US" sz="120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170" name="Rectangle 2"/>
          <p:cNvSpPr>
            <a:spLocks noGrp="1" noChangeArrowheads="1"/>
          </p:cNvSpPr>
          <p:nvPr>
            <p:ph type="ctrTitle" sz="quarter"/>
          </p:nvPr>
        </p:nvSpPr>
        <p:spPr>
          <a:xfrm>
            <a:off x="455613" y="1920875"/>
            <a:ext cx="8226425" cy="1736725"/>
          </a:xfrm>
        </p:spPr>
        <p:txBody>
          <a:bodyPr anchor="b"/>
          <a:lstStyle>
            <a:lvl1pPr>
              <a:defRPr sz="4400"/>
            </a:lvl1pPr>
          </a:lstStyle>
          <a:p>
            <a:pPr lvl="0"/>
            <a:r>
              <a:rPr lang="en-US" noProof="0" smtClean="0"/>
              <a:t>Click to edit Master title style</a:t>
            </a:r>
            <a:endParaRPr lang="en-AU" noProof="0" smtClean="0"/>
          </a:p>
        </p:txBody>
      </p:sp>
      <p:sp>
        <p:nvSpPr>
          <p:cNvPr id="7171"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pPr lvl="0"/>
            <a:r>
              <a:rPr lang="en-US" noProof="0" smtClean="0"/>
              <a:t>Click to edit Master subtitle style</a:t>
            </a:r>
            <a:endParaRPr lang="en-AU" noProof="0" smtClean="0"/>
          </a:p>
        </p:txBody>
      </p:sp>
      <p:pic>
        <p:nvPicPr>
          <p:cNvPr id="7173"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3813" y="708025"/>
            <a:ext cx="4284662" cy="1001713"/>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a:spLocks noGrp="1" noChangeArrowheads="1"/>
          </p:cNvSpPr>
          <p:nvPr userDrawn="1"/>
        </p:nvSpPr>
        <p:spPr bwMode="auto">
          <a:xfrm>
            <a:off x="3017043" y="5934869"/>
            <a:ext cx="288131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AU"/>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ctr"/>
            <a:r>
              <a:rPr lang="en-AU" sz="1100" dirty="0" smtClean="0">
                <a:solidFill>
                  <a:srgbClr val="000000"/>
                </a:solidFill>
              </a:rPr>
              <a:t>©Adhesion Associates Mar 2016</a:t>
            </a:r>
          </a:p>
          <a:p>
            <a:pPr algn="ctr"/>
            <a:r>
              <a:rPr lang="en-AU" sz="1100" dirty="0" smtClean="0">
                <a:solidFill>
                  <a:srgbClr val="000000"/>
                </a:solidFill>
              </a:rPr>
              <a:t>Revision 1.0  Page </a:t>
            </a:r>
            <a:fld id="{83465B55-6E62-4669-8F1C-33DAE2386B54}" type="slidenum">
              <a:rPr lang="en-AU" sz="1100" smtClean="0">
                <a:solidFill>
                  <a:srgbClr val="000000"/>
                </a:solidFill>
              </a:rPr>
              <a:pPr algn="ctr"/>
              <a:t>‹#›</a:t>
            </a:fld>
            <a:endParaRPr lang="en-AU" sz="1100" dirty="0">
              <a:solidFill>
                <a:srgbClr val="000000"/>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a:xfrm>
            <a:off x="3016250" y="6178550"/>
            <a:ext cx="2881313" cy="474663"/>
          </a:xfrm>
          <a:prstGeom prst="rect">
            <a:avLst/>
          </a:prstGeom>
        </p:spPr>
        <p:txBody>
          <a:bodyPr/>
          <a:lstStyle>
            <a:lvl1pPr>
              <a:defRPr/>
            </a:lvl1pPr>
          </a:lstStyle>
          <a:p>
            <a:r>
              <a:rPr lang="en-AU"/>
              <a:t>©Adhesion Associates Jul-11</a:t>
            </a:r>
          </a:p>
          <a:p>
            <a:r>
              <a:rPr lang="en-AU"/>
              <a:t>Revision 1.0  Page </a:t>
            </a:r>
            <a:fld id="{8040045C-FF1E-4A2E-8C42-C33D3A745205}" type="slidenum">
              <a:rPr lang="en-AU"/>
              <a:pPr/>
              <a:t>‹#›</a:t>
            </a:fld>
            <a:endParaRPr lang="en-AU"/>
          </a:p>
        </p:txBody>
      </p:sp>
    </p:spTree>
    <p:extLst>
      <p:ext uri="{BB962C8B-B14F-4D97-AF65-F5344CB8AC3E}">
        <p14:creationId xmlns:p14="http://schemas.microsoft.com/office/powerpoint/2010/main" val="3001024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273050"/>
            <a:ext cx="2055813" cy="5822950"/>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5613" y="273050"/>
            <a:ext cx="6018212" cy="5822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Footer Placeholder 3"/>
          <p:cNvSpPr>
            <a:spLocks noGrp="1"/>
          </p:cNvSpPr>
          <p:nvPr>
            <p:ph type="ftr" sz="quarter" idx="10"/>
          </p:nvPr>
        </p:nvSpPr>
        <p:spPr>
          <a:xfrm>
            <a:off x="3016250" y="6178550"/>
            <a:ext cx="2881313" cy="474663"/>
          </a:xfrm>
          <a:prstGeom prst="rect">
            <a:avLst/>
          </a:prstGeom>
        </p:spPr>
        <p:txBody>
          <a:bodyPr/>
          <a:lstStyle>
            <a:lvl1pPr>
              <a:defRPr/>
            </a:lvl1pPr>
          </a:lstStyle>
          <a:p>
            <a:r>
              <a:rPr lang="en-AU"/>
              <a:t>©Adhesion Associates Jul-11</a:t>
            </a:r>
          </a:p>
          <a:p>
            <a:r>
              <a:rPr lang="en-AU"/>
              <a:t>Revision 1.0  Page </a:t>
            </a:r>
            <a:fld id="{36557853-5112-444B-846B-8A7A8F7FF19A}" type="slidenum">
              <a:rPr lang="en-AU"/>
              <a:pPr/>
              <a:t>‹#›</a:t>
            </a:fld>
            <a:endParaRPr lang="en-AU"/>
          </a:p>
        </p:txBody>
      </p:sp>
    </p:spTree>
    <p:extLst>
      <p:ext uri="{BB962C8B-B14F-4D97-AF65-F5344CB8AC3E}">
        <p14:creationId xmlns:p14="http://schemas.microsoft.com/office/powerpoint/2010/main" val="959080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26425" cy="1143000"/>
          </a:xfrm>
        </p:spPr>
        <p:txBody>
          <a:bodyPr/>
          <a:lstStyle/>
          <a:p>
            <a:r>
              <a:rPr lang="en-US" smtClean="0"/>
              <a:t>Click to edit Master title style</a:t>
            </a:r>
            <a:endParaRPr lang="en-AU"/>
          </a:p>
        </p:txBody>
      </p:sp>
      <p:sp>
        <p:nvSpPr>
          <p:cNvPr id="3" name="Text Placeholder 2"/>
          <p:cNvSpPr>
            <a:spLocks noGrp="1"/>
          </p:cNvSpPr>
          <p:nvPr>
            <p:ph type="body" sz="half" idx="1"/>
          </p:nvPr>
        </p:nvSpPr>
        <p:spPr>
          <a:xfrm>
            <a:off x="455613" y="1598613"/>
            <a:ext cx="4037012" cy="44973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5025" y="1598613"/>
            <a:ext cx="4037013" cy="44973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Footer Placeholder 4"/>
          <p:cNvSpPr>
            <a:spLocks noGrp="1"/>
          </p:cNvSpPr>
          <p:nvPr>
            <p:ph type="ftr" sz="quarter" idx="10"/>
          </p:nvPr>
        </p:nvSpPr>
        <p:spPr>
          <a:xfrm>
            <a:off x="3016250" y="6178550"/>
            <a:ext cx="2881313" cy="474663"/>
          </a:xfrm>
          <a:prstGeom prst="rect">
            <a:avLst/>
          </a:prstGeom>
        </p:spPr>
        <p:txBody>
          <a:bodyPr/>
          <a:lstStyle>
            <a:lvl1pPr>
              <a:defRPr/>
            </a:lvl1pPr>
          </a:lstStyle>
          <a:p>
            <a:r>
              <a:rPr lang="en-AU"/>
              <a:t>©Adhesion Associates Jul-11</a:t>
            </a:r>
          </a:p>
          <a:p>
            <a:r>
              <a:rPr lang="en-AU"/>
              <a:t>Revision 1.0  Page </a:t>
            </a:r>
            <a:fld id="{FC052D8F-C480-456C-988A-C0478FDE4647}" type="slidenum">
              <a:rPr lang="en-AU"/>
              <a:pPr/>
              <a:t>‹#›</a:t>
            </a:fld>
            <a:endParaRPr lang="en-AU"/>
          </a:p>
        </p:txBody>
      </p:sp>
    </p:spTree>
    <p:extLst>
      <p:ext uri="{BB962C8B-B14F-4D97-AF65-F5344CB8AC3E}">
        <p14:creationId xmlns:p14="http://schemas.microsoft.com/office/powerpoint/2010/main" val="32649008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28625" y="344488"/>
            <a:ext cx="8472488" cy="609600"/>
          </a:xfrm>
        </p:spPr>
        <p:txBody>
          <a:bodyPr/>
          <a:lstStyle/>
          <a:p>
            <a:r>
              <a:rPr lang="en-US" smtClean="0"/>
              <a:t>Click to edit Master title style</a:t>
            </a:r>
            <a:endParaRPr lang="en-AU"/>
          </a:p>
        </p:txBody>
      </p:sp>
      <p:sp>
        <p:nvSpPr>
          <p:cNvPr id="3" name="Text Placeholder 2"/>
          <p:cNvSpPr>
            <a:spLocks noGrp="1"/>
          </p:cNvSpPr>
          <p:nvPr>
            <p:ph type="body" sz="half" idx="1"/>
          </p:nvPr>
        </p:nvSpPr>
        <p:spPr>
          <a:xfrm>
            <a:off x="495300" y="1508125"/>
            <a:ext cx="3948113" cy="43910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quarter" idx="2"/>
          </p:nvPr>
        </p:nvSpPr>
        <p:spPr>
          <a:xfrm>
            <a:off x="4595813" y="1508125"/>
            <a:ext cx="3949700" cy="211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Content Placeholder 4"/>
          <p:cNvSpPr>
            <a:spLocks noGrp="1"/>
          </p:cNvSpPr>
          <p:nvPr>
            <p:ph sz="quarter" idx="3"/>
          </p:nvPr>
        </p:nvSpPr>
        <p:spPr>
          <a:xfrm>
            <a:off x="4595813" y="3779838"/>
            <a:ext cx="3949700" cy="21193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Date Placeholder 5"/>
          <p:cNvSpPr>
            <a:spLocks noGrp="1"/>
          </p:cNvSpPr>
          <p:nvPr>
            <p:ph type="dt" sz="half" idx="10"/>
          </p:nvPr>
        </p:nvSpPr>
        <p:spPr>
          <a:xfrm>
            <a:off x="685800" y="6248400"/>
            <a:ext cx="1905000" cy="457200"/>
          </a:xfrm>
          <a:prstGeom prst="rect">
            <a:avLst/>
          </a:prstGeom>
        </p:spPr>
        <p:txBody>
          <a:bodyPr/>
          <a:lstStyle>
            <a:lvl1pPr>
              <a:defRPr/>
            </a:lvl1pPr>
          </a:lstStyle>
          <a:p>
            <a:pPr>
              <a:defRPr/>
            </a:pPr>
            <a:endParaRPr lang="en-US"/>
          </a:p>
        </p:txBody>
      </p:sp>
      <p:sp>
        <p:nvSpPr>
          <p:cNvPr id="7" name="Footer Placeholder 6"/>
          <p:cNvSpPr>
            <a:spLocks noGrp="1"/>
          </p:cNvSpPr>
          <p:nvPr>
            <p:ph type="ftr" sz="quarter" idx="11"/>
          </p:nvPr>
        </p:nvSpPr>
        <p:spPr>
          <a:xfrm>
            <a:off x="3124200" y="6248400"/>
            <a:ext cx="2895600" cy="457200"/>
          </a:xfrm>
          <a:prstGeom prst="rect">
            <a:avLst/>
          </a:prstGeom>
        </p:spPr>
        <p:txBody>
          <a:bodyPr/>
          <a:lstStyle>
            <a:lvl1pPr>
              <a:defRPr/>
            </a:lvl1pPr>
          </a:lstStyle>
          <a:p>
            <a:pPr>
              <a:defRPr/>
            </a:pPr>
            <a:endParaRPr lang="en-US"/>
          </a:p>
        </p:txBody>
      </p:sp>
      <p:sp>
        <p:nvSpPr>
          <p:cNvPr id="8" name="Slide Number Placeholder 7"/>
          <p:cNvSpPr>
            <a:spLocks noGrp="1"/>
          </p:cNvSpPr>
          <p:nvPr>
            <p:ph type="sldNum" sz="quarter" idx="12"/>
          </p:nvPr>
        </p:nvSpPr>
        <p:spPr>
          <a:xfrm>
            <a:off x="6553200" y="6248400"/>
            <a:ext cx="1905000" cy="457200"/>
          </a:xfrm>
          <a:prstGeom prst="rect">
            <a:avLst/>
          </a:prstGeom>
        </p:spPr>
        <p:txBody>
          <a:bodyPr/>
          <a:lstStyle>
            <a:lvl1pPr>
              <a:defRPr smtClean="0"/>
            </a:lvl1pPr>
          </a:lstStyle>
          <a:p>
            <a:pPr>
              <a:defRPr/>
            </a:pPr>
            <a:fld id="{413EF1D1-5BB4-4166-9947-A21A4988EA8F}" type="slidenum">
              <a:rPr lang="en-US"/>
              <a:pPr>
                <a:defRPr/>
              </a:pPr>
              <a:t>‹#›</a:t>
            </a:fld>
            <a:endParaRPr lang="en-US"/>
          </a:p>
        </p:txBody>
      </p:sp>
    </p:spTree>
    <p:extLst>
      <p:ext uri="{BB962C8B-B14F-4D97-AF65-F5344CB8AC3E}">
        <p14:creationId xmlns:p14="http://schemas.microsoft.com/office/powerpoint/2010/main" val="262172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42335898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45180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5613" y="1598613"/>
            <a:ext cx="4037012"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5025" y="1598613"/>
            <a:ext cx="40370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149058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extLst>
      <p:ext uri="{BB962C8B-B14F-4D97-AF65-F5344CB8AC3E}">
        <p14:creationId xmlns:p14="http://schemas.microsoft.com/office/powerpoint/2010/main" val="224782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extLst>
      <p:ext uri="{BB962C8B-B14F-4D97-AF65-F5344CB8AC3E}">
        <p14:creationId xmlns:p14="http://schemas.microsoft.com/office/powerpoint/2010/main" val="4021035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3223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04860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a:xfrm>
            <a:off x="3016250" y="6178550"/>
            <a:ext cx="2881313" cy="474663"/>
          </a:xfrm>
          <a:prstGeom prst="rect">
            <a:avLst/>
          </a:prstGeom>
        </p:spPr>
        <p:txBody>
          <a:bodyPr/>
          <a:lstStyle>
            <a:lvl1pPr>
              <a:defRPr/>
            </a:lvl1pPr>
          </a:lstStyle>
          <a:p>
            <a:r>
              <a:rPr lang="en-AU"/>
              <a:t>©Adhesion Associates Jul-11</a:t>
            </a:r>
          </a:p>
          <a:p>
            <a:r>
              <a:rPr lang="en-AU"/>
              <a:t>Revision 1.0  Page </a:t>
            </a:r>
            <a:fld id="{5DAE964A-A56D-4876-BCF2-27B59B33565D}" type="slidenum">
              <a:rPr lang="en-AU"/>
              <a:pPr/>
              <a:t>‹#›</a:t>
            </a:fld>
            <a:endParaRPr lang="en-AU"/>
          </a:p>
        </p:txBody>
      </p:sp>
    </p:spTree>
    <p:extLst>
      <p:ext uri="{BB962C8B-B14F-4D97-AF65-F5344CB8AC3E}">
        <p14:creationId xmlns:p14="http://schemas.microsoft.com/office/powerpoint/2010/main" val="4189151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5613" y="273050"/>
            <a:ext cx="8226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smtClean="0"/>
              <a:t>Click to edit Master title style</a:t>
            </a:r>
            <a:endParaRPr lang="en-AU" smtClean="0"/>
          </a:p>
        </p:txBody>
      </p:sp>
      <p:sp>
        <p:nvSpPr>
          <p:cNvPr id="6147" name="Rectangle 3"/>
          <p:cNvSpPr>
            <a:spLocks noGrp="1" noChangeArrowheads="1"/>
          </p:cNvSpPr>
          <p:nvPr>
            <p:ph type="body" idx="1"/>
          </p:nvPr>
        </p:nvSpPr>
        <p:spPr bwMode="auto">
          <a:xfrm>
            <a:off x="455613" y="1598613"/>
            <a:ext cx="8226425" cy="4497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smtClean="0"/>
          </a:p>
        </p:txBody>
      </p:sp>
      <p:pic>
        <p:nvPicPr>
          <p:cNvPr id="6148" name="Picture 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41300" y="6164263"/>
            <a:ext cx="2003425" cy="468312"/>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a:spLocks noGrp="1" noChangeArrowheads="1"/>
          </p:cNvSpPr>
          <p:nvPr userDrawn="1"/>
        </p:nvSpPr>
        <p:spPr bwMode="auto">
          <a:xfrm>
            <a:off x="3017043" y="6315869"/>
            <a:ext cx="2881313"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AU"/>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a:lstStyle>
          <a:p>
            <a:pPr algn="ctr"/>
            <a:r>
              <a:rPr lang="en-AU" sz="1100" dirty="0" smtClean="0">
                <a:solidFill>
                  <a:srgbClr val="000000"/>
                </a:solidFill>
              </a:rPr>
              <a:t>©Adhesion Associates Mar 2016</a:t>
            </a:r>
          </a:p>
          <a:p>
            <a:pPr algn="ctr"/>
            <a:r>
              <a:rPr lang="en-AU" sz="1100" dirty="0" smtClean="0">
                <a:solidFill>
                  <a:srgbClr val="000000"/>
                </a:solidFill>
              </a:rPr>
              <a:t>Revision 1.0  Page </a:t>
            </a:r>
            <a:fld id="{83465B55-6E62-4669-8F1C-33DAE2386B54}" type="slidenum">
              <a:rPr lang="en-AU" sz="1100" smtClean="0">
                <a:solidFill>
                  <a:srgbClr val="000000"/>
                </a:solidFill>
              </a:rPr>
              <a:pPr algn="ctr"/>
              <a:t>‹#›</a:t>
            </a:fld>
            <a:endParaRPr lang="en-AU" sz="1100" dirty="0">
              <a:solidFill>
                <a:srgbClr val="000000"/>
              </a:solidFill>
            </a:endParaRP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Lst>
  <p:timing>
    <p:tnLst>
      <p:par>
        <p:cTn id="1" dur="indefinite" restart="never" nodeType="tmRoot"/>
      </p:par>
    </p:tnLst>
  </p:timing>
  <p:hf sldNum="0" hdr="0" dt="0"/>
  <p:txStyles>
    <p:titleStyle>
      <a:lvl1pPr algn="ctr" rtl="0" eaLnBrk="1" fontAlgn="base" hangingPunct="1">
        <a:spcBef>
          <a:spcPct val="0"/>
        </a:spcBef>
        <a:spcAft>
          <a:spcPct val="0"/>
        </a:spcAft>
        <a:defRPr sz="3600">
          <a:solidFill>
            <a:schemeClr val="accent2"/>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600">
          <a:solidFill>
            <a:schemeClr val="accent2"/>
          </a:solidFill>
          <a:effectLst>
            <a:outerShdw blurRad="38100" dist="38100" dir="2700000" algn="tl">
              <a:srgbClr val="C0C0C0"/>
            </a:outerShdw>
          </a:effectLst>
          <a:latin typeface="Arial" pitchFamily="34" charset="0"/>
        </a:defRPr>
      </a:lvl2pPr>
      <a:lvl3pPr algn="ctr" rtl="0" eaLnBrk="1" fontAlgn="base" hangingPunct="1">
        <a:spcBef>
          <a:spcPct val="0"/>
        </a:spcBef>
        <a:spcAft>
          <a:spcPct val="0"/>
        </a:spcAft>
        <a:defRPr sz="3600">
          <a:solidFill>
            <a:schemeClr val="accent2"/>
          </a:solidFill>
          <a:effectLst>
            <a:outerShdw blurRad="38100" dist="38100" dir="2700000" algn="tl">
              <a:srgbClr val="C0C0C0"/>
            </a:outerShdw>
          </a:effectLst>
          <a:latin typeface="Arial" pitchFamily="34" charset="0"/>
        </a:defRPr>
      </a:lvl3pPr>
      <a:lvl4pPr algn="ctr" rtl="0" eaLnBrk="1" fontAlgn="base" hangingPunct="1">
        <a:spcBef>
          <a:spcPct val="0"/>
        </a:spcBef>
        <a:spcAft>
          <a:spcPct val="0"/>
        </a:spcAft>
        <a:defRPr sz="3600">
          <a:solidFill>
            <a:schemeClr val="accent2"/>
          </a:solidFill>
          <a:effectLst>
            <a:outerShdw blurRad="38100" dist="38100" dir="2700000" algn="tl">
              <a:srgbClr val="C0C0C0"/>
            </a:outerShdw>
          </a:effectLst>
          <a:latin typeface="Arial" pitchFamily="34" charset="0"/>
        </a:defRPr>
      </a:lvl4pPr>
      <a:lvl5pPr algn="ctr" rtl="0" eaLnBrk="1" fontAlgn="base" hangingPunct="1">
        <a:spcBef>
          <a:spcPct val="0"/>
        </a:spcBef>
        <a:spcAft>
          <a:spcPct val="0"/>
        </a:spcAft>
        <a:defRPr sz="3600">
          <a:solidFill>
            <a:schemeClr val="accent2"/>
          </a:solidFill>
          <a:effectLst>
            <a:outerShdw blurRad="38100" dist="38100" dir="2700000" algn="tl">
              <a:srgbClr val="C0C0C0"/>
            </a:outerShdw>
          </a:effectLst>
          <a:latin typeface="Arial" pitchFamily="34" charset="0"/>
        </a:defRPr>
      </a:lvl5pPr>
      <a:lvl6pPr marL="457200" algn="ctr" rtl="0" eaLnBrk="1" fontAlgn="base" hangingPunct="1">
        <a:spcBef>
          <a:spcPct val="0"/>
        </a:spcBef>
        <a:spcAft>
          <a:spcPct val="0"/>
        </a:spcAft>
        <a:defRPr sz="3600">
          <a:solidFill>
            <a:schemeClr val="accent2"/>
          </a:solidFill>
          <a:effectLst>
            <a:outerShdw blurRad="38100" dist="38100" dir="2700000" algn="tl">
              <a:srgbClr val="C0C0C0"/>
            </a:outerShdw>
          </a:effectLst>
          <a:latin typeface="Arial" pitchFamily="34" charset="0"/>
        </a:defRPr>
      </a:lvl6pPr>
      <a:lvl7pPr marL="914400" algn="ctr" rtl="0" eaLnBrk="1" fontAlgn="base" hangingPunct="1">
        <a:spcBef>
          <a:spcPct val="0"/>
        </a:spcBef>
        <a:spcAft>
          <a:spcPct val="0"/>
        </a:spcAft>
        <a:defRPr sz="3600">
          <a:solidFill>
            <a:schemeClr val="accent2"/>
          </a:solidFill>
          <a:effectLst>
            <a:outerShdw blurRad="38100" dist="38100" dir="2700000" algn="tl">
              <a:srgbClr val="C0C0C0"/>
            </a:outerShdw>
          </a:effectLst>
          <a:latin typeface="Arial" pitchFamily="34" charset="0"/>
        </a:defRPr>
      </a:lvl7pPr>
      <a:lvl8pPr marL="1371600" algn="ctr" rtl="0" eaLnBrk="1" fontAlgn="base" hangingPunct="1">
        <a:spcBef>
          <a:spcPct val="0"/>
        </a:spcBef>
        <a:spcAft>
          <a:spcPct val="0"/>
        </a:spcAft>
        <a:defRPr sz="3600">
          <a:solidFill>
            <a:schemeClr val="accent2"/>
          </a:solidFill>
          <a:effectLst>
            <a:outerShdw blurRad="38100" dist="38100" dir="2700000" algn="tl">
              <a:srgbClr val="C0C0C0"/>
            </a:outerShdw>
          </a:effectLst>
          <a:latin typeface="Arial" pitchFamily="34" charset="0"/>
        </a:defRPr>
      </a:lvl8pPr>
      <a:lvl9pPr marL="1828800" algn="ctr" rtl="0" eaLnBrk="1" fontAlgn="base" hangingPunct="1">
        <a:spcBef>
          <a:spcPct val="0"/>
        </a:spcBef>
        <a:spcAft>
          <a:spcPct val="0"/>
        </a:spcAft>
        <a:defRPr sz="3600">
          <a:solidFill>
            <a:schemeClr val="accent2"/>
          </a:solidFill>
          <a:effectLst>
            <a:outerShdw blurRad="38100" dist="38100" dir="2700000" algn="tl">
              <a:srgbClr val="C0C0C0"/>
            </a:outerShdw>
          </a:effectLst>
          <a:latin typeface="Arial" pitchFamily="34" charset="0"/>
        </a:defRPr>
      </a:lvl9pPr>
    </p:titleStyle>
    <p:bodyStyle>
      <a:lvl1pPr marL="342900" indent="-342900" algn="l" rtl="0" eaLnBrk="1" fontAlgn="base" hangingPunct="1">
        <a:spcBef>
          <a:spcPct val="20000"/>
        </a:spcBef>
        <a:spcAft>
          <a:spcPct val="0"/>
        </a:spcAft>
        <a:buClr>
          <a:srgbClr val="FF3300"/>
        </a:buClr>
        <a:buSzPct val="115000"/>
        <a:buFont typeface="Wingdings" pitchFamily="2" charset="2"/>
        <a:buChar char="§"/>
        <a:defRPr sz="2400">
          <a:solidFill>
            <a:srgbClr val="000000"/>
          </a:solidFill>
          <a:effectLst>
            <a:outerShdw blurRad="38100" dist="38100" dir="2700000" algn="tl">
              <a:srgbClr val="C0C0C0"/>
            </a:outerShdw>
          </a:effectLst>
          <a:latin typeface="+mn-lt"/>
          <a:ea typeface="+mn-ea"/>
          <a:cs typeface="+mn-cs"/>
        </a:defRPr>
      </a:lvl1pPr>
      <a:lvl2pPr marL="742950" indent="-285750" algn="l" rtl="0" eaLnBrk="1" fontAlgn="base" hangingPunct="1">
        <a:spcBef>
          <a:spcPct val="20000"/>
        </a:spcBef>
        <a:spcAft>
          <a:spcPct val="0"/>
        </a:spcAft>
        <a:buClr>
          <a:srgbClr val="FF0066"/>
        </a:buClr>
        <a:buFont typeface="Wingdings" pitchFamily="2" charset="2"/>
        <a:buChar char="§"/>
        <a:defRPr sz="2000">
          <a:solidFill>
            <a:srgbClr val="000000"/>
          </a:solidFill>
          <a:effectLst>
            <a:outerShdw blurRad="38100" dist="38100" dir="2700000" algn="tl">
              <a:srgbClr val="C0C0C0"/>
            </a:outerShdw>
          </a:effectLst>
          <a:latin typeface="+mn-lt"/>
        </a:defRPr>
      </a:lvl2pPr>
      <a:lvl3pPr marL="1143000" indent="-228600" algn="l" rtl="0" eaLnBrk="1" fontAlgn="base" hangingPunct="1">
        <a:spcBef>
          <a:spcPct val="20000"/>
        </a:spcBef>
        <a:spcAft>
          <a:spcPct val="0"/>
        </a:spcAft>
        <a:buClr>
          <a:srgbClr val="FFCC00"/>
        </a:buClr>
        <a:buSzPct val="115000"/>
        <a:buFont typeface="Wingdings" pitchFamily="2" charset="2"/>
        <a:buChar char="§"/>
        <a:defRPr>
          <a:solidFill>
            <a:srgbClr val="000000"/>
          </a:solidFill>
          <a:effectLst>
            <a:outerShdw blurRad="38100" dist="38100" dir="2700000" algn="tl">
              <a:srgbClr val="C0C0C0"/>
            </a:outerShdw>
          </a:effectLst>
          <a:latin typeface="+mn-lt"/>
        </a:defRPr>
      </a:lvl3pPr>
      <a:lvl4pPr marL="1600200" indent="-228600" algn="l" rtl="0" eaLnBrk="1" fontAlgn="base" hangingPunct="1">
        <a:spcBef>
          <a:spcPct val="20000"/>
        </a:spcBef>
        <a:spcAft>
          <a:spcPct val="0"/>
        </a:spcAft>
        <a:buFont typeface="Wingdings" pitchFamily="2" charset="2"/>
        <a:buChar char="§"/>
        <a:defRPr>
          <a:solidFill>
            <a:srgbClr val="000000"/>
          </a:solidFill>
          <a:effectLst>
            <a:outerShdw blurRad="38100" dist="38100" dir="2700000" algn="tl">
              <a:srgbClr val="C0C0C0"/>
            </a:outerShdw>
          </a:effectLst>
          <a:latin typeface="+mn-lt"/>
        </a:defRPr>
      </a:lvl4pPr>
      <a:lvl5pPr marL="2057400" indent="-228600" algn="l" rtl="0" eaLnBrk="1" fontAlgn="base" hangingPunct="1">
        <a:spcBef>
          <a:spcPct val="20000"/>
        </a:spcBef>
        <a:spcAft>
          <a:spcPct val="0"/>
        </a:spcAft>
        <a:buClr>
          <a:schemeClr val="tx2"/>
        </a:buClr>
        <a:buSzPct val="115000"/>
        <a:buFont typeface="Wingdings" pitchFamily="2" charset="2"/>
        <a:buChar char="§"/>
        <a:defRPr>
          <a:solidFill>
            <a:srgbClr val="000000"/>
          </a:solidFill>
          <a:effectLst>
            <a:outerShdw blurRad="38100" dist="38100" dir="2700000" algn="tl">
              <a:srgbClr val="C0C0C0"/>
            </a:outerShdw>
          </a:effectLst>
          <a:latin typeface="+mn-lt"/>
        </a:defRPr>
      </a:lvl5pPr>
      <a:lvl6pPr marL="2514600" indent="-228600" algn="l" rtl="0" eaLnBrk="1" fontAlgn="base" hangingPunct="1">
        <a:spcBef>
          <a:spcPct val="20000"/>
        </a:spcBef>
        <a:spcAft>
          <a:spcPct val="0"/>
        </a:spcAft>
        <a:buClr>
          <a:schemeClr val="tx2"/>
        </a:buClr>
        <a:buSzPct val="115000"/>
        <a:buFont typeface="Wingdings" pitchFamily="2" charset="2"/>
        <a:buChar char="§"/>
        <a:defRPr>
          <a:solidFill>
            <a:srgbClr val="000000"/>
          </a:solidFill>
          <a:effectLst>
            <a:outerShdw blurRad="38100" dist="38100" dir="2700000" algn="tl">
              <a:srgbClr val="C0C0C0"/>
            </a:outerShdw>
          </a:effectLst>
          <a:latin typeface="+mn-lt"/>
        </a:defRPr>
      </a:lvl6pPr>
      <a:lvl7pPr marL="2971800" indent="-228600" algn="l" rtl="0" eaLnBrk="1" fontAlgn="base" hangingPunct="1">
        <a:spcBef>
          <a:spcPct val="20000"/>
        </a:spcBef>
        <a:spcAft>
          <a:spcPct val="0"/>
        </a:spcAft>
        <a:buClr>
          <a:schemeClr val="tx2"/>
        </a:buClr>
        <a:buSzPct val="115000"/>
        <a:buFont typeface="Wingdings" pitchFamily="2" charset="2"/>
        <a:buChar char="§"/>
        <a:defRPr>
          <a:solidFill>
            <a:srgbClr val="000000"/>
          </a:solidFill>
          <a:effectLst>
            <a:outerShdw blurRad="38100" dist="38100" dir="2700000" algn="tl">
              <a:srgbClr val="C0C0C0"/>
            </a:outerShdw>
          </a:effectLst>
          <a:latin typeface="+mn-lt"/>
        </a:defRPr>
      </a:lvl7pPr>
      <a:lvl8pPr marL="3429000" indent="-228600" algn="l" rtl="0" eaLnBrk="1" fontAlgn="base" hangingPunct="1">
        <a:spcBef>
          <a:spcPct val="20000"/>
        </a:spcBef>
        <a:spcAft>
          <a:spcPct val="0"/>
        </a:spcAft>
        <a:buClr>
          <a:schemeClr val="tx2"/>
        </a:buClr>
        <a:buSzPct val="115000"/>
        <a:buFont typeface="Wingdings" pitchFamily="2" charset="2"/>
        <a:buChar char="§"/>
        <a:defRPr>
          <a:solidFill>
            <a:srgbClr val="000000"/>
          </a:solidFill>
          <a:effectLst>
            <a:outerShdw blurRad="38100" dist="38100" dir="2700000" algn="tl">
              <a:srgbClr val="C0C0C0"/>
            </a:outerShdw>
          </a:effectLst>
          <a:latin typeface="+mn-lt"/>
        </a:defRPr>
      </a:lvl8pPr>
      <a:lvl9pPr marL="3886200" indent="-228600" algn="l" rtl="0" eaLnBrk="1" fontAlgn="base" hangingPunct="1">
        <a:spcBef>
          <a:spcPct val="20000"/>
        </a:spcBef>
        <a:spcAft>
          <a:spcPct val="0"/>
        </a:spcAft>
        <a:buClr>
          <a:schemeClr val="tx2"/>
        </a:buClr>
        <a:buSzPct val="115000"/>
        <a:buFont typeface="Wingdings" pitchFamily="2" charset="2"/>
        <a:buChar char="§"/>
        <a:defRPr>
          <a:solidFill>
            <a:srgbClr val="000000"/>
          </a:solidFill>
          <a:effectLst>
            <a:outerShdw blurRad="38100" dist="38100" dir="2700000" algn="tl">
              <a:srgbClr val="C0C0C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3.w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6.wmf"/><Relationship Id="rId4" Type="http://schemas.openxmlformats.org/officeDocument/2006/relationships/oleObject" Target="../embeddings/oleObject3.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7.wmf"/><Relationship Id="rId4" Type="http://schemas.openxmlformats.org/officeDocument/2006/relationships/oleObject" Target="../embeddings/oleObject4.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mailto:max@adhesionassociates.com"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30.xml"/><Relationship Id="rId7" Type="http://schemas.openxmlformats.org/officeDocument/2006/relationships/image" Target="../media/image10.wmf"/><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oleObject" Target="../embeddings/oleObject6.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11.wm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p:txBody>
          <a:bodyPr/>
          <a:lstStyle/>
          <a:p>
            <a:r>
              <a:rPr lang="en-AU" sz="2800" dirty="0" smtClean="0"/>
              <a:t>Bonded Structures:-</a:t>
            </a:r>
            <a:br>
              <a:rPr lang="en-AU" sz="2800" dirty="0" smtClean="0"/>
            </a:br>
            <a:r>
              <a:rPr lang="en-AU" sz="3200" dirty="0" smtClean="0"/>
              <a:t>Certification Practices </a:t>
            </a:r>
            <a:endParaRPr lang="en-AU" sz="3200" dirty="0"/>
          </a:p>
        </p:txBody>
      </p:sp>
      <p:sp>
        <p:nvSpPr>
          <p:cNvPr id="2051" name="Rectangle 3"/>
          <p:cNvSpPr>
            <a:spLocks noGrp="1" noChangeArrowheads="1"/>
          </p:cNvSpPr>
          <p:nvPr>
            <p:ph type="subTitle" sz="quarter" idx="1"/>
          </p:nvPr>
        </p:nvSpPr>
        <p:spPr>
          <a:xfrm>
            <a:off x="1371600" y="4294188"/>
            <a:ext cx="6400800" cy="1344612"/>
          </a:xfrm>
        </p:spPr>
        <p:txBody>
          <a:bodyPr/>
          <a:lstStyle/>
          <a:p>
            <a:pPr>
              <a:lnSpc>
                <a:spcPct val="80000"/>
              </a:lnSpc>
            </a:pPr>
            <a:r>
              <a:rPr lang="en-AU" sz="1800" dirty="0"/>
              <a:t>Maxwell Davis PSM, </a:t>
            </a:r>
            <a:br>
              <a:rPr lang="en-AU" sz="1800" dirty="0"/>
            </a:br>
            <a:r>
              <a:rPr lang="en-AU" sz="1800" dirty="0" err="1"/>
              <a:t>B.Eng</a:t>
            </a:r>
            <a:r>
              <a:rPr lang="en-AU" sz="1800" dirty="0"/>
              <a:t> (Mech.), M. </a:t>
            </a:r>
            <a:r>
              <a:rPr lang="en-AU" sz="1800" dirty="0" err="1"/>
              <a:t>Eng</a:t>
            </a:r>
            <a:r>
              <a:rPr lang="en-AU" sz="1800" dirty="0"/>
              <a:t> (Mech.), </a:t>
            </a:r>
            <a:r>
              <a:rPr lang="en-AU" sz="1800" dirty="0" smtClean="0"/>
              <a:t>PhD</a:t>
            </a:r>
            <a:r>
              <a:rPr lang="en-AU" sz="1800" dirty="0"/>
              <a:t> </a:t>
            </a:r>
            <a:r>
              <a:rPr lang="en-AU" sz="1800" dirty="0" smtClean="0"/>
              <a:t>(honorary)</a:t>
            </a:r>
            <a:r>
              <a:rPr lang="en-AU" sz="1800" dirty="0"/>
              <a:t/>
            </a:r>
            <a:br>
              <a:rPr lang="en-AU" sz="1800" dirty="0"/>
            </a:br>
            <a:endParaRPr lang="en-AU" sz="1800" dirty="0"/>
          </a:p>
          <a:p>
            <a:pPr>
              <a:lnSpc>
                <a:spcPct val="80000"/>
              </a:lnSpc>
            </a:pPr>
            <a:r>
              <a:rPr lang="en-AU" sz="1800" dirty="0"/>
              <a:t>Director, Adhesion Associates Pty. Ltd.</a:t>
            </a:r>
          </a:p>
          <a:p>
            <a:pPr>
              <a:lnSpc>
                <a:spcPct val="80000"/>
              </a:lnSpc>
            </a:pPr>
            <a:r>
              <a:rPr lang="en-AU" sz="1800" dirty="0"/>
              <a:t>www.adhesionassociates.com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idx="4294967295"/>
          </p:nvPr>
        </p:nvSpPr>
        <p:spPr/>
        <p:txBody>
          <a:bodyPr/>
          <a:lstStyle/>
          <a:p>
            <a:r>
              <a:rPr lang="en-US" altLang="en-US" sz="3600" smtClean="0"/>
              <a:t>Between cohesion and adhesion?</a:t>
            </a:r>
          </a:p>
        </p:txBody>
      </p:sp>
      <p:sp>
        <p:nvSpPr>
          <p:cNvPr id="959491" name="Rectangle 3"/>
          <p:cNvSpPr>
            <a:spLocks noGrp="1" noChangeArrowheads="1"/>
          </p:cNvSpPr>
          <p:nvPr>
            <p:ph type="body" sz="half" idx="4294967295"/>
          </p:nvPr>
        </p:nvSpPr>
        <p:spPr>
          <a:xfrm>
            <a:off x="495300" y="1508125"/>
            <a:ext cx="3948113" cy="4391025"/>
          </a:xfrm>
        </p:spPr>
        <p:txBody>
          <a:bodyPr/>
          <a:lstStyle/>
          <a:p>
            <a:pPr>
              <a:lnSpc>
                <a:spcPct val="90000"/>
              </a:lnSpc>
            </a:pPr>
            <a:r>
              <a:rPr lang="en-US" altLang="en-US" sz="2000" dirty="0" smtClean="0"/>
              <a:t>Cohesion- strong</a:t>
            </a:r>
          </a:p>
          <a:p>
            <a:pPr>
              <a:lnSpc>
                <a:spcPct val="90000"/>
              </a:lnSpc>
            </a:pPr>
            <a:r>
              <a:rPr lang="en-US" altLang="en-US" sz="2000" dirty="0" smtClean="0"/>
              <a:t>Adhesion- weak</a:t>
            </a:r>
          </a:p>
          <a:p>
            <a:pPr>
              <a:lnSpc>
                <a:spcPct val="90000"/>
              </a:lnSpc>
            </a:pPr>
            <a:r>
              <a:rPr lang="en-US" altLang="en-US" sz="2000" dirty="0" smtClean="0"/>
              <a:t>Between, strength may be degraded</a:t>
            </a:r>
            <a:endParaRPr lang="en-US" altLang="en-US" sz="2000" dirty="0" smtClean="0"/>
          </a:p>
          <a:p>
            <a:pPr>
              <a:lnSpc>
                <a:spcPct val="90000"/>
              </a:lnSpc>
            </a:pPr>
            <a:r>
              <a:rPr lang="en-US" altLang="en-US" sz="2000" dirty="0" smtClean="0"/>
              <a:t>Failure will </a:t>
            </a:r>
            <a:r>
              <a:rPr lang="en-US" altLang="en-US" sz="2000" dirty="0"/>
              <a:t>be mixed-mode </a:t>
            </a:r>
            <a:r>
              <a:rPr lang="en-US" altLang="en-US" sz="2000" dirty="0" smtClean="0"/>
              <a:t>blending into</a:t>
            </a:r>
            <a:r>
              <a:rPr lang="en-US" altLang="en-US" sz="2000" dirty="0"/>
              <a:t> adhesion </a:t>
            </a:r>
            <a:endParaRPr lang="en-US" altLang="en-US" sz="2000" dirty="0" smtClean="0"/>
          </a:p>
          <a:p>
            <a:pPr>
              <a:lnSpc>
                <a:spcPct val="90000"/>
              </a:lnSpc>
            </a:pPr>
            <a:r>
              <a:rPr lang="en-US" altLang="en-US" sz="2000" dirty="0" smtClean="0"/>
              <a:t>Degradation rate depends on:</a:t>
            </a:r>
            <a:endParaRPr lang="en-US" altLang="en-US" sz="2000" dirty="0" smtClean="0"/>
          </a:p>
          <a:p>
            <a:pPr lvl="1">
              <a:lnSpc>
                <a:spcPct val="90000"/>
              </a:lnSpc>
            </a:pPr>
            <a:r>
              <a:rPr lang="en-US" altLang="en-US" sz="1800" dirty="0" smtClean="0"/>
              <a:t>Time</a:t>
            </a:r>
            <a:endParaRPr lang="en-US" altLang="en-US" sz="1800" dirty="0" smtClean="0"/>
          </a:p>
          <a:p>
            <a:pPr lvl="1">
              <a:lnSpc>
                <a:spcPct val="90000"/>
              </a:lnSpc>
            </a:pPr>
            <a:r>
              <a:rPr lang="en-US" altLang="en-US" sz="1800" dirty="0" smtClean="0"/>
              <a:t>Production process</a:t>
            </a:r>
            <a:endParaRPr lang="en-US" altLang="en-US" sz="1800" dirty="0" smtClean="0"/>
          </a:p>
          <a:p>
            <a:pPr lvl="1">
              <a:lnSpc>
                <a:spcPct val="90000"/>
              </a:lnSpc>
            </a:pPr>
            <a:r>
              <a:rPr lang="en-US" altLang="en-US" sz="1800" dirty="0" smtClean="0"/>
              <a:t>Edge </a:t>
            </a:r>
            <a:r>
              <a:rPr lang="en-US" altLang="en-US" sz="1800" dirty="0" smtClean="0"/>
              <a:t>distance</a:t>
            </a:r>
            <a:endParaRPr lang="en-US" altLang="en-US" sz="1800" dirty="0" smtClean="0"/>
          </a:p>
          <a:p>
            <a:pPr>
              <a:lnSpc>
                <a:spcPct val="90000"/>
              </a:lnSpc>
            </a:pPr>
            <a:r>
              <a:rPr lang="en-US" altLang="en-US" sz="2000" dirty="0" smtClean="0"/>
              <a:t>NDI detects bond separation</a:t>
            </a:r>
          </a:p>
          <a:p>
            <a:pPr>
              <a:lnSpc>
                <a:spcPct val="90000"/>
              </a:lnSpc>
            </a:pPr>
            <a:r>
              <a:rPr lang="en-US" altLang="en-US" sz="2000" dirty="0" smtClean="0"/>
              <a:t>NDI </a:t>
            </a:r>
            <a:r>
              <a:rPr lang="en-US" altLang="en-US" sz="2000" dirty="0" smtClean="0"/>
              <a:t>can not detect strength loss until disbonding actually occurs</a:t>
            </a:r>
          </a:p>
        </p:txBody>
      </p:sp>
      <p:grpSp>
        <p:nvGrpSpPr>
          <p:cNvPr id="11268" name="Group 4"/>
          <p:cNvGrpSpPr>
            <a:grpSpLocks/>
          </p:cNvGrpSpPr>
          <p:nvPr/>
        </p:nvGrpSpPr>
        <p:grpSpPr bwMode="auto">
          <a:xfrm>
            <a:off x="5283200" y="1835150"/>
            <a:ext cx="2751138" cy="762000"/>
            <a:chOff x="3003" y="1015"/>
            <a:chExt cx="1820" cy="505"/>
          </a:xfrm>
        </p:grpSpPr>
        <p:sp>
          <p:nvSpPr>
            <p:cNvPr id="11298" name="Line 5"/>
            <p:cNvSpPr>
              <a:spLocks noChangeShapeType="1"/>
            </p:cNvSpPr>
            <p:nvPr/>
          </p:nvSpPr>
          <p:spPr bwMode="auto">
            <a:xfrm>
              <a:off x="3003" y="1376"/>
              <a:ext cx="1728" cy="144"/>
            </a:xfrm>
            <a:prstGeom prst="line">
              <a:avLst/>
            </a:prstGeom>
            <a:noFill/>
            <a:ln w="38100">
              <a:solidFill>
                <a:srgbClr val="00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1299" name="Text Box 6"/>
            <p:cNvSpPr txBox="1">
              <a:spLocks noChangeArrowheads="1"/>
            </p:cNvSpPr>
            <p:nvPr/>
          </p:nvSpPr>
          <p:spPr bwMode="auto">
            <a:xfrm>
              <a:off x="4121" y="1015"/>
              <a:ext cx="702"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800">
                  <a:solidFill>
                    <a:srgbClr val="000000"/>
                  </a:solidFill>
                </a:rPr>
                <a:t>Effective</a:t>
              </a:r>
              <a:br>
                <a:rPr lang="en-US" altLang="en-US" sz="1800">
                  <a:solidFill>
                    <a:srgbClr val="000000"/>
                  </a:solidFill>
                </a:rPr>
              </a:br>
              <a:r>
                <a:rPr lang="en-US" altLang="en-US" sz="1800">
                  <a:solidFill>
                    <a:srgbClr val="000000"/>
                  </a:solidFill>
                </a:rPr>
                <a:t>bond</a:t>
              </a:r>
            </a:p>
          </p:txBody>
        </p:sp>
      </p:grpSp>
      <p:sp>
        <p:nvSpPr>
          <p:cNvPr id="11269" name="Text Box 7"/>
          <p:cNvSpPr txBox="1">
            <a:spLocks noChangeArrowheads="1"/>
          </p:cNvSpPr>
          <p:nvPr/>
        </p:nvSpPr>
        <p:spPr bwMode="auto">
          <a:xfrm>
            <a:off x="6499225" y="4711700"/>
            <a:ext cx="692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800">
                <a:solidFill>
                  <a:srgbClr val="000000"/>
                </a:solidFill>
              </a:rPr>
              <a:t>Time</a:t>
            </a:r>
          </a:p>
        </p:txBody>
      </p:sp>
      <p:grpSp>
        <p:nvGrpSpPr>
          <p:cNvPr id="11270" name="Group 8"/>
          <p:cNvGrpSpPr>
            <a:grpSpLocks/>
          </p:cNvGrpSpPr>
          <p:nvPr/>
        </p:nvGrpSpPr>
        <p:grpSpPr bwMode="auto">
          <a:xfrm>
            <a:off x="4803775" y="2162175"/>
            <a:ext cx="3516313" cy="2389188"/>
            <a:chOff x="2686" y="1192"/>
            <a:chExt cx="2326" cy="1584"/>
          </a:xfrm>
        </p:grpSpPr>
        <p:sp>
          <p:nvSpPr>
            <p:cNvPr id="11293" name="Line 9"/>
            <p:cNvSpPr>
              <a:spLocks noChangeShapeType="1"/>
            </p:cNvSpPr>
            <p:nvPr/>
          </p:nvSpPr>
          <p:spPr bwMode="auto">
            <a:xfrm>
              <a:off x="3003" y="1192"/>
              <a:ext cx="0" cy="1584"/>
            </a:xfrm>
            <a:prstGeom prst="line">
              <a:avLst/>
            </a:prstGeom>
            <a:noFill/>
            <a:ln w="28575">
              <a:solidFill>
                <a:srgbClr val="FF66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1294" name="Line 10"/>
            <p:cNvSpPr>
              <a:spLocks noChangeShapeType="1"/>
            </p:cNvSpPr>
            <p:nvPr/>
          </p:nvSpPr>
          <p:spPr bwMode="auto">
            <a:xfrm>
              <a:off x="3004" y="2776"/>
              <a:ext cx="1655" cy="0"/>
            </a:xfrm>
            <a:prstGeom prst="line">
              <a:avLst/>
            </a:prstGeom>
            <a:noFill/>
            <a:ln w="28575">
              <a:solidFill>
                <a:srgbClr val="FF66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1295" name="Text Box 11"/>
            <p:cNvSpPr txBox="1">
              <a:spLocks noChangeArrowheads="1"/>
            </p:cNvSpPr>
            <p:nvPr/>
          </p:nvSpPr>
          <p:spPr bwMode="auto">
            <a:xfrm rot="-5400000">
              <a:off x="2460" y="1872"/>
              <a:ext cx="695"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800">
                  <a:solidFill>
                    <a:srgbClr val="000000"/>
                  </a:solidFill>
                </a:rPr>
                <a:t>Strength</a:t>
              </a:r>
            </a:p>
          </p:txBody>
        </p:sp>
        <p:sp>
          <p:nvSpPr>
            <p:cNvPr id="11296" name="Line 12"/>
            <p:cNvSpPr>
              <a:spLocks noChangeShapeType="1"/>
            </p:cNvSpPr>
            <p:nvPr/>
          </p:nvSpPr>
          <p:spPr bwMode="auto">
            <a:xfrm>
              <a:off x="2995" y="1712"/>
              <a:ext cx="1912" cy="0"/>
            </a:xfrm>
            <a:prstGeom prst="line">
              <a:avLst/>
            </a:prstGeom>
            <a:noFill/>
            <a:ln w="38100">
              <a:solidFill>
                <a:srgbClr val="003399"/>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sp>
          <p:nvSpPr>
            <p:cNvPr id="11297" name="Text Box 13"/>
            <p:cNvSpPr txBox="1">
              <a:spLocks noChangeArrowheads="1"/>
            </p:cNvSpPr>
            <p:nvPr/>
          </p:nvSpPr>
          <p:spPr bwMode="auto">
            <a:xfrm>
              <a:off x="3689" y="1519"/>
              <a:ext cx="1323"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800">
                  <a:solidFill>
                    <a:srgbClr val="003399"/>
                  </a:solidFill>
                </a:rPr>
                <a:t>Required strength</a:t>
              </a:r>
            </a:p>
          </p:txBody>
        </p:sp>
      </p:grpSp>
      <p:grpSp>
        <p:nvGrpSpPr>
          <p:cNvPr id="11271" name="Group 14"/>
          <p:cNvGrpSpPr>
            <a:grpSpLocks/>
          </p:cNvGrpSpPr>
          <p:nvPr/>
        </p:nvGrpSpPr>
        <p:grpSpPr bwMode="auto">
          <a:xfrm>
            <a:off x="5326063" y="1736725"/>
            <a:ext cx="1195387" cy="2822575"/>
            <a:chOff x="728" y="1838"/>
            <a:chExt cx="790" cy="1871"/>
          </a:xfrm>
        </p:grpSpPr>
        <p:sp>
          <p:nvSpPr>
            <p:cNvPr id="11290" name="Line 15"/>
            <p:cNvSpPr>
              <a:spLocks noChangeShapeType="1"/>
            </p:cNvSpPr>
            <p:nvPr/>
          </p:nvSpPr>
          <p:spPr bwMode="auto">
            <a:xfrm>
              <a:off x="755" y="2208"/>
              <a:ext cx="0" cy="150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1291" name="Text Box 16"/>
            <p:cNvSpPr txBox="1">
              <a:spLocks noChangeArrowheads="1"/>
            </p:cNvSpPr>
            <p:nvPr/>
          </p:nvSpPr>
          <p:spPr bwMode="auto">
            <a:xfrm>
              <a:off x="760" y="1838"/>
              <a:ext cx="758"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AU" altLang="en-US" sz="1800">
                  <a:solidFill>
                    <a:srgbClr val="FF0000"/>
                  </a:solidFill>
                </a:rPr>
                <a:t>Cohesion</a:t>
              </a:r>
              <a:br>
                <a:rPr lang="en-AU" altLang="en-US" sz="1800">
                  <a:solidFill>
                    <a:srgbClr val="FF0000"/>
                  </a:solidFill>
                </a:rPr>
              </a:br>
              <a:r>
                <a:rPr lang="en-AU" altLang="en-US" sz="1800">
                  <a:solidFill>
                    <a:srgbClr val="FF0000"/>
                  </a:solidFill>
                </a:rPr>
                <a:t>failure</a:t>
              </a:r>
            </a:p>
          </p:txBody>
        </p:sp>
        <p:sp>
          <p:nvSpPr>
            <p:cNvPr id="11292" name="AutoShape 17"/>
            <p:cNvSpPr>
              <a:spLocks noChangeArrowheads="1"/>
            </p:cNvSpPr>
            <p:nvPr/>
          </p:nvSpPr>
          <p:spPr bwMode="auto">
            <a:xfrm>
              <a:off x="728" y="2038"/>
              <a:ext cx="56" cy="206"/>
            </a:xfrm>
            <a:prstGeom prst="downArrow">
              <a:avLst>
                <a:gd name="adj1" fmla="val 50000"/>
                <a:gd name="adj2" fmla="val 91964"/>
              </a:avLst>
            </a:prstGeom>
            <a:solidFill>
              <a:srgbClr val="FF0000"/>
            </a:solidFill>
            <a:ln w="9525">
              <a:solidFill>
                <a:srgbClr val="FF0000"/>
              </a:solidFill>
              <a:miter lim="800000"/>
              <a:headEnd/>
              <a:tailEnd/>
            </a:ln>
          </p:spPr>
          <p:txBody>
            <a:bodyPr wrap="none" lIns="90000" tIns="46800" rIns="90000" bIns="46800" anchor="ct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endParaRPr lang="en-US" altLang="en-US"/>
            </a:p>
          </p:txBody>
        </p:sp>
      </p:grpSp>
      <p:sp>
        <p:nvSpPr>
          <p:cNvPr id="11272" name="Arc 18"/>
          <p:cNvSpPr>
            <a:spLocks/>
          </p:cNvSpPr>
          <p:nvPr/>
        </p:nvSpPr>
        <p:spPr bwMode="auto">
          <a:xfrm flipH="1" flipV="1">
            <a:off x="5292725" y="2425700"/>
            <a:ext cx="3114675" cy="2041525"/>
          </a:xfrm>
          <a:custGeom>
            <a:avLst/>
            <a:gdLst>
              <a:gd name="T0" fmla="*/ 2147483647 w 21600"/>
              <a:gd name="T1" fmla="*/ 0 h 21136"/>
              <a:gd name="T2" fmla="*/ 2147483647 w 21600"/>
              <a:gd name="T3" fmla="*/ 2147483647 h 21136"/>
              <a:gd name="T4" fmla="*/ 0 w 21600"/>
              <a:gd name="T5" fmla="*/ 2147483647 h 21136"/>
              <a:gd name="T6" fmla="*/ 0 60000 65536"/>
              <a:gd name="T7" fmla="*/ 0 60000 65536"/>
              <a:gd name="T8" fmla="*/ 0 60000 65536"/>
              <a:gd name="T9" fmla="*/ 0 w 21600"/>
              <a:gd name="T10" fmla="*/ 0 h 21136"/>
              <a:gd name="T11" fmla="*/ 21600 w 21600"/>
              <a:gd name="T12" fmla="*/ 21136 h 21136"/>
            </a:gdLst>
            <a:ahLst/>
            <a:cxnLst>
              <a:cxn ang="T6">
                <a:pos x="T0" y="T1"/>
              </a:cxn>
              <a:cxn ang="T7">
                <a:pos x="T2" y="T3"/>
              </a:cxn>
              <a:cxn ang="T8">
                <a:pos x="T4" y="T5"/>
              </a:cxn>
            </a:cxnLst>
            <a:rect l="T9" t="T10" r="T11" b="T12"/>
            <a:pathLst>
              <a:path w="21600" h="21136" fill="none" extrusionOk="0">
                <a:moveTo>
                  <a:pt x="4451" y="-1"/>
                </a:moveTo>
                <a:cubicBezTo>
                  <a:pt x="14445" y="2104"/>
                  <a:pt x="21600" y="10922"/>
                  <a:pt x="21600" y="21136"/>
                </a:cubicBezTo>
              </a:path>
              <a:path w="21600" h="21136" stroke="0" extrusionOk="0">
                <a:moveTo>
                  <a:pt x="4451" y="-1"/>
                </a:moveTo>
                <a:cubicBezTo>
                  <a:pt x="14445" y="2104"/>
                  <a:pt x="21600" y="10922"/>
                  <a:pt x="21600" y="21136"/>
                </a:cubicBezTo>
                <a:lnTo>
                  <a:pt x="0" y="21136"/>
                </a:lnTo>
                <a:lnTo>
                  <a:pt x="4451" y="-1"/>
                </a:lnTo>
                <a:close/>
              </a:path>
            </a:pathLst>
          </a:cu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endParaRPr lang="en-US" altLang="en-US"/>
          </a:p>
        </p:txBody>
      </p:sp>
      <p:grpSp>
        <p:nvGrpSpPr>
          <p:cNvPr id="5" name="Group 19"/>
          <p:cNvGrpSpPr>
            <a:grpSpLocks/>
          </p:cNvGrpSpPr>
          <p:nvPr/>
        </p:nvGrpSpPr>
        <p:grpSpPr bwMode="auto">
          <a:xfrm>
            <a:off x="7567613" y="2606675"/>
            <a:ext cx="1263650" cy="1927225"/>
            <a:chOff x="4984" y="1656"/>
            <a:chExt cx="843" cy="1244"/>
          </a:xfrm>
        </p:grpSpPr>
        <p:sp>
          <p:nvSpPr>
            <p:cNvPr id="11287" name="Line 20"/>
            <p:cNvSpPr>
              <a:spLocks noChangeShapeType="1"/>
            </p:cNvSpPr>
            <p:nvPr/>
          </p:nvSpPr>
          <p:spPr bwMode="auto">
            <a:xfrm>
              <a:off x="4984" y="1656"/>
              <a:ext cx="0" cy="124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1288" name="Text Box 21"/>
            <p:cNvSpPr txBox="1">
              <a:spLocks noChangeArrowheads="1"/>
            </p:cNvSpPr>
            <p:nvPr/>
          </p:nvSpPr>
          <p:spPr bwMode="auto">
            <a:xfrm>
              <a:off x="5071" y="2486"/>
              <a:ext cx="756" cy="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AU" altLang="en-US" sz="1800" dirty="0">
                  <a:solidFill>
                    <a:srgbClr val="FF0000"/>
                  </a:solidFill>
                </a:rPr>
                <a:t>Adhesion</a:t>
              </a:r>
              <a:br>
                <a:rPr lang="en-AU" altLang="en-US" sz="1800" dirty="0">
                  <a:solidFill>
                    <a:srgbClr val="FF0000"/>
                  </a:solidFill>
                </a:rPr>
              </a:br>
              <a:r>
                <a:rPr lang="en-AU" altLang="en-US" sz="1800" dirty="0">
                  <a:solidFill>
                    <a:srgbClr val="FF0000"/>
                  </a:solidFill>
                </a:rPr>
                <a:t>failure</a:t>
              </a:r>
            </a:p>
          </p:txBody>
        </p:sp>
        <p:sp>
          <p:nvSpPr>
            <p:cNvPr id="11289" name="AutoShape 22"/>
            <p:cNvSpPr>
              <a:spLocks noChangeArrowheads="1"/>
            </p:cNvSpPr>
            <p:nvPr/>
          </p:nvSpPr>
          <p:spPr bwMode="auto">
            <a:xfrm rot="1902664">
              <a:off x="5048" y="2664"/>
              <a:ext cx="56" cy="200"/>
            </a:xfrm>
            <a:prstGeom prst="downArrow">
              <a:avLst>
                <a:gd name="adj1" fmla="val 50000"/>
                <a:gd name="adj2" fmla="val 89286"/>
              </a:avLst>
            </a:prstGeom>
            <a:solidFill>
              <a:srgbClr val="FF0000"/>
            </a:solidFill>
            <a:ln w="9525">
              <a:solidFill>
                <a:srgbClr val="FF0000"/>
              </a:solidFill>
              <a:miter lim="800000"/>
              <a:headEnd/>
              <a:tailEnd/>
            </a:ln>
          </p:spPr>
          <p:txBody>
            <a:bodyPr wrap="none" lIns="90000" tIns="46800" rIns="90000" bIns="46800" anchor="ct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endParaRPr lang="en-US" altLang="en-US"/>
            </a:p>
          </p:txBody>
        </p:sp>
      </p:grpSp>
      <p:grpSp>
        <p:nvGrpSpPr>
          <p:cNvPr id="2" name="Group 1"/>
          <p:cNvGrpSpPr/>
          <p:nvPr/>
        </p:nvGrpSpPr>
        <p:grpSpPr>
          <a:xfrm>
            <a:off x="5295900" y="2427754"/>
            <a:ext cx="2552700" cy="2215684"/>
            <a:chOff x="5295900" y="2427754"/>
            <a:chExt cx="2552700" cy="2215684"/>
          </a:xfrm>
        </p:grpSpPr>
        <p:sp>
          <p:nvSpPr>
            <p:cNvPr id="959514" name="Oval 26"/>
            <p:cNvSpPr>
              <a:spLocks noChangeArrowheads="1"/>
            </p:cNvSpPr>
            <p:nvPr/>
          </p:nvSpPr>
          <p:spPr bwMode="auto">
            <a:xfrm>
              <a:off x="7434263" y="4225925"/>
              <a:ext cx="390525" cy="417513"/>
            </a:xfrm>
            <a:prstGeom prst="ellipse">
              <a:avLst/>
            </a:prstGeom>
            <a:solidFill>
              <a:srgbClr val="008000">
                <a:alpha val="34901"/>
              </a:srgbClr>
            </a:solidFill>
            <a:ln w="9525" algn="ctr">
              <a:solidFill>
                <a:schemeClr val="tx1"/>
              </a:solidFill>
              <a:round/>
              <a:headEnd/>
              <a:tailEnd/>
            </a:ln>
          </p:spPr>
          <p:txBody>
            <a:bodyPr lIns="90000" tIns="46800" rIns="90000" bIns="46800" anchor="ct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endParaRPr lang="en-US" altLang="en-US"/>
            </a:p>
          </p:txBody>
        </p:sp>
        <p:sp>
          <p:nvSpPr>
            <p:cNvPr id="11278" name="Oval 27"/>
            <p:cNvSpPr>
              <a:spLocks noChangeArrowheads="1"/>
            </p:cNvSpPr>
            <p:nvPr/>
          </p:nvSpPr>
          <p:spPr bwMode="auto">
            <a:xfrm>
              <a:off x="5295900" y="2427754"/>
              <a:ext cx="2552700" cy="402291"/>
            </a:xfrm>
            <a:prstGeom prst="rect">
              <a:avLst/>
            </a:prstGeom>
            <a:solidFill>
              <a:srgbClr val="008000">
                <a:alpha val="34901"/>
              </a:srgbClr>
            </a:solidFill>
            <a:ln w="9525" algn="ctr">
              <a:solidFill>
                <a:schemeClr val="tx1"/>
              </a:solidFill>
              <a:round/>
              <a:headEnd/>
              <a:tailEnd/>
            </a:ln>
          </p:spPr>
          <p:txBody>
            <a:bodyPr wrap="square" lIns="90000" tIns="46800" rIns="90000" bIns="46800" anchor="ct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endParaRPr lang="en-US" altLang="en-US"/>
            </a:p>
          </p:txBody>
        </p:sp>
        <p:grpSp>
          <p:nvGrpSpPr>
            <p:cNvPr id="11279" name="Group 39"/>
            <p:cNvGrpSpPr>
              <a:grpSpLocks/>
            </p:cNvGrpSpPr>
            <p:nvPr/>
          </p:nvGrpSpPr>
          <p:grpSpPr bwMode="auto">
            <a:xfrm>
              <a:off x="5702302" y="2794000"/>
              <a:ext cx="1900238" cy="1476374"/>
              <a:chOff x="3592" y="1760"/>
              <a:chExt cx="1197" cy="930"/>
            </a:xfrm>
          </p:grpSpPr>
          <p:grpSp>
            <p:nvGrpSpPr>
              <p:cNvPr id="11283" name="Group 28"/>
              <p:cNvGrpSpPr>
                <a:grpSpLocks/>
              </p:cNvGrpSpPr>
              <p:nvPr/>
            </p:nvGrpSpPr>
            <p:grpSpPr bwMode="auto">
              <a:xfrm>
                <a:off x="3787" y="2095"/>
                <a:ext cx="1002" cy="595"/>
                <a:chOff x="3787" y="2095"/>
                <a:chExt cx="1002" cy="595"/>
              </a:xfrm>
            </p:grpSpPr>
            <p:sp>
              <p:nvSpPr>
                <p:cNvPr id="11285" name="Text Box 29"/>
                <p:cNvSpPr txBox="1">
                  <a:spLocks noChangeArrowheads="1"/>
                </p:cNvSpPr>
                <p:nvPr/>
              </p:nvSpPr>
              <p:spPr bwMode="auto">
                <a:xfrm>
                  <a:off x="3787" y="2095"/>
                  <a:ext cx="100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AU" altLang="en-US" sz="1800" b="1">
                      <a:solidFill>
                        <a:srgbClr val="008000"/>
                      </a:solidFill>
                    </a:rPr>
                    <a:t>NDI Effective</a:t>
                  </a:r>
                </a:p>
              </p:txBody>
            </p:sp>
            <p:sp>
              <p:nvSpPr>
                <p:cNvPr id="11286" name="Line 30"/>
                <p:cNvSpPr>
                  <a:spLocks noChangeShapeType="1"/>
                </p:cNvSpPr>
                <p:nvPr/>
              </p:nvSpPr>
              <p:spPr bwMode="auto">
                <a:xfrm>
                  <a:off x="4510" y="2272"/>
                  <a:ext cx="183" cy="418"/>
                </a:xfrm>
                <a:prstGeom prst="line">
                  <a:avLst/>
                </a:prstGeom>
                <a:noFill/>
                <a:ln w="38100">
                  <a:solidFill>
                    <a:srgbClr val="008000"/>
                  </a:solidFill>
                  <a:round/>
                  <a:headEnd/>
                  <a:tailEnd type="stealth" w="med" len="lg"/>
                </a:ln>
                <a:extLst>
                  <a:ext uri="{909E8E84-426E-40DD-AFC4-6F175D3DCCD1}">
                    <a14:hiddenFill xmlns:a14="http://schemas.microsoft.com/office/drawing/2010/main">
                      <a:noFill/>
                    </a14:hiddenFill>
                  </a:ext>
                </a:extLst>
              </p:spPr>
              <p:txBody>
                <a:bodyPr/>
                <a:lstStyle/>
                <a:p>
                  <a:endParaRPr lang="en-AU"/>
                </a:p>
              </p:txBody>
            </p:sp>
          </p:grpSp>
          <p:sp>
            <p:nvSpPr>
              <p:cNvPr id="11284" name="Line 31"/>
              <p:cNvSpPr>
                <a:spLocks noChangeShapeType="1"/>
              </p:cNvSpPr>
              <p:nvPr/>
            </p:nvSpPr>
            <p:spPr bwMode="auto">
              <a:xfrm flipH="1" flipV="1">
                <a:off x="3592" y="1760"/>
                <a:ext cx="258" cy="374"/>
              </a:xfrm>
              <a:prstGeom prst="line">
                <a:avLst/>
              </a:prstGeom>
              <a:noFill/>
              <a:ln w="38100">
                <a:solidFill>
                  <a:srgbClr val="008000"/>
                </a:solidFill>
                <a:round/>
                <a:headEnd/>
                <a:tailEnd type="stealth" w="med" len="lg"/>
              </a:ln>
              <a:extLst>
                <a:ext uri="{909E8E84-426E-40DD-AFC4-6F175D3DCCD1}">
                  <a14:hiddenFill xmlns:a14="http://schemas.microsoft.com/office/drawing/2010/main">
                    <a:noFill/>
                  </a14:hiddenFill>
                </a:ext>
              </a:extLst>
            </p:spPr>
            <p:txBody>
              <a:bodyPr/>
              <a:lstStyle/>
              <a:p>
                <a:endParaRPr lang="en-AU"/>
              </a:p>
            </p:txBody>
          </p:sp>
        </p:grpSp>
      </p:grpSp>
      <p:sp>
        <p:nvSpPr>
          <p:cNvPr id="11282" name="Text Box 37"/>
          <p:cNvSpPr txBox="1">
            <a:spLocks noChangeArrowheads="1"/>
          </p:cNvSpPr>
          <p:nvPr/>
        </p:nvSpPr>
        <p:spPr bwMode="auto">
          <a:xfrm>
            <a:off x="6442243" y="3543300"/>
            <a:ext cx="91082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buFontTx/>
              <a:buNone/>
            </a:pPr>
            <a:r>
              <a:rPr lang="en-AU" altLang="en-US" dirty="0">
                <a:solidFill>
                  <a:srgbClr val="FF0000"/>
                </a:solidFill>
              </a:rPr>
              <a:t>Mixed</a:t>
            </a:r>
            <a:br>
              <a:rPr lang="en-AU" altLang="en-US" dirty="0">
                <a:solidFill>
                  <a:srgbClr val="FF0000"/>
                </a:solidFill>
              </a:rPr>
            </a:br>
            <a:r>
              <a:rPr lang="en-AU" altLang="en-US" dirty="0">
                <a:solidFill>
                  <a:srgbClr val="FF0000"/>
                </a:solidFill>
              </a:rPr>
              <a:t>-mode</a:t>
            </a:r>
          </a:p>
        </p:txBody>
      </p:sp>
      <p:sp>
        <p:nvSpPr>
          <p:cNvPr id="36"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cxnSp>
        <p:nvCxnSpPr>
          <p:cNvPr id="3" name="Straight Connector 2"/>
          <p:cNvCxnSpPr/>
          <p:nvPr/>
        </p:nvCxnSpPr>
        <p:spPr bwMode="auto">
          <a:xfrm>
            <a:off x="5359400" y="2387600"/>
            <a:ext cx="12700" cy="2209800"/>
          </a:xfrm>
          <a:prstGeom prst="line">
            <a:avLst/>
          </a:prstGeom>
          <a:solidFill>
            <a:schemeClr val="hlink"/>
          </a:solidFill>
          <a:ln w="381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4919729" y="3724250"/>
            <a:ext cx="2529614" cy="2040181"/>
            <a:chOff x="4919729" y="3724250"/>
            <a:chExt cx="2529614" cy="2040181"/>
          </a:xfrm>
        </p:grpSpPr>
        <p:sp>
          <p:nvSpPr>
            <p:cNvPr id="4" name="Left Brace 3"/>
            <p:cNvSpPr/>
            <p:nvPr/>
          </p:nvSpPr>
          <p:spPr bwMode="auto">
            <a:xfrm rot="18283484">
              <a:off x="5807315" y="2836664"/>
              <a:ext cx="754441" cy="2529614"/>
            </a:xfrm>
            <a:prstGeom prst="leftBrace">
              <a:avLst/>
            </a:prstGeom>
            <a:noFill/>
            <a:ln w="28575"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Arial" pitchFamily="34" charset="0"/>
                <a:cs typeface="Arial" pitchFamily="34" charset="0"/>
              </a:endParaRPr>
            </a:p>
          </p:txBody>
        </p:sp>
        <p:sp>
          <p:nvSpPr>
            <p:cNvPr id="6" name="TextBox 5"/>
            <p:cNvSpPr txBox="1"/>
            <p:nvPr/>
          </p:nvSpPr>
          <p:spPr>
            <a:xfrm>
              <a:off x="5054600" y="5118100"/>
              <a:ext cx="2159000" cy="646331"/>
            </a:xfrm>
            <a:prstGeom prst="rect">
              <a:avLst/>
            </a:prstGeom>
            <a:noFill/>
          </p:spPr>
          <p:txBody>
            <a:bodyPr wrap="square" rtlCol="0">
              <a:spAutoFit/>
            </a:bodyPr>
            <a:lstStyle/>
            <a:p>
              <a:r>
                <a:rPr lang="en-AU" dirty="0" smtClean="0">
                  <a:solidFill>
                    <a:srgbClr val="FF0000"/>
                  </a:solidFill>
                </a:rPr>
                <a:t>NDI cannot detect strength loss</a:t>
              </a:r>
              <a:endParaRPr lang="en-AU" dirty="0">
                <a:solidFill>
                  <a:srgbClr val="FF0000"/>
                </a:solidFill>
              </a:endParaRPr>
            </a:p>
          </p:txBody>
        </p:sp>
        <p:cxnSp>
          <p:nvCxnSpPr>
            <p:cNvPr id="9" name="Straight Arrow Connector 8"/>
            <p:cNvCxnSpPr>
              <a:stCxn id="6" idx="0"/>
              <a:endCxn id="4" idx="1"/>
            </p:cNvCxnSpPr>
            <p:nvPr/>
          </p:nvCxnSpPr>
          <p:spPr bwMode="auto">
            <a:xfrm flipH="1" flipV="1">
              <a:off x="5969658" y="4411508"/>
              <a:ext cx="164442" cy="706592"/>
            </a:xfrm>
            <a:prstGeom prst="straightConnector1">
              <a:avLst/>
            </a:prstGeom>
            <a:solidFill>
              <a:schemeClr val="hlink"/>
            </a:solidFill>
            <a:ln w="31750" cap="flat" cmpd="sng" algn="ctr">
              <a:solidFill>
                <a:srgbClr val="FF0000"/>
              </a:solidFill>
              <a:prstDash val="solid"/>
              <a:round/>
              <a:headEnd type="none" w="med" len="med"/>
              <a:tailEnd type="stealth" w="med"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17601702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9594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59491">
                                            <p:txEl>
                                              <p:pRg st="1" end="1"/>
                                            </p:txEl>
                                          </p:spTgt>
                                        </p:tgtEl>
                                        <p:attrNameLst>
                                          <p:attrName>style.visibility</p:attrName>
                                        </p:attrNameLst>
                                      </p:cBhvr>
                                      <p:to>
                                        <p:strVal val="visible"/>
                                      </p:to>
                                    </p:set>
                                  </p:childTnLst>
                                </p:cTn>
                              </p:par>
                              <p:par>
                                <p:cTn id="11" presetID="2" presetClass="entr" presetSubtype="4"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59491">
                                            <p:txEl>
                                              <p:pRg st="2" end="2"/>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59491">
                                            <p:txEl>
                                              <p:pRg st="3" end="3"/>
                                            </p:txEl>
                                          </p:spTgt>
                                        </p:tgtEl>
                                        <p:attrNameLst>
                                          <p:attrName>style.visibility</p:attrName>
                                        </p:attrNameLst>
                                      </p:cBhvr>
                                      <p:to>
                                        <p:strVal val="visible"/>
                                      </p:to>
                                    </p:set>
                                  </p:childTnLst>
                                </p:cTn>
                              </p:par>
                              <p:par>
                                <p:cTn id="23" presetID="2" presetClass="entr" presetSubtype="4" fill="hold" grpId="0" nodeType="withEffect">
                                  <p:stCondLst>
                                    <p:cond delay="0"/>
                                  </p:stCondLst>
                                  <p:childTnLst>
                                    <p:set>
                                      <p:cBhvr>
                                        <p:cTn id="24" dur="1" fill="hold">
                                          <p:stCondLst>
                                            <p:cond delay="0"/>
                                          </p:stCondLst>
                                        </p:cTn>
                                        <p:tgtEl>
                                          <p:spTgt spid="11282"/>
                                        </p:tgtEl>
                                        <p:attrNameLst>
                                          <p:attrName>style.visibility</p:attrName>
                                        </p:attrNameLst>
                                      </p:cBhvr>
                                      <p:to>
                                        <p:strVal val="visible"/>
                                      </p:to>
                                    </p:set>
                                    <p:anim calcmode="lin" valueType="num">
                                      <p:cBhvr additive="base">
                                        <p:cTn id="25" dur="500" fill="hold"/>
                                        <p:tgtEl>
                                          <p:spTgt spid="11282"/>
                                        </p:tgtEl>
                                        <p:attrNameLst>
                                          <p:attrName>ppt_x</p:attrName>
                                        </p:attrNameLst>
                                      </p:cBhvr>
                                      <p:tavLst>
                                        <p:tav tm="0">
                                          <p:val>
                                            <p:strVal val="#ppt_x"/>
                                          </p:val>
                                        </p:tav>
                                        <p:tav tm="100000">
                                          <p:val>
                                            <p:strVal val="#ppt_x"/>
                                          </p:val>
                                        </p:tav>
                                      </p:tavLst>
                                    </p:anim>
                                    <p:anim calcmode="lin" valueType="num">
                                      <p:cBhvr additive="base">
                                        <p:cTn id="26" dur="500" fill="hold"/>
                                        <p:tgtEl>
                                          <p:spTgt spid="1128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59491">
                                            <p:txEl>
                                              <p:pRg st="4" end="4"/>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59491">
                                            <p:txEl>
                                              <p:pRg st="5" end="5"/>
                                            </p:txEl>
                                          </p:spTgt>
                                        </p:tgtEl>
                                        <p:attrNameLst>
                                          <p:attrName>style.visibility</p:attrName>
                                        </p:attrNameLst>
                                      </p:cBhvr>
                                      <p:to>
                                        <p:strVal val="visible"/>
                                      </p:to>
                                    </p:set>
                                  </p:childTnLst>
                                </p:cTn>
                              </p:par>
                              <p:par>
                                <p:cTn id="33" presetID="42" presetClass="path" presetSubtype="0" accel="50000" decel="50000" fill="hold" nodeType="withEffect">
                                  <p:stCondLst>
                                    <p:cond delay="0"/>
                                  </p:stCondLst>
                                  <p:childTnLst>
                                    <p:animMotion origin="layout" path="M 4.44444E-6 7.40741E-7 L 0.24166 -0.0037 " pathEditMode="relative" rAng="0" ptsTypes="AA">
                                      <p:cBhvr>
                                        <p:cTn id="34" dur="5000" fill="hold"/>
                                        <p:tgtEl>
                                          <p:spTgt spid="3"/>
                                        </p:tgtEl>
                                        <p:attrNameLst>
                                          <p:attrName>ppt_x</p:attrName>
                                          <p:attrName>ppt_y</p:attrName>
                                        </p:attrNameLst>
                                      </p:cBhvr>
                                      <p:rCtr x="12083" y="-185"/>
                                    </p:animMotion>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59491">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59491">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59491">
                                            <p:txEl>
                                              <p:pRg st="8" end="8"/>
                                            </p:txEl>
                                          </p:spTgt>
                                        </p:tgtEl>
                                        <p:attrNameLst>
                                          <p:attrName>style.visibility</p:attrName>
                                        </p:attrNameLst>
                                      </p:cBhvr>
                                      <p:to>
                                        <p:strVal val="visible"/>
                                      </p:to>
                                    </p:set>
                                  </p:childTnLst>
                                </p:cTn>
                              </p:par>
                              <p:par>
                                <p:cTn id="47" presetID="2" presetClass="entr" presetSubtype="4" fill="hold" nodeType="with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959491">
                                            <p:txEl>
                                              <p:pRg st="9" end="9"/>
                                            </p:txEl>
                                          </p:spTgt>
                                        </p:tgtEl>
                                        <p:attrNameLst>
                                          <p:attrName>style.visibility</p:attrName>
                                        </p:attrNameLst>
                                      </p:cBhvr>
                                      <p:to>
                                        <p:strVal val="visible"/>
                                      </p:to>
                                    </p:set>
                                  </p:childTnLst>
                                </p:cTn>
                              </p:par>
                              <p:par>
                                <p:cTn id="55" presetID="2" presetClass="entr" presetSubtype="4" fill="hold" nodeType="with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additive="base">
                                        <p:cTn id="57" dur="500" fill="hold"/>
                                        <p:tgtEl>
                                          <p:spTgt spid="10"/>
                                        </p:tgtEl>
                                        <p:attrNameLst>
                                          <p:attrName>ppt_x</p:attrName>
                                        </p:attrNameLst>
                                      </p:cBhvr>
                                      <p:tavLst>
                                        <p:tav tm="0">
                                          <p:val>
                                            <p:strVal val="#ppt_x"/>
                                          </p:val>
                                        </p:tav>
                                        <p:tav tm="100000">
                                          <p:val>
                                            <p:strVal val="#ppt_x"/>
                                          </p:val>
                                        </p:tav>
                                      </p:tavLst>
                                    </p:anim>
                                    <p:anim calcmode="lin" valueType="num">
                                      <p:cBhvr additive="base">
                                        <p:cTn id="58" dur="500" fill="hold"/>
                                        <p:tgtEl>
                                          <p:spTgt spid="10"/>
                                        </p:tgtEl>
                                        <p:attrNameLst>
                                          <p:attrName>ppt_y</p:attrName>
                                        </p:attrNameLst>
                                      </p:cBhvr>
                                      <p:tavLst>
                                        <p:tav tm="0">
                                          <p:val>
                                            <p:strVal val="1+#ppt_h/2"/>
                                          </p:val>
                                        </p:tav>
                                        <p:tav tm="100000">
                                          <p:val>
                                            <p:strVal val="#ppt_y"/>
                                          </p:val>
                                        </p:tav>
                                      </p:tavLst>
                                    </p:anim>
                                  </p:childTnLst>
                                </p:cTn>
                              </p:par>
                              <p:par>
                                <p:cTn id="59" presetID="1" presetClass="entr" presetSubtype="0"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9491" grpId="0" uiExpand="1" build="p" bldLvl="2"/>
      <p:bldP spid="11282" grpId="0"/>
      <p:bldP spid="3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idx="4294967295"/>
          </p:nvPr>
        </p:nvSpPr>
        <p:spPr/>
        <p:txBody>
          <a:bodyPr/>
          <a:lstStyle/>
          <a:p>
            <a:r>
              <a:rPr lang="en-US" altLang="en-US" smtClean="0"/>
              <a:t>Explaining mixed-mode failures</a:t>
            </a:r>
          </a:p>
        </p:txBody>
      </p:sp>
      <p:sp>
        <p:nvSpPr>
          <p:cNvPr id="159747" name="Rectangle 3"/>
          <p:cNvSpPr>
            <a:spLocks noGrp="1" noChangeArrowheads="1"/>
          </p:cNvSpPr>
          <p:nvPr>
            <p:ph type="body" sz="half" idx="4294967295"/>
          </p:nvPr>
        </p:nvSpPr>
        <p:spPr>
          <a:xfrm>
            <a:off x="495300" y="1508125"/>
            <a:ext cx="3732213" cy="4391025"/>
          </a:xfrm>
        </p:spPr>
        <p:txBody>
          <a:bodyPr/>
          <a:lstStyle/>
          <a:p>
            <a:r>
              <a:rPr lang="en-US" altLang="en-US" sz="2000" smtClean="0"/>
              <a:t>Cohesion failure occurs through carrier cloth</a:t>
            </a:r>
          </a:p>
          <a:p>
            <a:r>
              <a:rPr lang="en-US" altLang="en-US" sz="2000" smtClean="0"/>
              <a:t>As interface degrades:</a:t>
            </a:r>
          </a:p>
          <a:p>
            <a:pPr lvl="1"/>
            <a:r>
              <a:rPr lang="en-US" altLang="en-US" sz="1800" u="sng" smtClean="0"/>
              <a:t>Failure locus moves towards interface</a:t>
            </a:r>
          </a:p>
          <a:p>
            <a:pPr lvl="1"/>
            <a:r>
              <a:rPr lang="en-US" altLang="en-US" sz="1800" smtClean="0"/>
              <a:t>Strength reduces</a:t>
            </a:r>
          </a:p>
          <a:p>
            <a:r>
              <a:rPr lang="en-US" altLang="en-US" sz="2000" smtClean="0"/>
              <a:t>Eventually adhesion failure occurs at interface</a:t>
            </a:r>
          </a:p>
          <a:p>
            <a:pPr lvl="1"/>
            <a:r>
              <a:rPr lang="en-US" altLang="en-US" sz="1800" smtClean="0"/>
              <a:t>Very weak</a:t>
            </a:r>
          </a:p>
          <a:p>
            <a:r>
              <a:rPr lang="en-US" altLang="en-US" sz="2000" smtClean="0"/>
              <a:t>Safety investigators note:</a:t>
            </a:r>
          </a:p>
          <a:p>
            <a:pPr lvl="1"/>
            <a:r>
              <a:rPr lang="en-US" altLang="en-US" sz="1800" smtClean="0"/>
              <a:t>A thin residue of adhesive on surfaces does </a:t>
            </a:r>
            <a:r>
              <a:rPr lang="en-US" altLang="en-US" sz="1800" b="1" u="sng" smtClean="0"/>
              <a:t>NOT</a:t>
            </a:r>
            <a:r>
              <a:rPr lang="en-US" altLang="en-US" sz="1800" b="1" smtClean="0"/>
              <a:t> </a:t>
            </a:r>
            <a:r>
              <a:rPr lang="en-US" altLang="en-US" sz="1800" smtClean="0"/>
              <a:t>mean a strong bond</a:t>
            </a:r>
          </a:p>
        </p:txBody>
      </p:sp>
      <p:graphicFrame>
        <p:nvGraphicFramePr>
          <p:cNvPr id="1026" name="Object 4"/>
          <p:cNvGraphicFramePr>
            <a:graphicFrameLocks noChangeAspect="1"/>
          </p:cNvGraphicFramePr>
          <p:nvPr>
            <p:extLst>
              <p:ext uri="{D42A27DB-BD31-4B8C-83A1-F6EECF244321}">
                <p14:modId xmlns:p14="http://schemas.microsoft.com/office/powerpoint/2010/main" val="2516754703"/>
              </p:ext>
            </p:extLst>
          </p:nvPr>
        </p:nvGraphicFramePr>
        <p:xfrm>
          <a:off x="4248150" y="3003550"/>
          <a:ext cx="4629150" cy="2079625"/>
        </p:xfrm>
        <a:graphic>
          <a:graphicData uri="http://schemas.openxmlformats.org/presentationml/2006/ole">
            <mc:AlternateContent xmlns:mc="http://schemas.openxmlformats.org/markup-compatibility/2006">
              <mc:Choice xmlns:v="urn:schemas-microsoft-com:vml" Requires="v">
                <p:oleObj spid="_x0000_s1112" name="Picture" r:id="rId4" imgW="6832600" imgH="3200400" progId="Word.Picture.8">
                  <p:embed/>
                </p:oleObj>
              </mc:Choice>
              <mc:Fallback>
                <p:oleObj name="Picture" r:id="rId4" imgW="6832600" imgH="3200400" progId="Word.Picture.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48150" y="3003550"/>
                        <a:ext cx="4629150" cy="2079625"/>
                      </a:xfrm>
                      <a:prstGeom prst="rect">
                        <a:avLst/>
                      </a:prstGeom>
                      <a:noFill/>
                      <a:ln>
                        <a:noFill/>
                      </a:ln>
                      <a:extLst/>
                    </p:spPr>
                  </p:pic>
                </p:oleObj>
              </mc:Fallback>
            </mc:AlternateContent>
          </a:graphicData>
        </a:graphic>
      </p:graphicFrame>
      <p:graphicFrame>
        <p:nvGraphicFramePr>
          <p:cNvPr id="1027" name="Object 5"/>
          <p:cNvGraphicFramePr>
            <a:graphicFrameLocks noGrp="1" noChangeAspect="1"/>
          </p:cNvGraphicFramePr>
          <p:nvPr>
            <p:ph sz="half" idx="4294967295"/>
          </p:nvPr>
        </p:nvGraphicFramePr>
        <p:xfrm>
          <a:off x="4614863" y="1552575"/>
          <a:ext cx="3382962" cy="1182688"/>
        </p:xfrm>
        <a:graphic>
          <a:graphicData uri="http://schemas.openxmlformats.org/presentationml/2006/ole">
            <mc:AlternateContent xmlns:mc="http://schemas.openxmlformats.org/markup-compatibility/2006">
              <mc:Choice xmlns:v="urn:schemas-microsoft-com:vml" Requires="v">
                <p:oleObj spid="_x0000_s1113" name="Picture" r:id="rId6" imgW="6235700" imgH="2184400" progId="Word.Picture.8">
                  <p:embed/>
                </p:oleObj>
              </mc:Choice>
              <mc:Fallback>
                <p:oleObj name="Picture" r:id="rId6" imgW="6235700" imgH="2184400" progId="Word.Picture.8">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614863" y="1552575"/>
                        <a:ext cx="3382962" cy="11826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9974448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9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974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974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9747">
                                            <p:txEl>
                                              <p:pRg st="3" end="3"/>
                                            </p:txEl>
                                          </p:spTgt>
                                        </p:tgtEl>
                                        <p:attrNameLst>
                                          <p:attrName>style.visibility</p:attrName>
                                        </p:attrNameLst>
                                      </p:cBhvr>
                                      <p:to>
                                        <p:strVal val="visible"/>
                                      </p:to>
                                    </p:set>
                                  </p:childTnLst>
                                </p:cTn>
                              </p:par>
                              <p:par>
                                <p:cTn id="15" presetID="2" presetClass="entr" presetSubtype="4" fill="hold" nodeType="withEffect">
                                  <p:stCondLst>
                                    <p:cond delay="0"/>
                                  </p:stCondLst>
                                  <p:childTnLst>
                                    <p:set>
                                      <p:cBhvr>
                                        <p:cTn id="16" dur="1" fill="hold">
                                          <p:stCondLst>
                                            <p:cond delay="0"/>
                                          </p:stCondLst>
                                        </p:cTn>
                                        <p:tgtEl>
                                          <p:spTgt spid="1026"/>
                                        </p:tgtEl>
                                        <p:attrNameLst>
                                          <p:attrName>style.visibility</p:attrName>
                                        </p:attrNameLst>
                                      </p:cBhvr>
                                      <p:to>
                                        <p:strVal val="visible"/>
                                      </p:to>
                                    </p:set>
                                    <p:anim calcmode="lin" valueType="num">
                                      <p:cBhvr additive="base">
                                        <p:cTn id="17" dur="500" fill="hold"/>
                                        <p:tgtEl>
                                          <p:spTgt spid="1026"/>
                                        </p:tgtEl>
                                        <p:attrNameLst>
                                          <p:attrName>ppt_x</p:attrName>
                                        </p:attrNameLst>
                                      </p:cBhvr>
                                      <p:tavLst>
                                        <p:tav tm="0">
                                          <p:val>
                                            <p:strVal val="#ppt_x"/>
                                          </p:val>
                                        </p:tav>
                                        <p:tav tm="100000">
                                          <p:val>
                                            <p:strVal val="#ppt_x"/>
                                          </p:val>
                                        </p:tav>
                                      </p:tavLst>
                                    </p:anim>
                                    <p:anim calcmode="lin" valueType="num">
                                      <p:cBhvr additive="base">
                                        <p:cTn id="1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9747">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59747">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59747">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59747">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7" grpId="0" uiExpand="1" build="p"/>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2"/>
          <p:cNvSpPr>
            <a:spLocks noGrp="1" noChangeArrowheads="1"/>
          </p:cNvSpPr>
          <p:nvPr>
            <p:ph type="title"/>
          </p:nvPr>
        </p:nvSpPr>
        <p:spPr/>
        <p:txBody>
          <a:bodyPr/>
          <a:lstStyle/>
          <a:p>
            <a:pPr eaLnBrk="1" hangingPunct="1">
              <a:defRPr/>
            </a:pPr>
            <a:r>
              <a:rPr lang="en-AU" dirty="0"/>
              <a:t>Let’s be clear</a:t>
            </a:r>
          </a:p>
        </p:txBody>
      </p:sp>
      <p:sp>
        <p:nvSpPr>
          <p:cNvPr id="621571" name="Rectangle 3"/>
          <p:cNvSpPr>
            <a:spLocks noGrp="1" noChangeArrowheads="1"/>
          </p:cNvSpPr>
          <p:nvPr>
            <p:ph type="body" sz="half" idx="1"/>
          </p:nvPr>
        </p:nvSpPr>
        <p:spPr>
          <a:xfrm>
            <a:off x="381000" y="1600200"/>
            <a:ext cx="4114800" cy="4525963"/>
          </a:xfrm>
        </p:spPr>
        <p:txBody>
          <a:bodyPr/>
          <a:lstStyle/>
          <a:p>
            <a:pPr eaLnBrk="1" hangingPunct="1">
              <a:defRPr/>
            </a:pPr>
            <a:r>
              <a:rPr lang="en-AU" sz="2000" dirty="0"/>
              <a:t>Regulations, DTA assume cohesion failure</a:t>
            </a:r>
          </a:p>
          <a:p>
            <a:pPr>
              <a:defRPr/>
            </a:pPr>
            <a:r>
              <a:rPr lang="en-AU" sz="2000" dirty="0"/>
              <a:t>Current NDI only finds disbonds after complete separation</a:t>
            </a:r>
          </a:p>
          <a:p>
            <a:pPr lvl="1" eaLnBrk="1" hangingPunct="1">
              <a:defRPr/>
            </a:pPr>
            <a:r>
              <a:rPr lang="en-AU" sz="1800" i="1" dirty="0" smtClean="0"/>
              <a:t>If </a:t>
            </a:r>
            <a:r>
              <a:rPr lang="en-AU" sz="1800" i="1" dirty="0"/>
              <a:t>structure has not already failed from low bond </a:t>
            </a:r>
            <a:r>
              <a:rPr lang="en-AU" sz="1800" i="1" dirty="0" smtClean="0"/>
              <a:t>strength</a:t>
            </a:r>
          </a:p>
          <a:p>
            <a:pPr lvl="1" eaLnBrk="1" hangingPunct="1">
              <a:defRPr/>
            </a:pPr>
            <a:r>
              <a:rPr lang="en-AU" sz="1800" i="1" dirty="0" smtClean="0"/>
              <a:t>This may occur in the absence of any detectable disbond</a:t>
            </a:r>
            <a:endParaRPr lang="en-AU" sz="1800" i="1" dirty="0"/>
          </a:p>
          <a:p>
            <a:pPr eaLnBrk="1" hangingPunct="1">
              <a:defRPr/>
            </a:pPr>
            <a:r>
              <a:rPr lang="en-AU" sz="2000" dirty="0"/>
              <a:t>DTA and NDI ineffective for </a:t>
            </a:r>
            <a:r>
              <a:rPr lang="en-AU" sz="2000" dirty="0" smtClean="0"/>
              <a:t>adhesion, mixed-mode failures</a:t>
            </a:r>
          </a:p>
          <a:p>
            <a:pPr lvl="1">
              <a:defRPr/>
            </a:pPr>
            <a:r>
              <a:rPr lang="en-AU" sz="1600" dirty="0" smtClean="0"/>
              <a:t>Also true for bond porosity</a:t>
            </a:r>
          </a:p>
          <a:p>
            <a:pPr>
              <a:defRPr/>
            </a:pPr>
            <a:r>
              <a:rPr lang="en-AU" sz="2000" dirty="0"/>
              <a:t>There is a real risk to continuing airworthiness by applying DTA to these </a:t>
            </a:r>
            <a:r>
              <a:rPr lang="en-AU" sz="2000" dirty="0" smtClean="0"/>
              <a:t>defects</a:t>
            </a:r>
            <a:endParaRPr lang="en-AU" sz="2000" dirty="0"/>
          </a:p>
        </p:txBody>
      </p:sp>
      <p:grpSp>
        <p:nvGrpSpPr>
          <p:cNvPr id="621572" name="Group 4"/>
          <p:cNvGrpSpPr>
            <a:grpSpLocks/>
          </p:cNvGrpSpPr>
          <p:nvPr/>
        </p:nvGrpSpPr>
        <p:grpSpPr bwMode="auto">
          <a:xfrm>
            <a:off x="4906963" y="1839913"/>
            <a:ext cx="2835275" cy="801687"/>
            <a:chOff x="3003" y="1015"/>
            <a:chExt cx="1786" cy="505"/>
          </a:xfrm>
        </p:grpSpPr>
        <p:sp>
          <p:nvSpPr>
            <p:cNvPr id="161850" name="Line 5"/>
            <p:cNvSpPr>
              <a:spLocks noChangeShapeType="1"/>
            </p:cNvSpPr>
            <p:nvPr/>
          </p:nvSpPr>
          <p:spPr bwMode="auto">
            <a:xfrm>
              <a:off x="3003" y="1376"/>
              <a:ext cx="1728" cy="144"/>
            </a:xfrm>
            <a:prstGeom prst="line">
              <a:avLst/>
            </a:prstGeom>
            <a:noFill/>
            <a:ln w="381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1851" name="Text Box 6"/>
            <p:cNvSpPr txBox="1">
              <a:spLocks noChangeArrowheads="1"/>
            </p:cNvSpPr>
            <p:nvPr/>
          </p:nvSpPr>
          <p:spPr bwMode="auto">
            <a:xfrm>
              <a:off x="4121" y="1015"/>
              <a:ext cx="668" cy="404"/>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r>
                <a:rPr lang="en-US" altLang="en-US" sz="1800"/>
                <a:t>Effective</a:t>
              </a:r>
              <a:br>
                <a:rPr lang="en-US" altLang="en-US" sz="1800"/>
              </a:br>
              <a:r>
                <a:rPr lang="en-US" altLang="en-US" sz="1800"/>
                <a:t>bond</a:t>
              </a:r>
            </a:p>
          </p:txBody>
        </p:sp>
      </p:grpSp>
      <p:grpSp>
        <p:nvGrpSpPr>
          <p:cNvPr id="621583" name="Group 15"/>
          <p:cNvGrpSpPr>
            <a:grpSpLocks/>
          </p:cNvGrpSpPr>
          <p:nvPr/>
        </p:nvGrpSpPr>
        <p:grpSpPr bwMode="auto">
          <a:xfrm>
            <a:off x="4748213" y="1736725"/>
            <a:ext cx="1146175" cy="2881313"/>
            <a:chOff x="3271" y="1094"/>
            <a:chExt cx="722" cy="1815"/>
          </a:xfrm>
        </p:grpSpPr>
        <p:sp>
          <p:nvSpPr>
            <p:cNvPr id="161847" name="Line 16"/>
            <p:cNvSpPr>
              <a:spLocks noChangeShapeType="1"/>
            </p:cNvSpPr>
            <p:nvPr/>
          </p:nvSpPr>
          <p:spPr bwMode="auto">
            <a:xfrm>
              <a:off x="3403" y="1453"/>
              <a:ext cx="0" cy="1456"/>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1848" name="Text Box 17"/>
            <p:cNvSpPr txBox="1">
              <a:spLocks noChangeArrowheads="1"/>
            </p:cNvSpPr>
            <p:nvPr/>
          </p:nvSpPr>
          <p:spPr bwMode="auto">
            <a:xfrm>
              <a:off x="3271" y="1094"/>
              <a:ext cx="722" cy="231"/>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r>
                <a:rPr lang="en-AU" altLang="en-US" sz="1800">
                  <a:solidFill>
                    <a:srgbClr val="FF0000"/>
                  </a:solidFill>
                </a:rPr>
                <a:t>Cohesion</a:t>
              </a:r>
            </a:p>
          </p:txBody>
        </p:sp>
        <p:sp>
          <p:nvSpPr>
            <p:cNvPr id="161849" name="AutoShape 18"/>
            <p:cNvSpPr>
              <a:spLocks noChangeArrowheads="1"/>
            </p:cNvSpPr>
            <p:nvPr/>
          </p:nvSpPr>
          <p:spPr bwMode="auto">
            <a:xfrm>
              <a:off x="3376" y="1288"/>
              <a:ext cx="56" cy="200"/>
            </a:xfrm>
            <a:prstGeom prst="downArrow">
              <a:avLst>
                <a:gd name="adj1" fmla="val 50000"/>
                <a:gd name="adj2" fmla="val 89286"/>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endParaRPr lang="en-US" altLang="en-US" sz="1800"/>
            </a:p>
          </p:txBody>
        </p:sp>
      </p:grpSp>
      <p:sp>
        <p:nvSpPr>
          <p:cNvPr id="161799" name="Arc 19"/>
          <p:cNvSpPr>
            <a:spLocks/>
          </p:cNvSpPr>
          <p:nvPr/>
        </p:nvSpPr>
        <p:spPr bwMode="auto">
          <a:xfrm flipH="1" flipV="1">
            <a:off x="4919663" y="2436813"/>
            <a:ext cx="3302000" cy="2132012"/>
          </a:xfrm>
          <a:custGeom>
            <a:avLst/>
            <a:gdLst>
              <a:gd name="T0" fmla="*/ 2147483647 w 21600"/>
              <a:gd name="T1" fmla="*/ 0 h 21136"/>
              <a:gd name="T2" fmla="*/ 2147483647 w 21600"/>
              <a:gd name="T3" fmla="*/ 2147483647 h 21136"/>
              <a:gd name="T4" fmla="*/ 0 w 21600"/>
              <a:gd name="T5" fmla="*/ 2147483647 h 21136"/>
              <a:gd name="T6" fmla="*/ 0 60000 65536"/>
              <a:gd name="T7" fmla="*/ 0 60000 65536"/>
              <a:gd name="T8" fmla="*/ 0 60000 65536"/>
            </a:gdLst>
            <a:ahLst/>
            <a:cxnLst>
              <a:cxn ang="T6">
                <a:pos x="T0" y="T1"/>
              </a:cxn>
              <a:cxn ang="T7">
                <a:pos x="T2" y="T3"/>
              </a:cxn>
              <a:cxn ang="T8">
                <a:pos x="T4" y="T5"/>
              </a:cxn>
            </a:cxnLst>
            <a:rect l="0" t="0" r="r" b="b"/>
            <a:pathLst>
              <a:path w="21600" h="21136" fill="none" extrusionOk="0">
                <a:moveTo>
                  <a:pt x="4451" y="-1"/>
                </a:moveTo>
                <a:cubicBezTo>
                  <a:pt x="14445" y="2104"/>
                  <a:pt x="21600" y="10922"/>
                  <a:pt x="21600" y="21136"/>
                </a:cubicBezTo>
              </a:path>
              <a:path w="21600" h="21136" stroke="0" extrusionOk="0">
                <a:moveTo>
                  <a:pt x="4451" y="-1"/>
                </a:moveTo>
                <a:cubicBezTo>
                  <a:pt x="14445" y="2104"/>
                  <a:pt x="21600" y="10922"/>
                  <a:pt x="21600" y="21136"/>
                </a:cubicBezTo>
                <a:lnTo>
                  <a:pt x="0" y="21136"/>
                </a:lnTo>
                <a:lnTo>
                  <a:pt x="4451" y="-1"/>
                </a:lnTo>
                <a:close/>
              </a:path>
            </a:pathLst>
          </a:custGeom>
          <a:noFill/>
          <a:ln w="38100">
            <a:solidFill>
              <a:srgbClr val="FF0000"/>
            </a:solidFill>
            <a:round/>
            <a:headEnd/>
            <a:tailEnd/>
          </a:ln>
          <a:effectLst/>
          <a:extLst>
            <a:ext uri="{909E8E84-426E-40DD-AFC4-6F175D3DCCD1}">
              <a14:hiddenFill xmlns:a14="http://schemas.microsoft.com/office/drawing/2010/main">
                <a:solidFill>
                  <a:schemeClr val="hlink"/>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161800" name="Line 20"/>
          <p:cNvSpPr>
            <a:spLocks noChangeShapeType="1"/>
          </p:cNvSpPr>
          <p:nvPr/>
        </p:nvSpPr>
        <p:spPr bwMode="auto">
          <a:xfrm>
            <a:off x="6134100" y="2527300"/>
            <a:ext cx="0" cy="209550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1801" name="Text Box 21"/>
          <p:cNvSpPr txBox="1">
            <a:spLocks noChangeArrowheads="1"/>
          </p:cNvSpPr>
          <p:nvPr/>
        </p:nvSpPr>
        <p:spPr bwMode="auto">
          <a:xfrm>
            <a:off x="6475413" y="3616325"/>
            <a:ext cx="854075" cy="6413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r>
              <a:rPr lang="en-AU" altLang="en-US" sz="1800"/>
              <a:t>Mixed </a:t>
            </a:r>
            <a:br>
              <a:rPr lang="en-AU" altLang="en-US" sz="1800"/>
            </a:br>
            <a:r>
              <a:rPr lang="en-AU" altLang="en-US" sz="1800"/>
              <a:t>mode</a:t>
            </a:r>
          </a:p>
        </p:txBody>
      </p:sp>
      <p:grpSp>
        <p:nvGrpSpPr>
          <p:cNvPr id="621590" name="Group 22"/>
          <p:cNvGrpSpPr>
            <a:grpSpLocks/>
          </p:cNvGrpSpPr>
          <p:nvPr/>
        </p:nvGrpSpPr>
        <p:grpSpPr bwMode="auto">
          <a:xfrm>
            <a:off x="7505700" y="2628900"/>
            <a:ext cx="1271588" cy="2006600"/>
            <a:chOff x="4984" y="1656"/>
            <a:chExt cx="801" cy="1240"/>
          </a:xfrm>
        </p:grpSpPr>
        <p:sp>
          <p:nvSpPr>
            <p:cNvPr id="161844" name="Line 23"/>
            <p:cNvSpPr>
              <a:spLocks noChangeShapeType="1"/>
            </p:cNvSpPr>
            <p:nvPr/>
          </p:nvSpPr>
          <p:spPr bwMode="auto">
            <a:xfrm>
              <a:off x="4984" y="1656"/>
              <a:ext cx="0" cy="124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1845" name="Text Box 24"/>
            <p:cNvSpPr txBox="1">
              <a:spLocks noChangeArrowheads="1"/>
            </p:cNvSpPr>
            <p:nvPr/>
          </p:nvSpPr>
          <p:spPr bwMode="auto">
            <a:xfrm>
              <a:off x="5071" y="2486"/>
              <a:ext cx="714" cy="227"/>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r>
                <a:rPr lang="en-AU" altLang="en-US" sz="1800" dirty="0">
                  <a:solidFill>
                    <a:srgbClr val="FF0000"/>
                  </a:solidFill>
                </a:rPr>
                <a:t>Adhesion</a:t>
              </a:r>
            </a:p>
          </p:txBody>
        </p:sp>
        <p:sp>
          <p:nvSpPr>
            <p:cNvPr id="161846" name="AutoShape 25"/>
            <p:cNvSpPr>
              <a:spLocks noChangeArrowheads="1"/>
            </p:cNvSpPr>
            <p:nvPr/>
          </p:nvSpPr>
          <p:spPr bwMode="auto">
            <a:xfrm rot="1902664">
              <a:off x="5048" y="2664"/>
              <a:ext cx="56" cy="200"/>
            </a:xfrm>
            <a:prstGeom prst="downArrow">
              <a:avLst>
                <a:gd name="adj1" fmla="val 50000"/>
                <a:gd name="adj2" fmla="val 89286"/>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endParaRPr lang="en-US" altLang="en-US" sz="1800"/>
            </a:p>
          </p:txBody>
        </p:sp>
      </p:grpSp>
      <p:grpSp>
        <p:nvGrpSpPr>
          <p:cNvPr id="621627" name="Group 59"/>
          <p:cNvGrpSpPr>
            <a:grpSpLocks/>
          </p:cNvGrpSpPr>
          <p:nvPr/>
        </p:nvGrpSpPr>
        <p:grpSpPr bwMode="auto">
          <a:xfrm>
            <a:off x="5067300" y="2984500"/>
            <a:ext cx="2120900" cy="1536700"/>
            <a:chOff x="3192" y="1880"/>
            <a:chExt cx="1336" cy="968"/>
          </a:xfrm>
        </p:grpSpPr>
        <p:sp>
          <p:nvSpPr>
            <p:cNvPr id="161842" name="Rectangle 29"/>
            <p:cNvSpPr>
              <a:spLocks noChangeArrowheads="1"/>
            </p:cNvSpPr>
            <p:nvPr/>
          </p:nvSpPr>
          <p:spPr bwMode="auto">
            <a:xfrm>
              <a:off x="3208" y="1880"/>
              <a:ext cx="1320" cy="968"/>
            </a:xfrm>
            <a:prstGeom prst="rect">
              <a:avLst/>
            </a:prstGeom>
            <a:solidFill>
              <a:srgbClr val="FF0000">
                <a:alpha val="32156"/>
              </a:srgbClr>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endParaRPr lang="en-US" altLang="en-US" sz="1800"/>
            </a:p>
          </p:txBody>
        </p:sp>
        <p:sp>
          <p:nvSpPr>
            <p:cNvPr id="161843" name="Rectangle 30"/>
            <p:cNvSpPr>
              <a:spLocks noChangeArrowheads="1"/>
            </p:cNvSpPr>
            <p:nvPr/>
          </p:nvSpPr>
          <p:spPr bwMode="auto">
            <a:xfrm>
              <a:off x="3192" y="1949"/>
              <a:ext cx="1312" cy="404"/>
            </a:xfrm>
            <a:prstGeom prst="rect">
              <a:avLst/>
            </a:prstGeom>
            <a:noFill/>
            <a:ln>
              <a:noFill/>
            </a:ln>
            <a:effectLst/>
            <a:extLst>
              <a:ext uri="{909E8E84-426E-40DD-AFC4-6F175D3DCCD1}">
                <a14:hiddenFill xmlns:a14="http://schemas.microsoft.com/office/drawing/2010/main">
                  <a:solidFill>
                    <a:schemeClr val="accent1">
                      <a:alpha val="36862"/>
                    </a:schemeClr>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algn="ctr" eaLnBrk="1" hangingPunct="1">
                <a:spcBef>
                  <a:spcPct val="0"/>
                </a:spcBef>
                <a:buClrTx/>
                <a:buSzTx/>
                <a:buFontTx/>
                <a:buNone/>
              </a:pPr>
              <a:r>
                <a:rPr lang="en-AU" altLang="en-US" sz="1800"/>
                <a:t>NDI and DTA ineffective</a:t>
              </a:r>
            </a:p>
          </p:txBody>
        </p:sp>
      </p:grpSp>
      <p:sp>
        <p:nvSpPr>
          <p:cNvPr id="621599" name="AutoShape 31"/>
          <p:cNvSpPr>
            <a:spLocks noChangeArrowheads="1"/>
          </p:cNvSpPr>
          <p:nvPr/>
        </p:nvSpPr>
        <p:spPr bwMode="auto">
          <a:xfrm>
            <a:off x="8191500"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AU" dirty="0"/>
          </a:p>
        </p:txBody>
      </p:sp>
      <p:sp>
        <p:nvSpPr>
          <p:cNvPr id="161807" name="AutoShape 32"/>
          <p:cNvSpPr>
            <a:spLocks noChangeArrowheads="1"/>
          </p:cNvSpPr>
          <p:nvPr/>
        </p:nvSpPr>
        <p:spPr bwMode="auto">
          <a:xfrm rot="-6842192" flipH="1" flipV="1">
            <a:off x="6324600" y="3873500"/>
            <a:ext cx="88900" cy="317500"/>
          </a:xfrm>
          <a:prstGeom prst="downArrow">
            <a:avLst>
              <a:gd name="adj1" fmla="val 50000"/>
              <a:gd name="adj2" fmla="val 89286"/>
            </a:avLst>
          </a:prstGeom>
          <a:solidFill>
            <a:srgbClr val="FF0000"/>
          </a:solidFill>
          <a:ln w="9525">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endParaRPr lang="en-US" altLang="en-US" sz="1800"/>
          </a:p>
        </p:txBody>
      </p:sp>
      <p:grpSp>
        <p:nvGrpSpPr>
          <p:cNvPr id="621601" name="Group 33"/>
          <p:cNvGrpSpPr>
            <a:grpSpLocks/>
          </p:cNvGrpSpPr>
          <p:nvPr/>
        </p:nvGrpSpPr>
        <p:grpSpPr bwMode="auto">
          <a:xfrm>
            <a:off x="4913313" y="3683000"/>
            <a:ext cx="1271587" cy="1717675"/>
            <a:chOff x="3079" y="2240"/>
            <a:chExt cx="801" cy="1249"/>
          </a:xfrm>
        </p:grpSpPr>
        <p:grpSp>
          <p:nvGrpSpPr>
            <p:cNvPr id="161817" name="Group 34"/>
            <p:cNvGrpSpPr>
              <a:grpSpLocks/>
            </p:cNvGrpSpPr>
            <p:nvPr/>
          </p:nvGrpSpPr>
          <p:grpSpPr bwMode="auto">
            <a:xfrm>
              <a:off x="3113" y="2240"/>
              <a:ext cx="767" cy="688"/>
              <a:chOff x="3128" y="2904"/>
              <a:chExt cx="696" cy="688"/>
            </a:xfrm>
          </p:grpSpPr>
          <p:sp>
            <p:nvSpPr>
              <p:cNvPr id="161819" name="Line 35"/>
              <p:cNvSpPr>
                <a:spLocks noChangeShapeType="1"/>
              </p:cNvSpPr>
              <p:nvPr/>
            </p:nvSpPr>
            <p:spPr bwMode="auto">
              <a:xfrm flipV="1">
                <a:off x="3128" y="3008"/>
                <a:ext cx="64" cy="56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20" name="Line 36"/>
              <p:cNvSpPr>
                <a:spLocks noChangeShapeType="1"/>
              </p:cNvSpPr>
              <p:nvPr/>
            </p:nvSpPr>
            <p:spPr bwMode="auto">
              <a:xfrm flipH="1">
                <a:off x="3176" y="3000"/>
                <a:ext cx="24" cy="584"/>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21" name="Line 37"/>
              <p:cNvSpPr>
                <a:spLocks noChangeShapeType="1"/>
              </p:cNvSpPr>
              <p:nvPr/>
            </p:nvSpPr>
            <p:spPr bwMode="auto">
              <a:xfrm flipV="1">
                <a:off x="3184" y="3048"/>
                <a:ext cx="48" cy="528"/>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22" name="Line 38"/>
              <p:cNvSpPr>
                <a:spLocks noChangeShapeType="1"/>
              </p:cNvSpPr>
              <p:nvPr/>
            </p:nvSpPr>
            <p:spPr bwMode="auto">
              <a:xfrm>
                <a:off x="3240" y="3040"/>
                <a:ext cx="0" cy="544"/>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23" name="Line 39"/>
              <p:cNvSpPr>
                <a:spLocks noChangeShapeType="1"/>
              </p:cNvSpPr>
              <p:nvPr/>
            </p:nvSpPr>
            <p:spPr bwMode="auto">
              <a:xfrm flipV="1">
                <a:off x="3240" y="2912"/>
                <a:ext cx="64" cy="672"/>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24" name="Line 40"/>
              <p:cNvSpPr>
                <a:spLocks noChangeShapeType="1"/>
              </p:cNvSpPr>
              <p:nvPr/>
            </p:nvSpPr>
            <p:spPr bwMode="auto">
              <a:xfrm>
                <a:off x="3304" y="2904"/>
                <a:ext cx="8" cy="68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25" name="Line 41"/>
              <p:cNvSpPr>
                <a:spLocks noChangeShapeType="1"/>
              </p:cNvSpPr>
              <p:nvPr/>
            </p:nvSpPr>
            <p:spPr bwMode="auto">
              <a:xfrm flipV="1">
                <a:off x="3320" y="3152"/>
                <a:ext cx="24" cy="432"/>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26" name="Line 42"/>
              <p:cNvSpPr>
                <a:spLocks noChangeShapeType="1"/>
              </p:cNvSpPr>
              <p:nvPr/>
            </p:nvSpPr>
            <p:spPr bwMode="auto">
              <a:xfrm>
                <a:off x="3344" y="3144"/>
                <a:ext cx="32" cy="44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AU"/>
              </a:p>
            </p:txBody>
          </p:sp>
          <p:sp>
            <p:nvSpPr>
              <p:cNvPr id="161827" name="Line 43"/>
              <p:cNvSpPr>
                <a:spLocks noChangeShapeType="1"/>
              </p:cNvSpPr>
              <p:nvPr/>
            </p:nvSpPr>
            <p:spPr bwMode="auto">
              <a:xfrm flipV="1">
                <a:off x="3376" y="2968"/>
                <a:ext cx="16" cy="624"/>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28" name="Line 44"/>
              <p:cNvSpPr>
                <a:spLocks noChangeShapeType="1"/>
              </p:cNvSpPr>
              <p:nvPr/>
            </p:nvSpPr>
            <p:spPr bwMode="auto">
              <a:xfrm>
                <a:off x="3392" y="2976"/>
                <a:ext cx="48" cy="616"/>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29" name="Line 45"/>
              <p:cNvSpPr>
                <a:spLocks noChangeShapeType="1"/>
              </p:cNvSpPr>
              <p:nvPr/>
            </p:nvSpPr>
            <p:spPr bwMode="auto">
              <a:xfrm flipV="1">
                <a:off x="3440" y="2984"/>
                <a:ext cx="24" cy="608"/>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30" name="Line 46"/>
              <p:cNvSpPr>
                <a:spLocks noChangeShapeType="1"/>
              </p:cNvSpPr>
              <p:nvPr/>
            </p:nvSpPr>
            <p:spPr bwMode="auto">
              <a:xfrm>
                <a:off x="3464" y="2984"/>
                <a:ext cx="32" cy="600"/>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31" name="Line 47"/>
              <p:cNvSpPr>
                <a:spLocks noChangeShapeType="1"/>
              </p:cNvSpPr>
              <p:nvPr/>
            </p:nvSpPr>
            <p:spPr bwMode="auto">
              <a:xfrm flipV="1">
                <a:off x="3496" y="3136"/>
                <a:ext cx="24" cy="456"/>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AU"/>
              </a:p>
            </p:txBody>
          </p:sp>
          <p:sp>
            <p:nvSpPr>
              <p:cNvPr id="161832" name="Line 48"/>
              <p:cNvSpPr>
                <a:spLocks noChangeShapeType="1"/>
              </p:cNvSpPr>
              <p:nvPr/>
            </p:nvSpPr>
            <p:spPr bwMode="auto">
              <a:xfrm>
                <a:off x="3528" y="3136"/>
                <a:ext cx="16" cy="456"/>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33" name="Line 49"/>
              <p:cNvSpPr>
                <a:spLocks noChangeShapeType="1"/>
              </p:cNvSpPr>
              <p:nvPr/>
            </p:nvSpPr>
            <p:spPr bwMode="auto">
              <a:xfrm flipV="1">
                <a:off x="3544" y="3096"/>
                <a:ext cx="16" cy="496"/>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34" name="Line 50"/>
              <p:cNvSpPr>
                <a:spLocks noChangeShapeType="1"/>
              </p:cNvSpPr>
              <p:nvPr/>
            </p:nvSpPr>
            <p:spPr bwMode="auto">
              <a:xfrm>
                <a:off x="3560" y="3112"/>
                <a:ext cx="40" cy="472"/>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AU"/>
              </a:p>
            </p:txBody>
          </p:sp>
          <p:sp>
            <p:nvSpPr>
              <p:cNvPr id="161835" name="Line 51"/>
              <p:cNvSpPr>
                <a:spLocks noChangeShapeType="1"/>
              </p:cNvSpPr>
              <p:nvPr/>
            </p:nvSpPr>
            <p:spPr bwMode="auto">
              <a:xfrm flipV="1">
                <a:off x="3608" y="3152"/>
                <a:ext cx="8" cy="432"/>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AU"/>
              </a:p>
            </p:txBody>
          </p:sp>
          <p:sp>
            <p:nvSpPr>
              <p:cNvPr id="161836" name="Line 52"/>
              <p:cNvSpPr>
                <a:spLocks noChangeShapeType="1"/>
              </p:cNvSpPr>
              <p:nvPr/>
            </p:nvSpPr>
            <p:spPr bwMode="auto">
              <a:xfrm>
                <a:off x="3624" y="3152"/>
                <a:ext cx="56" cy="416"/>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37" name="Line 53"/>
              <p:cNvSpPr>
                <a:spLocks noChangeShapeType="1"/>
              </p:cNvSpPr>
              <p:nvPr/>
            </p:nvSpPr>
            <p:spPr bwMode="auto">
              <a:xfrm flipV="1">
                <a:off x="3688" y="3224"/>
                <a:ext cx="8" cy="344"/>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38" name="Line 54"/>
              <p:cNvSpPr>
                <a:spLocks noChangeShapeType="1"/>
              </p:cNvSpPr>
              <p:nvPr/>
            </p:nvSpPr>
            <p:spPr bwMode="auto">
              <a:xfrm>
                <a:off x="3696" y="3232"/>
                <a:ext cx="40" cy="344"/>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AU"/>
              </a:p>
            </p:txBody>
          </p:sp>
          <p:sp>
            <p:nvSpPr>
              <p:cNvPr id="161839" name="Line 55"/>
              <p:cNvSpPr>
                <a:spLocks noChangeShapeType="1"/>
              </p:cNvSpPr>
              <p:nvPr/>
            </p:nvSpPr>
            <p:spPr bwMode="auto">
              <a:xfrm flipV="1">
                <a:off x="3744" y="3224"/>
                <a:ext cx="16" cy="352"/>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40" name="Line 56"/>
              <p:cNvSpPr>
                <a:spLocks noChangeShapeType="1"/>
              </p:cNvSpPr>
              <p:nvPr/>
            </p:nvSpPr>
            <p:spPr bwMode="auto">
              <a:xfrm>
                <a:off x="3752" y="3248"/>
                <a:ext cx="32" cy="328"/>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endParaRPr lang="en-AU"/>
              </a:p>
            </p:txBody>
          </p:sp>
          <p:sp>
            <p:nvSpPr>
              <p:cNvPr id="161841" name="Line 57"/>
              <p:cNvSpPr>
                <a:spLocks noChangeShapeType="1"/>
              </p:cNvSpPr>
              <p:nvPr/>
            </p:nvSpPr>
            <p:spPr bwMode="auto">
              <a:xfrm flipV="1">
                <a:off x="3792" y="3144"/>
                <a:ext cx="32" cy="432"/>
              </a:xfrm>
              <a:prstGeom prst="line">
                <a:avLst/>
              </a:prstGeom>
              <a:noFill/>
              <a:ln w="2857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AU"/>
              </a:p>
            </p:txBody>
          </p:sp>
        </p:grpSp>
        <p:sp>
          <p:nvSpPr>
            <p:cNvPr id="161818" name="Text Box 58"/>
            <p:cNvSpPr txBox="1">
              <a:spLocks noChangeArrowheads="1"/>
            </p:cNvSpPr>
            <p:nvPr/>
          </p:nvSpPr>
          <p:spPr bwMode="auto">
            <a:xfrm>
              <a:off x="3079" y="3023"/>
              <a:ext cx="786" cy="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r>
                <a:rPr lang="en-AU" altLang="en-US" sz="1800"/>
                <a:t>Operating </a:t>
              </a:r>
              <a:br>
                <a:rPr lang="en-AU" altLang="en-US" sz="1800"/>
              </a:br>
              <a:r>
                <a:rPr lang="en-AU" altLang="en-US" sz="1800"/>
                <a:t>loads</a:t>
              </a:r>
            </a:p>
          </p:txBody>
        </p:sp>
      </p:grpSp>
      <p:grpSp>
        <p:nvGrpSpPr>
          <p:cNvPr id="621575" name="Group 7"/>
          <p:cNvGrpSpPr>
            <a:grpSpLocks/>
          </p:cNvGrpSpPr>
          <p:nvPr/>
        </p:nvGrpSpPr>
        <p:grpSpPr bwMode="auto">
          <a:xfrm>
            <a:off x="4405313" y="2108200"/>
            <a:ext cx="3590925" cy="2981325"/>
            <a:chOff x="2687" y="1192"/>
            <a:chExt cx="2262" cy="1878"/>
          </a:xfrm>
        </p:grpSpPr>
        <p:sp>
          <p:nvSpPr>
            <p:cNvPr id="161810" name="Text Box 8"/>
            <p:cNvSpPr txBox="1">
              <a:spLocks noChangeArrowheads="1"/>
            </p:cNvSpPr>
            <p:nvPr/>
          </p:nvSpPr>
          <p:spPr bwMode="auto">
            <a:xfrm>
              <a:off x="4009" y="2839"/>
              <a:ext cx="436" cy="231"/>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r>
                <a:rPr lang="en-US" altLang="en-US" sz="1800"/>
                <a:t>Time</a:t>
              </a:r>
            </a:p>
          </p:txBody>
        </p:sp>
        <p:grpSp>
          <p:nvGrpSpPr>
            <p:cNvPr id="161811" name="Group 9"/>
            <p:cNvGrpSpPr>
              <a:grpSpLocks/>
            </p:cNvGrpSpPr>
            <p:nvPr/>
          </p:nvGrpSpPr>
          <p:grpSpPr bwMode="auto">
            <a:xfrm>
              <a:off x="2687" y="1192"/>
              <a:ext cx="2262" cy="1584"/>
              <a:chOff x="2687" y="1192"/>
              <a:chExt cx="2262" cy="1584"/>
            </a:xfrm>
          </p:grpSpPr>
          <p:sp>
            <p:nvSpPr>
              <p:cNvPr id="161812" name="Line 10"/>
              <p:cNvSpPr>
                <a:spLocks noChangeShapeType="1"/>
              </p:cNvSpPr>
              <p:nvPr/>
            </p:nvSpPr>
            <p:spPr bwMode="auto">
              <a:xfrm>
                <a:off x="3003" y="1192"/>
                <a:ext cx="0" cy="1584"/>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1813" name="Line 11"/>
              <p:cNvSpPr>
                <a:spLocks noChangeShapeType="1"/>
              </p:cNvSpPr>
              <p:nvPr/>
            </p:nvSpPr>
            <p:spPr bwMode="auto">
              <a:xfrm>
                <a:off x="3004" y="2776"/>
                <a:ext cx="1655" cy="0"/>
              </a:xfrm>
              <a:prstGeom prst="line">
                <a:avLst/>
              </a:prstGeom>
              <a:noFill/>
              <a:ln w="28575">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1814" name="Text Box 12"/>
              <p:cNvSpPr txBox="1">
                <a:spLocks noChangeArrowheads="1"/>
              </p:cNvSpPr>
              <p:nvPr/>
            </p:nvSpPr>
            <p:spPr bwMode="auto">
              <a:xfrm rot="-5400000">
                <a:off x="2473" y="1895"/>
                <a:ext cx="660" cy="231"/>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r>
                  <a:rPr lang="en-US" altLang="en-US" sz="1800"/>
                  <a:t>Strength</a:t>
                </a:r>
              </a:p>
            </p:txBody>
          </p:sp>
          <p:sp>
            <p:nvSpPr>
              <p:cNvPr id="161815" name="Line 13"/>
              <p:cNvSpPr>
                <a:spLocks noChangeShapeType="1"/>
              </p:cNvSpPr>
              <p:nvPr/>
            </p:nvSpPr>
            <p:spPr bwMode="auto">
              <a:xfrm>
                <a:off x="2995" y="1712"/>
                <a:ext cx="1912" cy="0"/>
              </a:xfrm>
              <a:prstGeom prst="line">
                <a:avLst/>
              </a:prstGeom>
              <a:noFill/>
              <a:ln w="38100">
                <a:solidFill>
                  <a:srgbClr val="003399"/>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161816" name="Text Box 14"/>
              <p:cNvSpPr txBox="1">
                <a:spLocks noChangeArrowheads="1"/>
              </p:cNvSpPr>
              <p:nvPr/>
            </p:nvSpPr>
            <p:spPr bwMode="auto">
              <a:xfrm>
                <a:off x="3689" y="1519"/>
                <a:ext cx="1260" cy="231"/>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r>
                  <a:rPr lang="en-US" altLang="en-US" sz="1800">
                    <a:solidFill>
                      <a:srgbClr val="003399"/>
                    </a:solidFill>
                  </a:rPr>
                  <a:t>Required strength</a:t>
                </a:r>
              </a:p>
            </p:txBody>
          </p:sp>
        </p:grpSp>
      </p:grpSp>
      <p:grpSp>
        <p:nvGrpSpPr>
          <p:cNvPr id="4" name="Group 3"/>
          <p:cNvGrpSpPr/>
          <p:nvPr/>
        </p:nvGrpSpPr>
        <p:grpSpPr>
          <a:xfrm>
            <a:off x="4800600" y="2082800"/>
            <a:ext cx="1701800" cy="901700"/>
            <a:chOff x="4800600" y="2082800"/>
            <a:chExt cx="1701800" cy="901700"/>
          </a:xfrm>
        </p:grpSpPr>
        <p:sp>
          <p:nvSpPr>
            <p:cNvPr id="621594" name="Oval 26"/>
            <p:cNvSpPr>
              <a:spLocks noChangeArrowheads="1"/>
            </p:cNvSpPr>
            <p:nvPr/>
          </p:nvSpPr>
          <p:spPr bwMode="auto">
            <a:xfrm>
              <a:off x="4800600" y="2349500"/>
              <a:ext cx="520700" cy="635000"/>
            </a:xfrm>
            <a:prstGeom prst="ellipse">
              <a:avLst/>
            </a:prstGeom>
            <a:solidFill>
              <a:srgbClr val="008000">
                <a:alpha val="34901"/>
              </a:srgbClr>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endParaRPr lang="en-US" altLang="en-US" sz="1800"/>
            </a:p>
          </p:txBody>
        </p:sp>
        <p:sp>
          <p:nvSpPr>
            <p:cNvPr id="2" name="TextBox 1"/>
            <p:cNvSpPr txBox="1"/>
            <p:nvPr/>
          </p:nvSpPr>
          <p:spPr>
            <a:xfrm>
              <a:off x="5727700" y="2082800"/>
              <a:ext cx="774700" cy="369332"/>
            </a:xfrm>
            <a:prstGeom prst="rect">
              <a:avLst/>
            </a:prstGeom>
            <a:noFill/>
          </p:spPr>
          <p:txBody>
            <a:bodyPr wrap="square" rtlCol="0">
              <a:spAutoFit/>
            </a:bodyPr>
            <a:lstStyle/>
            <a:p>
              <a:r>
                <a:rPr lang="en-AU" dirty="0">
                  <a:solidFill>
                    <a:schemeClr val="accent1">
                      <a:lumMod val="50000"/>
                    </a:schemeClr>
                  </a:solidFill>
                </a:rPr>
                <a:t>V</a:t>
              </a:r>
              <a:r>
                <a:rPr lang="en-AU" dirty="0" smtClean="0">
                  <a:solidFill>
                    <a:schemeClr val="accent1">
                      <a:lumMod val="50000"/>
                    </a:schemeClr>
                  </a:solidFill>
                </a:rPr>
                <a:t>oids</a:t>
              </a:r>
              <a:endParaRPr lang="en-AU" dirty="0">
                <a:solidFill>
                  <a:schemeClr val="accent1">
                    <a:lumMod val="50000"/>
                  </a:schemeClr>
                </a:solidFill>
              </a:endParaRPr>
            </a:p>
          </p:txBody>
        </p:sp>
        <p:sp>
          <p:nvSpPr>
            <p:cNvPr id="3" name="Down Arrow 2"/>
            <p:cNvSpPr/>
            <p:nvPr/>
          </p:nvSpPr>
          <p:spPr bwMode="auto">
            <a:xfrm rot="4373762">
              <a:off x="5390993" y="2135463"/>
              <a:ext cx="299555" cy="616212"/>
            </a:xfrm>
            <a:prstGeom prst="downArrow">
              <a:avLst>
                <a:gd name="adj1" fmla="val 30832"/>
                <a:gd name="adj2" fmla="val 84863"/>
              </a:avLst>
            </a:prstGeom>
            <a:solidFill>
              <a:srgbClr val="008000"/>
            </a:solidFill>
            <a:ln w="9525" cap="flat" cmpd="sng" algn="ctr">
              <a:solidFill>
                <a:schemeClr val="accent1">
                  <a:lumMod val="7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Arial" pitchFamily="34" charset="0"/>
                <a:cs typeface="Arial" pitchFamily="34" charset="0"/>
              </a:endParaRPr>
            </a:p>
          </p:txBody>
        </p:sp>
      </p:grpSp>
      <p:grpSp>
        <p:nvGrpSpPr>
          <p:cNvPr id="5" name="Group 4"/>
          <p:cNvGrpSpPr/>
          <p:nvPr/>
        </p:nvGrpSpPr>
        <p:grpSpPr>
          <a:xfrm>
            <a:off x="6705600" y="4152900"/>
            <a:ext cx="1181100" cy="1613932"/>
            <a:chOff x="6705600" y="4152900"/>
            <a:chExt cx="1181100" cy="1613932"/>
          </a:xfrm>
        </p:grpSpPr>
        <p:sp>
          <p:nvSpPr>
            <p:cNvPr id="621595" name="Oval 27"/>
            <p:cNvSpPr>
              <a:spLocks noChangeArrowheads="1"/>
            </p:cNvSpPr>
            <p:nvPr/>
          </p:nvSpPr>
          <p:spPr bwMode="auto">
            <a:xfrm>
              <a:off x="7086600" y="4152900"/>
              <a:ext cx="520700" cy="635000"/>
            </a:xfrm>
            <a:prstGeom prst="ellipse">
              <a:avLst/>
            </a:prstGeom>
            <a:solidFill>
              <a:srgbClr val="008000">
                <a:alpha val="34901"/>
              </a:srgbClr>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endParaRPr lang="en-US" altLang="en-US" sz="1800"/>
            </a:p>
          </p:txBody>
        </p:sp>
        <p:sp>
          <p:nvSpPr>
            <p:cNvPr id="60" name="TextBox 59"/>
            <p:cNvSpPr txBox="1"/>
            <p:nvPr/>
          </p:nvSpPr>
          <p:spPr>
            <a:xfrm>
              <a:off x="6705600" y="5397500"/>
              <a:ext cx="1181100" cy="369332"/>
            </a:xfrm>
            <a:prstGeom prst="rect">
              <a:avLst/>
            </a:prstGeom>
            <a:noFill/>
          </p:spPr>
          <p:txBody>
            <a:bodyPr wrap="square" rtlCol="0">
              <a:spAutoFit/>
            </a:bodyPr>
            <a:lstStyle/>
            <a:p>
              <a:r>
                <a:rPr lang="en-AU" dirty="0" smtClean="0">
                  <a:solidFill>
                    <a:schemeClr val="accent1">
                      <a:lumMod val="50000"/>
                    </a:schemeClr>
                  </a:solidFill>
                </a:rPr>
                <a:t>Disbonds</a:t>
              </a:r>
              <a:endParaRPr lang="en-AU" dirty="0">
                <a:solidFill>
                  <a:schemeClr val="accent1">
                    <a:lumMod val="50000"/>
                  </a:schemeClr>
                </a:solidFill>
              </a:endParaRPr>
            </a:p>
          </p:txBody>
        </p:sp>
        <p:sp>
          <p:nvSpPr>
            <p:cNvPr id="62" name="Down Arrow 61"/>
            <p:cNvSpPr/>
            <p:nvPr/>
          </p:nvSpPr>
          <p:spPr bwMode="auto">
            <a:xfrm rot="11863402">
              <a:off x="7056991" y="4738495"/>
              <a:ext cx="304556" cy="757628"/>
            </a:xfrm>
            <a:prstGeom prst="downArrow">
              <a:avLst>
                <a:gd name="adj1" fmla="val 30832"/>
                <a:gd name="adj2" fmla="val 84863"/>
              </a:avLst>
            </a:prstGeom>
            <a:solidFill>
              <a:srgbClr val="008000"/>
            </a:solidFill>
            <a:ln w="9525" cap="flat" cmpd="sng" algn="ctr">
              <a:solidFill>
                <a:schemeClr val="accent1">
                  <a:lumMod val="75000"/>
                </a:schemeClr>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7327073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21571">
                                            <p:txEl>
                                              <p:pRg st="0" end="0"/>
                                            </p:txEl>
                                          </p:spTgt>
                                        </p:tgtEl>
                                        <p:attrNameLst>
                                          <p:attrName>style.visibility</p:attrName>
                                        </p:attrNameLst>
                                      </p:cBhvr>
                                      <p:to>
                                        <p:strVal val="visible"/>
                                      </p:to>
                                    </p:set>
                                    <p:anim calcmode="lin" valueType="num">
                                      <p:cBhvr additive="base">
                                        <p:cTn id="7" dur="500" fill="hold"/>
                                        <p:tgtEl>
                                          <p:spTgt spid="6215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1571">
                                            <p:txEl>
                                              <p:pRg st="0" end="0"/>
                                            </p:txEl>
                                          </p:spTgt>
                                        </p:tgtEl>
                                        <p:attrNameLst>
                                          <p:attrName>ppt_y</p:attrName>
                                        </p:attrNameLst>
                                      </p:cBhvr>
                                      <p:tavLst>
                                        <p:tav tm="0">
                                          <p:val>
                                            <p:strVal val="1+#ppt_h/2"/>
                                          </p:val>
                                        </p:tav>
                                        <p:tav tm="100000">
                                          <p:val>
                                            <p:strVal val="#ppt_y"/>
                                          </p:val>
                                        </p:tav>
                                      </p:tavLst>
                                    </p:anim>
                                  </p:childTnLst>
                                </p:cTn>
                              </p:par>
                              <p:par>
                                <p:cTn id="9" presetID="1" presetClass="entr" presetSubtype="0" fill="hold" nodeType="withEffect">
                                  <p:stCondLst>
                                    <p:cond delay="0"/>
                                  </p:stCondLst>
                                  <p:childTnLst>
                                    <p:set>
                                      <p:cBhvr>
                                        <p:cTn id="10" dur="1" fill="hold">
                                          <p:stCondLst>
                                            <p:cond delay="0"/>
                                          </p:stCondLst>
                                        </p:cTn>
                                        <p:tgtEl>
                                          <p:spTgt spid="621575"/>
                                        </p:tgtEl>
                                        <p:attrNameLst>
                                          <p:attrName>style.visibility</p:attrName>
                                        </p:attrNameLst>
                                      </p:cBhvr>
                                      <p:to>
                                        <p:strVal val="visible"/>
                                      </p:to>
                                    </p:set>
                                  </p:childTnLst>
                                </p:cTn>
                              </p:par>
                              <p:par>
                                <p:cTn id="11" presetID="2" presetClass="entr" presetSubtype="4" fill="hold" nodeType="withEffect">
                                  <p:stCondLst>
                                    <p:cond delay="0"/>
                                  </p:stCondLst>
                                  <p:childTnLst>
                                    <p:set>
                                      <p:cBhvr>
                                        <p:cTn id="12" dur="1" fill="hold">
                                          <p:stCondLst>
                                            <p:cond delay="0"/>
                                          </p:stCondLst>
                                        </p:cTn>
                                        <p:tgtEl>
                                          <p:spTgt spid="621572"/>
                                        </p:tgtEl>
                                        <p:attrNameLst>
                                          <p:attrName>style.visibility</p:attrName>
                                        </p:attrNameLst>
                                      </p:cBhvr>
                                      <p:to>
                                        <p:strVal val="visible"/>
                                      </p:to>
                                    </p:set>
                                    <p:anim calcmode="lin" valueType="num">
                                      <p:cBhvr additive="base">
                                        <p:cTn id="13" dur="500" fill="hold"/>
                                        <p:tgtEl>
                                          <p:spTgt spid="621572"/>
                                        </p:tgtEl>
                                        <p:attrNameLst>
                                          <p:attrName>ppt_x</p:attrName>
                                        </p:attrNameLst>
                                      </p:cBhvr>
                                      <p:tavLst>
                                        <p:tav tm="0">
                                          <p:val>
                                            <p:strVal val="#ppt_x"/>
                                          </p:val>
                                        </p:tav>
                                        <p:tav tm="100000">
                                          <p:val>
                                            <p:strVal val="#ppt_x"/>
                                          </p:val>
                                        </p:tav>
                                      </p:tavLst>
                                    </p:anim>
                                    <p:anim calcmode="lin" valueType="num">
                                      <p:cBhvr additive="base">
                                        <p:cTn id="14" dur="500" fill="hold"/>
                                        <p:tgtEl>
                                          <p:spTgt spid="621572"/>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621583"/>
                                        </p:tgtEl>
                                        <p:attrNameLst>
                                          <p:attrName>style.visibility</p:attrName>
                                        </p:attrNameLst>
                                      </p:cBhvr>
                                      <p:to>
                                        <p:strVal val="visible"/>
                                      </p:to>
                                    </p:set>
                                    <p:anim calcmode="lin" valueType="num">
                                      <p:cBhvr additive="base">
                                        <p:cTn id="17" dur="500" fill="hold"/>
                                        <p:tgtEl>
                                          <p:spTgt spid="621583"/>
                                        </p:tgtEl>
                                        <p:attrNameLst>
                                          <p:attrName>ppt_x</p:attrName>
                                        </p:attrNameLst>
                                      </p:cBhvr>
                                      <p:tavLst>
                                        <p:tav tm="0">
                                          <p:val>
                                            <p:strVal val="#ppt_x"/>
                                          </p:val>
                                        </p:tav>
                                        <p:tav tm="100000">
                                          <p:val>
                                            <p:strVal val="#ppt_x"/>
                                          </p:val>
                                        </p:tav>
                                      </p:tavLst>
                                    </p:anim>
                                    <p:anim calcmode="lin" valueType="num">
                                      <p:cBhvr additive="base">
                                        <p:cTn id="18" dur="500" fill="hold"/>
                                        <p:tgtEl>
                                          <p:spTgt spid="621583"/>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21571">
                                            <p:txEl>
                                              <p:pRg st="1" end="1"/>
                                            </p:txEl>
                                          </p:spTgt>
                                        </p:tgtEl>
                                        <p:attrNameLst>
                                          <p:attrName>style.visibility</p:attrName>
                                        </p:attrNameLst>
                                      </p:cBhvr>
                                      <p:to>
                                        <p:strVal val="visible"/>
                                      </p:to>
                                    </p:set>
                                    <p:anim calcmode="lin" valueType="num">
                                      <p:cBhvr additive="base">
                                        <p:cTn id="23" dur="500" fill="hold"/>
                                        <p:tgtEl>
                                          <p:spTgt spid="621571">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21571">
                                            <p:txEl>
                                              <p:pRg st="1" end="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621590"/>
                                        </p:tgtEl>
                                        <p:attrNameLst>
                                          <p:attrName>style.visibility</p:attrName>
                                        </p:attrNameLst>
                                      </p:cBhvr>
                                      <p:to>
                                        <p:strVal val="visible"/>
                                      </p:to>
                                    </p:set>
                                    <p:anim calcmode="lin" valueType="num">
                                      <p:cBhvr additive="base">
                                        <p:cTn id="27" dur="500" fill="hold"/>
                                        <p:tgtEl>
                                          <p:spTgt spid="621590"/>
                                        </p:tgtEl>
                                        <p:attrNameLst>
                                          <p:attrName>ppt_x</p:attrName>
                                        </p:attrNameLst>
                                      </p:cBhvr>
                                      <p:tavLst>
                                        <p:tav tm="0">
                                          <p:val>
                                            <p:strVal val="#ppt_x"/>
                                          </p:val>
                                        </p:tav>
                                        <p:tav tm="100000">
                                          <p:val>
                                            <p:strVal val="#ppt_x"/>
                                          </p:val>
                                        </p:tav>
                                      </p:tavLst>
                                    </p:anim>
                                    <p:anim calcmode="lin" valueType="num">
                                      <p:cBhvr additive="base">
                                        <p:cTn id="28" dur="500" fill="hold"/>
                                        <p:tgtEl>
                                          <p:spTgt spid="621590"/>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ppt_x"/>
                                          </p:val>
                                        </p:tav>
                                        <p:tav tm="100000">
                                          <p:val>
                                            <p:strVal val="#ppt_x"/>
                                          </p:val>
                                        </p:tav>
                                      </p:tavLst>
                                    </p:anim>
                                    <p:anim calcmode="lin" valueType="num">
                                      <p:cBhvr additive="base">
                                        <p:cTn id="3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21571">
                                            <p:txEl>
                                              <p:pRg st="2" end="2"/>
                                            </p:txEl>
                                          </p:spTgt>
                                        </p:tgtEl>
                                        <p:attrNameLst>
                                          <p:attrName>style.visibility</p:attrName>
                                        </p:attrNameLst>
                                      </p:cBhvr>
                                      <p:to>
                                        <p:strVal val="visible"/>
                                      </p:to>
                                    </p:set>
                                    <p:anim calcmode="lin" valueType="num">
                                      <p:cBhvr additive="base">
                                        <p:cTn id="41" dur="500" fill="hold"/>
                                        <p:tgtEl>
                                          <p:spTgt spid="621571">
                                            <p:txEl>
                                              <p:pRg st="2" end="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621571">
                                            <p:txEl>
                                              <p:pRg st="2" end="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621601"/>
                                        </p:tgtEl>
                                        <p:attrNameLst>
                                          <p:attrName>style.visibility</p:attrName>
                                        </p:attrNameLst>
                                      </p:cBhvr>
                                      <p:to>
                                        <p:strVal val="visible"/>
                                      </p:to>
                                    </p:set>
                                    <p:anim calcmode="lin" valueType="num">
                                      <p:cBhvr additive="base">
                                        <p:cTn id="45" dur="500" fill="hold"/>
                                        <p:tgtEl>
                                          <p:spTgt spid="621601"/>
                                        </p:tgtEl>
                                        <p:attrNameLst>
                                          <p:attrName>ppt_x</p:attrName>
                                        </p:attrNameLst>
                                      </p:cBhvr>
                                      <p:tavLst>
                                        <p:tav tm="0">
                                          <p:val>
                                            <p:strVal val="#ppt_x"/>
                                          </p:val>
                                        </p:tav>
                                        <p:tav tm="100000">
                                          <p:val>
                                            <p:strVal val="#ppt_x"/>
                                          </p:val>
                                        </p:tav>
                                      </p:tavLst>
                                    </p:anim>
                                    <p:anim calcmode="lin" valueType="num">
                                      <p:cBhvr additive="base">
                                        <p:cTn id="46" dur="500" fill="hold"/>
                                        <p:tgtEl>
                                          <p:spTgt spid="621601"/>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621571">
                                            <p:txEl>
                                              <p:pRg st="3" end="3"/>
                                            </p:txEl>
                                          </p:spTgt>
                                        </p:tgtEl>
                                        <p:attrNameLst>
                                          <p:attrName>style.visibility</p:attrName>
                                        </p:attrNameLst>
                                      </p:cBhvr>
                                      <p:to>
                                        <p:strVal val="visible"/>
                                      </p:to>
                                    </p:set>
                                    <p:anim calcmode="lin" valueType="num">
                                      <p:cBhvr additive="base">
                                        <p:cTn id="51" dur="500" fill="hold"/>
                                        <p:tgtEl>
                                          <p:spTgt spid="621571">
                                            <p:txEl>
                                              <p:pRg st="3" end="3"/>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6215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621571">
                                            <p:txEl>
                                              <p:pRg st="4" end="4"/>
                                            </p:txEl>
                                          </p:spTgt>
                                        </p:tgtEl>
                                        <p:attrNameLst>
                                          <p:attrName>style.visibility</p:attrName>
                                        </p:attrNameLst>
                                      </p:cBhvr>
                                      <p:to>
                                        <p:strVal val="visible"/>
                                      </p:to>
                                    </p:set>
                                    <p:anim calcmode="lin" valueType="num">
                                      <p:cBhvr additive="base">
                                        <p:cTn id="57" dur="500" fill="hold"/>
                                        <p:tgtEl>
                                          <p:spTgt spid="621571">
                                            <p:txEl>
                                              <p:pRg st="4" end="4"/>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621571">
                                            <p:txEl>
                                              <p:pRg st="4" end="4"/>
                                            </p:txEl>
                                          </p:spTgt>
                                        </p:tgtEl>
                                        <p:attrNameLst>
                                          <p:attrName>ppt_y</p:attrName>
                                        </p:attrNameLst>
                                      </p:cBhvr>
                                      <p:tavLst>
                                        <p:tav tm="0">
                                          <p:val>
                                            <p:strVal val="1+#ppt_h/2"/>
                                          </p:val>
                                        </p:tav>
                                        <p:tav tm="100000">
                                          <p:val>
                                            <p:strVal val="#ppt_y"/>
                                          </p:val>
                                        </p:tav>
                                      </p:tavLst>
                                    </p:anim>
                                  </p:childTnLst>
                                </p:cTn>
                              </p:par>
                              <p:par>
                                <p:cTn id="59" presetID="2" presetClass="entr" presetSubtype="4" fill="hold" nodeType="withEffect">
                                  <p:stCondLst>
                                    <p:cond delay="0"/>
                                  </p:stCondLst>
                                  <p:childTnLst>
                                    <p:set>
                                      <p:cBhvr>
                                        <p:cTn id="60" dur="1" fill="hold">
                                          <p:stCondLst>
                                            <p:cond delay="0"/>
                                          </p:stCondLst>
                                        </p:cTn>
                                        <p:tgtEl>
                                          <p:spTgt spid="621627"/>
                                        </p:tgtEl>
                                        <p:attrNameLst>
                                          <p:attrName>style.visibility</p:attrName>
                                        </p:attrNameLst>
                                      </p:cBhvr>
                                      <p:to>
                                        <p:strVal val="visible"/>
                                      </p:to>
                                    </p:set>
                                    <p:anim calcmode="lin" valueType="num">
                                      <p:cBhvr additive="base">
                                        <p:cTn id="61" dur="500" fill="hold"/>
                                        <p:tgtEl>
                                          <p:spTgt spid="621627"/>
                                        </p:tgtEl>
                                        <p:attrNameLst>
                                          <p:attrName>ppt_x</p:attrName>
                                        </p:attrNameLst>
                                      </p:cBhvr>
                                      <p:tavLst>
                                        <p:tav tm="0">
                                          <p:val>
                                            <p:strVal val="#ppt_x"/>
                                          </p:val>
                                        </p:tav>
                                        <p:tav tm="100000">
                                          <p:val>
                                            <p:strVal val="#ppt_x"/>
                                          </p:val>
                                        </p:tav>
                                      </p:tavLst>
                                    </p:anim>
                                    <p:anim calcmode="lin" valueType="num">
                                      <p:cBhvr additive="base">
                                        <p:cTn id="62" dur="500" fill="hold"/>
                                        <p:tgtEl>
                                          <p:spTgt spid="621627"/>
                                        </p:tgtEl>
                                        <p:attrNameLst>
                                          <p:attrName>ppt_y</p:attrName>
                                        </p:attrNameLst>
                                      </p:cBhvr>
                                      <p:tavLst>
                                        <p:tav tm="0">
                                          <p:val>
                                            <p:strVal val="1+#ppt_h/2"/>
                                          </p:val>
                                        </p:tav>
                                        <p:tav tm="100000">
                                          <p:val>
                                            <p:strVal val="#ppt_y"/>
                                          </p:val>
                                        </p:tav>
                                      </p:tavLst>
                                    </p:anim>
                                  </p:childTnLst>
                                </p:cTn>
                              </p:par>
                              <p:par>
                                <p:cTn id="63" presetID="8" presetClass="emph" presetSubtype="0" fill="hold" nodeType="withEffect">
                                  <p:stCondLst>
                                    <p:cond delay="0"/>
                                  </p:stCondLst>
                                  <p:childTnLst>
                                    <p:animRot by="21600000">
                                      <p:cBhvr>
                                        <p:cTn id="64" dur="2000" fill="hold"/>
                                        <p:tgtEl>
                                          <p:spTgt spid="621627"/>
                                        </p:tgtEl>
                                        <p:attrNameLst>
                                          <p:attrName>r</p:attrName>
                                        </p:attrNameLst>
                                      </p:cBhvr>
                                    </p:animRot>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621571">
                                            <p:txEl>
                                              <p:pRg st="5" end="5"/>
                                            </p:txEl>
                                          </p:spTgt>
                                        </p:tgtEl>
                                        <p:attrNameLst>
                                          <p:attrName>style.visibility</p:attrName>
                                        </p:attrNameLst>
                                      </p:cBhvr>
                                      <p:to>
                                        <p:strVal val="visible"/>
                                      </p:to>
                                    </p:set>
                                    <p:anim calcmode="lin" valueType="num">
                                      <p:cBhvr additive="base">
                                        <p:cTn id="69" dur="500" fill="hold"/>
                                        <p:tgtEl>
                                          <p:spTgt spid="621571">
                                            <p:txEl>
                                              <p:pRg st="5" end="5"/>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6215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621571">
                                            <p:txEl>
                                              <p:pRg st="6" end="6"/>
                                            </p:txEl>
                                          </p:spTgt>
                                        </p:tgtEl>
                                        <p:attrNameLst>
                                          <p:attrName>style.visibility</p:attrName>
                                        </p:attrNameLst>
                                      </p:cBhvr>
                                      <p:to>
                                        <p:strVal val="visible"/>
                                      </p:to>
                                    </p:set>
                                    <p:anim calcmode="lin" valueType="num">
                                      <p:cBhvr additive="base">
                                        <p:cTn id="75" dur="500" fill="hold"/>
                                        <p:tgtEl>
                                          <p:spTgt spid="621571">
                                            <p:txEl>
                                              <p:pRg st="6" end="6"/>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621571">
                                            <p:txEl>
                                              <p:pRg st="6" end="6"/>
                                            </p:txEl>
                                          </p:spTgt>
                                        </p:tgtEl>
                                        <p:attrNameLst>
                                          <p:attrName>ppt_y</p:attrName>
                                        </p:attrNameLst>
                                      </p:cBhvr>
                                      <p:tavLst>
                                        <p:tav tm="0">
                                          <p:val>
                                            <p:strVal val="1+#ppt_h/2"/>
                                          </p:val>
                                        </p:tav>
                                        <p:tav tm="100000">
                                          <p:val>
                                            <p:strVal val="#ppt_y"/>
                                          </p:val>
                                        </p:tav>
                                      </p:tavLst>
                                    </p:anim>
                                  </p:childTnLst>
                                </p:cTn>
                              </p:par>
                              <p:par>
                                <p:cTn id="77" presetID="1" presetClass="entr" presetSubtype="0" fill="hold" nodeType="withEffect">
                                  <p:stCondLst>
                                    <p:cond delay="0"/>
                                  </p:stCondLst>
                                  <p:childTnLst>
                                    <p:set>
                                      <p:cBhvr>
                                        <p:cTn id="78" dur="1" fill="hold">
                                          <p:stCondLst>
                                            <p:cond delay="0"/>
                                          </p:stCondLst>
                                        </p:cTn>
                                        <p:tgtEl>
                                          <p:spTgt spid="6215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1571" grpId="0" uiExpand="1"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Now to the regulations……</a:t>
            </a:r>
            <a:endParaRPr lang="en-AU" dirty="0"/>
          </a:p>
        </p:txBody>
      </p:sp>
      <p:sp>
        <p:nvSpPr>
          <p:cNvPr id="5" name="Content Placeholder 4"/>
          <p:cNvSpPr>
            <a:spLocks noGrp="1"/>
          </p:cNvSpPr>
          <p:nvPr>
            <p:ph idx="1"/>
          </p:nvPr>
        </p:nvSpPr>
        <p:spPr>
          <a:xfrm>
            <a:off x="479060" y="1425697"/>
            <a:ext cx="8226425" cy="4497387"/>
          </a:xfrm>
        </p:spPr>
        <p:txBody>
          <a:bodyPr/>
          <a:lstStyle/>
          <a:p>
            <a:r>
              <a:rPr lang="en-AU" sz="2800" i="1" dirty="0" smtClean="0">
                <a:solidFill>
                  <a:srgbClr val="0066CC"/>
                </a:solidFill>
              </a:rPr>
              <a:t>Please read the full text of regulations and ACs</a:t>
            </a:r>
          </a:p>
          <a:p>
            <a:r>
              <a:rPr lang="en-AU" sz="2000" dirty="0" smtClean="0"/>
              <a:t>Applicable regulations are:</a:t>
            </a:r>
          </a:p>
          <a:p>
            <a:pPr lvl="1"/>
            <a:r>
              <a:rPr lang="en-AU" sz="1800" dirty="0" smtClean="0"/>
              <a:t>2x.605 (Processes)</a:t>
            </a:r>
          </a:p>
          <a:p>
            <a:pPr lvl="1"/>
            <a:r>
              <a:rPr lang="en-AU" sz="1800" dirty="0" smtClean="0"/>
              <a:t>2x.603 (Environmental effects)</a:t>
            </a:r>
          </a:p>
          <a:p>
            <a:pPr lvl="1"/>
            <a:r>
              <a:rPr lang="en-AU" sz="1800" dirty="0" smtClean="0"/>
              <a:t>2x.573 (Damage tolerance)</a:t>
            </a:r>
          </a:p>
          <a:p>
            <a:r>
              <a:rPr lang="en-AU" sz="2000" dirty="0" smtClean="0"/>
              <a:t>2x.603: Must take into account environmental effects</a:t>
            </a:r>
          </a:p>
          <a:p>
            <a:pPr lvl="1"/>
            <a:r>
              <a:rPr lang="en-AU" sz="1800" dirty="0" smtClean="0"/>
              <a:t>Almost all manufacturers address this by moisture conditioning</a:t>
            </a:r>
          </a:p>
          <a:p>
            <a:pPr lvl="2"/>
            <a:r>
              <a:rPr lang="en-AU" sz="1600" dirty="0" smtClean="0">
                <a:solidFill>
                  <a:srgbClr val="FF0000"/>
                </a:solidFill>
              </a:rPr>
              <a:t>Will NOT address interfacial degradation</a:t>
            </a:r>
          </a:p>
          <a:p>
            <a:r>
              <a:rPr lang="en-AU" sz="2000" dirty="0" smtClean="0"/>
              <a:t>2x.605: Processes must produce a “sound” structure</a:t>
            </a:r>
          </a:p>
          <a:p>
            <a:pPr lvl="1"/>
            <a:r>
              <a:rPr lang="en-AU" sz="1800" dirty="0" smtClean="0"/>
              <a:t>Bonds which are susceptible to interfacial degradation initially appear “sound” yet strength decays with time</a:t>
            </a:r>
          </a:p>
          <a:p>
            <a:pPr lvl="1"/>
            <a:r>
              <a:rPr lang="en-AU" sz="1800" dirty="0" smtClean="0">
                <a:solidFill>
                  <a:srgbClr val="FF0000"/>
                </a:solidFill>
              </a:rPr>
              <a:t>2x.605 will not necessarily exclude processes which cause interfacial degradation</a:t>
            </a:r>
          </a:p>
        </p:txBody>
      </p:sp>
      <p:sp>
        <p:nvSpPr>
          <p:cNvPr id="6" name="AutoShape 57"/>
          <p:cNvSpPr>
            <a:spLocks noChangeArrowheads="1"/>
          </p:cNvSpPr>
          <p:nvPr/>
        </p:nvSpPr>
        <p:spPr bwMode="auto">
          <a:xfrm>
            <a:off x="6667500" y="6192716"/>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65649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 calcmode="lin" valueType="num">
                                      <p:cBhvr additive="base">
                                        <p:cTn id="17"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 calcmode="lin" valueType="num">
                                      <p:cBhvr additive="base">
                                        <p:cTn id="21"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5">
                                            <p:txEl>
                                              <p:pRg st="4" end="4"/>
                                            </p:txEl>
                                          </p:spTgt>
                                        </p:tgtEl>
                                        <p:attrNameLst>
                                          <p:attrName>style.visibility</p:attrName>
                                        </p:attrNameLst>
                                      </p:cBhvr>
                                      <p:to>
                                        <p:strVal val="visible"/>
                                      </p:to>
                                    </p:set>
                                    <p:anim calcmode="lin" valueType="num">
                                      <p:cBhvr additive="base">
                                        <p:cTn id="25"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 calcmode="lin" valueType="num">
                                      <p:cBhvr additive="base">
                                        <p:cTn id="31"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 calcmode="lin" valueType="num">
                                      <p:cBhvr additive="base">
                                        <p:cTn id="35"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anim calcmode="lin" valueType="num">
                                      <p:cBhvr additive="base">
                                        <p:cTn id="3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
                                            <p:txEl>
                                              <p:pRg st="8" end="8"/>
                                            </p:txEl>
                                          </p:spTgt>
                                        </p:tgtEl>
                                        <p:attrNameLst>
                                          <p:attrName>style.visibility</p:attrName>
                                        </p:attrNameLst>
                                      </p:cBhvr>
                                      <p:to>
                                        <p:strVal val="visible"/>
                                      </p:to>
                                    </p:set>
                                    <p:anim calcmode="lin" valueType="num">
                                      <p:cBhvr additive="base">
                                        <p:cTn id="4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5">
                                            <p:txEl>
                                              <p:pRg st="9" end="9"/>
                                            </p:txEl>
                                          </p:spTgt>
                                        </p:tgtEl>
                                        <p:attrNameLst>
                                          <p:attrName>style.visibility</p:attrName>
                                        </p:attrNameLst>
                                      </p:cBhvr>
                                      <p:to>
                                        <p:strVal val="visible"/>
                                      </p:to>
                                    </p:set>
                                    <p:anim calcmode="lin" valueType="num">
                                      <p:cBhvr additive="base">
                                        <p:cTn id="49"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5">
                                            <p:txEl>
                                              <p:pRg st="10" end="10"/>
                                            </p:txEl>
                                          </p:spTgt>
                                        </p:tgtEl>
                                        <p:attrNameLst>
                                          <p:attrName>style.visibility</p:attrName>
                                        </p:attrNameLst>
                                      </p:cBhvr>
                                      <p:to>
                                        <p:strVal val="visible"/>
                                      </p:to>
                                    </p:set>
                                    <p:anim calcmode="lin" valueType="num">
                                      <p:cBhvr additive="base">
                                        <p:cTn id="53" dur="500" fill="hold"/>
                                        <p:tgtEl>
                                          <p:spTgt spid="5">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txEl>
                                              <p:pRg st="10" end="10"/>
                                            </p:txEl>
                                          </p:spTgt>
                                        </p:tgtEl>
                                        <p:attrNameLst>
                                          <p:attrName>ppt_y</p:attrName>
                                        </p:attrNameLst>
                                      </p:cBhvr>
                                      <p:tavLst>
                                        <p:tav tm="0">
                                          <p:val>
                                            <p:strVal val="1+#ppt_h/2"/>
                                          </p:val>
                                        </p:tav>
                                        <p:tav tm="100000">
                                          <p:val>
                                            <p:strVal val="#ppt_y"/>
                                          </p:val>
                                        </p:tav>
                                      </p:tavLst>
                                    </p:anim>
                                  </p:childTnLst>
                                </p:cTn>
                              </p:par>
                              <p:par>
                                <p:cTn id="55" presetID="1" presetClass="entr" presetSubtype="0" fill="hold" grpId="0" nodeType="withEffect">
                                  <p:stCondLst>
                                    <p:cond delay="0"/>
                                  </p:stCondLst>
                                  <p:childTnLst>
                                    <p:set>
                                      <p:cBhvr>
                                        <p:cTn id="5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Damage tolerance regulations</a:t>
            </a:r>
            <a:endParaRPr lang="en-AU" dirty="0"/>
          </a:p>
        </p:txBody>
      </p:sp>
      <p:sp>
        <p:nvSpPr>
          <p:cNvPr id="6" name="Content Placeholder 5"/>
          <p:cNvSpPr>
            <a:spLocks noGrp="1"/>
          </p:cNvSpPr>
          <p:nvPr>
            <p:ph idx="1"/>
          </p:nvPr>
        </p:nvSpPr>
        <p:spPr/>
        <p:txBody>
          <a:bodyPr/>
          <a:lstStyle/>
          <a:p>
            <a:pPr lvl="0"/>
            <a:r>
              <a:rPr lang="en-AU" sz="2000" dirty="0" smtClean="0"/>
              <a:t>2x.573 paragraph 5: </a:t>
            </a:r>
            <a:r>
              <a:rPr lang="en-AU" sz="2000" i="1" dirty="0" smtClean="0">
                <a:effectLst/>
              </a:rPr>
              <a:t>Limit </a:t>
            </a:r>
            <a:r>
              <a:rPr lang="en-AU" sz="2000" i="1" dirty="0">
                <a:effectLst/>
              </a:rPr>
              <a:t>load </a:t>
            </a:r>
            <a:r>
              <a:rPr lang="en-AU" sz="2000" i="1" dirty="0" smtClean="0">
                <a:effectLst/>
              </a:rPr>
              <a:t>capability </a:t>
            </a:r>
            <a:r>
              <a:rPr lang="en-AU" sz="2000" i="1" dirty="0">
                <a:effectLst/>
              </a:rPr>
              <a:t>must be substantiated by one of the following methods:</a:t>
            </a:r>
            <a:endParaRPr lang="en-AU" sz="2000" dirty="0">
              <a:effectLst/>
            </a:endParaRPr>
          </a:p>
          <a:p>
            <a:pPr lvl="1"/>
            <a:r>
              <a:rPr lang="en-AU" sz="1800" i="1" dirty="0">
                <a:effectLst/>
              </a:rPr>
              <a:t>(i) The maximum disbonds of each bonded joint determined by </a:t>
            </a:r>
            <a:r>
              <a:rPr lang="en-AU" sz="1800" b="1" i="1" dirty="0">
                <a:solidFill>
                  <a:srgbClr val="0066CC"/>
                </a:solidFill>
                <a:effectLst/>
              </a:rPr>
              <a:t>analysis, tests</a:t>
            </a:r>
            <a:r>
              <a:rPr lang="en-AU" sz="1800" i="1" dirty="0">
                <a:effectLst/>
              </a:rPr>
              <a:t>, or both. Disbonds greater than this must be prevented by design features; or </a:t>
            </a:r>
            <a:endParaRPr lang="en-AU" sz="1800" dirty="0">
              <a:effectLst/>
            </a:endParaRPr>
          </a:p>
          <a:p>
            <a:pPr lvl="1"/>
            <a:r>
              <a:rPr lang="en-AU" sz="1800" i="1" dirty="0">
                <a:effectLst/>
              </a:rPr>
              <a:t>(ii) </a:t>
            </a:r>
            <a:r>
              <a:rPr lang="en-AU" sz="1800" b="1" i="1" dirty="0">
                <a:solidFill>
                  <a:srgbClr val="0066CC"/>
                </a:solidFill>
                <a:effectLst/>
              </a:rPr>
              <a:t>Proof testing </a:t>
            </a:r>
            <a:r>
              <a:rPr lang="en-AU" sz="1800" i="1" dirty="0">
                <a:effectLst/>
              </a:rPr>
              <a:t>must be conducted on each production article that will apply the critical limit design load to each critical bonded joint; or </a:t>
            </a:r>
            <a:endParaRPr lang="en-AU" sz="1800" dirty="0">
              <a:effectLst/>
            </a:endParaRPr>
          </a:p>
          <a:p>
            <a:pPr lvl="1"/>
            <a:r>
              <a:rPr lang="en-AU" sz="1400" i="1" dirty="0">
                <a:effectLst/>
              </a:rPr>
              <a:t>(</a:t>
            </a:r>
            <a:r>
              <a:rPr lang="en-AU" sz="1800" i="1" dirty="0">
                <a:effectLst/>
              </a:rPr>
              <a:t>iii) Repeatable and reliable </a:t>
            </a:r>
            <a:r>
              <a:rPr lang="en-AU" sz="1800" b="1" i="1" dirty="0">
                <a:solidFill>
                  <a:srgbClr val="0066CC"/>
                </a:solidFill>
                <a:effectLst/>
              </a:rPr>
              <a:t>non-destructive inspection </a:t>
            </a:r>
            <a:r>
              <a:rPr lang="en-AU" sz="1800" i="1" dirty="0">
                <a:effectLst/>
              </a:rPr>
              <a:t>techniques must be established that ensure the </a:t>
            </a:r>
            <a:r>
              <a:rPr lang="en-AU" sz="1800" b="1" i="1" u="sng" dirty="0">
                <a:solidFill>
                  <a:srgbClr val="0066CC"/>
                </a:solidFill>
                <a:effectLst/>
              </a:rPr>
              <a:t>strength</a:t>
            </a:r>
            <a:r>
              <a:rPr lang="en-AU" sz="1800" b="1" i="1" dirty="0">
                <a:solidFill>
                  <a:srgbClr val="0066CC"/>
                </a:solidFill>
                <a:effectLst/>
              </a:rPr>
              <a:t> </a:t>
            </a:r>
            <a:r>
              <a:rPr lang="en-AU" sz="1800" i="1" dirty="0">
                <a:effectLst/>
              </a:rPr>
              <a:t>of each joint. </a:t>
            </a:r>
            <a:endParaRPr lang="en-AU" sz="1800" i="1" dirty="0" smtClean="0">
              <a:effectLst/>
            </a:endParaRPr>
          </a:p>
          <a:p>
            <a:r>
              <a:rPr lang="en-AU" sz="2200" i="1" dirty="0" smtClean="0">
                <a:effectLst/>
              </a:rPr>
              <a:t>Each of these paragraphs will be discussed</a:t>
            </a:r>
          </a:p>
          <a:p>
            <a:endParaRPr lang="en-AU" sz="2000" dirty="0"/>
          </a:p>
        </p:txBody>
      </p:sp>
      <p:sp>
        <p:nvSpPr>
          <p:cNvPr id="7" name="AutoShape 57"/>
          <p:cNvSpPr>
            <a:spLocks noChangeArrowheads="1"/>
          </p:cNvSpPr>
          <p:nvPr/>
        </p:nvSpPr>
        <p:spPr bwMode="auto">
          <a:xfrm>
            <a:off x="6667500" y="6192716"/>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3042508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additive="base">
                                        <p:cTn id="17"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 calcmode="lin" valueType="num">
                                      <p:cBhvr additive="base">
                                        <p:cTn id="2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 calcmode="lin" valueType="num">
                                      <p:cBhvr additive="base">
                                        <p:cTn id="2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4" end="4"/>
                                            </p:txEl>
                                          </p:spTgt>
                                        </p:tgtEl>
                                        <p:attrNameLst>
                                          <p:attrName>ppt_y</p:attrName>
                                        </p:attrNameLst>
                                      </p:cBhvr>
                                      <p:tavLst>
                                        <p:tav tm="0">
                                          <p:val>
                                            <p:strVal val="1+#ppt_h/2"/>
                                          </p:val>
                                        </p:tav>
                                        <p:tav tm="100000">
                                          <p:val>
                                            <p:strVal val="#ppt_y"/>
                                          </p:val>
                                        </p:tav>
                                      </p:tavLst>
                                    </p:anim>
                                  </p:childTnLst>
                                </p:cTn>
                              </p:par>
                              <p:par>
                                <p:cTn id="31" presetID="1" presetClass="entr" presetSubtype="0" fill="hold" grpId="0"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smtClean="0"/>
              <a:t>Disbond size determination</a:t>
            </a:r>
            <a:endParaRPr lang="en-AU" dirty="0"/>
          </a:p>
        </p:txBody>
      </p:sp>
      <p:sp>
        <p:nvSpPr>
          <p:cNvPr id="6" name="Content Placeholder 5"/>
          <p:cNvSpPr>
            <a:spLocks noGrp="1"/>
          </p:cNvSpPr>
          <p:nvPr>
            <p:ph idx="1"/>
          </p:nvPr>
        </p:nvSpPr>
        <p:spPr/>
        <p:txBody>
          <a:bodyPr/>
          <a:lstStyle/>
          <a:p>
            <a:r>
              <a:rPr lang="en-AU" sz="2000" dirty="0" smtClean="0">
                <a:solidFill>
                  <a:srgbClr val="FF0000"/>
                </a:solidFill>
              </a:rPr>
              <a:t>2x.573 5(</a:t>
            </a:r>
            <a:r>
              <a:rPr lang="en-AU" sz="2000" dirty="0" err="1" smtClean="0">
                <a:solidFill>
                  <a:srgbClr val="FF0000"/>
                </a:solidFill>
              </a:rPr>
              <a:t>i</a:t>
            </a:r>
            <a:r>
              <a:rPr lang="en-AU" sz="2000" dirty="0" smtClean="0">
                <a:solidFill>
                  <a:srgbClr val="FF0000"/>
                </a:solidFill>
              </a:rPr>
              <a:t>): </a:t>
            </a:r>
            <a:r>
              <a:rPr lang="en-AU" sz="2000" dirty="0" smtClean="0"/>
              <a:t>maximum disbond determined by analysis or testing</a:t>
            </a:r>
          </a:p>
          <a:p>
            <a:pPr lvl="1"/>
            <a:r>
              <a:rPr lang="en-AU" sz="1800" dirty="0" smtClean="0"/>
              <a:t>Traditionally involves: </a:t>
            </a:r>
          </a:p>
          <a:p>
            <a:pPr lvl="2"/>
            <a:r>
              <a:rPr lang="en-AU" sz="1600" dirty="0" smtClean="0"/>
              <a:t>FEA  modelled by disconnecting elements to represent disbond</a:t>
            </a:r>
          </a:p>
          <a:p>
            <a:pPr lvl="2"/>
            <a:r>
              <a:rPr lang="en-AU" sz="1600" dirty="0" smtClean="0"/>
              <a:t>Testing using non-bonding inserts placed in bond</a:t>
            </a:r>
          </a:p>
          <a:p>
            <a:r>
              <a:rPr lang="en-AU" sz="2000" dirty="0" smtClean="0"/>
              <a:t>Effective for modelling </a:t>
            </a:r>
            <a:r>
              <a:rPr lang="en-AU" sz="2000" dirty="0" smtClean="0">
                <a:solidFill>
                  <a:srgbClr val="FF0000"/>
                </a:solidFill>
              </a:rPr>
              <a:t>production </a:t>
            </a:r>
            <a:r>
              <a:rPr lang="en-AU" sz="2000" dirty="0" smtClean="0"/>
              <a:t>macro-voids</a:t>
            </a:r>
            <a:endParaRPr lang="en-AU" sz="2000" dirty="0" smtClean="0"/>
          </a:p>
          <a:p>
            <a:r>
              <a:rPr lang="en-AU" sz="2000" dirty="0" smtClean="0"/>
              <a:t>Does NOT represent:</a:t>
            </a:r>
          </a:p>
          <a:p>
            <a:pPr lvl="1"/>
            <a:r>
              <a:rPr lang="en-AU" sz="1800" dirty="0" smtClean="0"/>
              <a:t>Bond porosity (multiple small voids, not one large disbond)</a:t>
            </a:r>
          </a:p>
          <a:p>
            <a:pPr lvl="1"/>
            <a:r>
              <a:rPr lang="en-AU" sz="1800" dirty="0" smtClean="0"/>
              <a:t>Interfacial degradation because bond adjacent to defect is degraded</a:t>
            </a:r>
          </a:p>
          <a:p>
            <a:r>
              <a:rPr lang="en-AU" sz="2000" dirty="0" smtClean="0"/>
              <a:t>Test, analysis assume adhesive adjacent to defect is pristine </a:t>
            </a:r>
          </a:p>
          <a:p>
            <a:pPr lvl="1"/>
            <a:r>
              <a:rPr lang="en-AU" sz="1800" dirty="0" smtClean="0"/>
              <a:t>In real structures interface adjacent to defect is degraded</a:t>
            </a:r>
          </a:p>
          <a:p>
            <a:pPr lvl="2"/>
            <a:r>
              <a:rPr lang="en-AU" sz="1600" dirty="0" smtClean="0"/>
              <a:t>Discussed in </a:t>
            </a:r>
            <a:r>
              <a:rPr lang="en-AU" sz="1600" i="1" dirty="0" smtClean="0">
                <a:solidFill>
                  <a:srgbClr val="FF0000"/>
                </a:solidFill>
              </a:rPr>
              <a:t>Adhesive Bond Failure Forensics </a:t>
            </a:r>
            <a:r>
              <a:rPr lang="en-AU" sz="1600" dirty="0" smtClean="0"/>
              <a:t>this afternoon</a:t>
            </a:r>
            <a:endParaRPr lang="en-AU" sz="1600" dirty="0"/>
          </a:p>
        </p:txBody>
      </p:sp>
      <p:sp>
        <p:nvSpPr>
          <p:cNvPr id="7" name="AutoShape 57"/>
          <p:cNvSpPr>
            <a:spLocks noChangeArrowheads="1"/>
          </p:cNvSpPr>
          <p:nvPr/>
        </p:nvSpPr>
        <p:spPr bwMode="auto">
          <a:xfrm>
            <a:off x="6667500" y="6192716"/>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108030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 calcmode="lin" valueType="num">
                                      <p:cBhvr additive="base">
                                        <p:cTn id="15"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 calcmode="lin" valueType="num">
                                      <p:cBhvr additive="base">
                                        <p:cTn id="35"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6">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
                                            <p:txEl>
                                              <p:pRg st="7" end="7"/>
                                            </p:txEl>
                                          </p:spTgt>
                                        </p:tgtEl>
                                        <p:attrNameLst>
                                          <p:attrName>style.visibility</p:attrName>
                                        </p:attrNameLst>
                                      </p:cBhvr>
                                      <p:to>
                                        <p:strVal val="visible"/>
                                      </p:to>
                                    </p:set>
                                    <p:anim calcmode="lin" valueType="num">
                                      <p:cBhvr additive="base">
                                        <p:cTn id="39" dur="5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6">
                                            <p:txEl>
                                              <p:pRg st="8" end="8"/>
                                            </p:txEl>
                                          </p:spTgt>
                                        </p:tgtEl>
                                        <p:attrNameLst>
                                          <p:attrName>style.visibility</p:attrName>
                                        </p:attrNameLst>
                                      </p:cBhvr>
                                      <p:to>
                                        <p:strVal val="visible"/>
                                      </p:to>
                                    </p:set>
                                    <p:anim calcmode="lin" valueType="num">
                                      <p:cBhvr additive="base">
                                        <p:cTn id="45" dur="500" fill="hold"/>
                                        <p:tgtEl>
                                          <p:spTgt spid="6">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
                                            <p:txEl>
                                              <p:pRg st="8" end="8"/>
                                            </p:txEl>
                                          </p:spTgt>
                                        </p:tgtEl>
                                        <p:attrNameLst>
                                          <p:attrName>ppt_y</p:attrName>
                                        </p:attrNameLst>
                                      </p:cBhvr>
                                      <p:tavLst>
                                        <p:tav tm="0">
                                          <p:val>
                                            <p:strVal val="1+#ppt_h/2"/>
                                          </p:val>
                                        </p:tav>
                                        <p:tav tm="100000">
                                          <p:val>
                                            <p:strVal val="#ppt_y"/>
                                          </p:val>
                                        </p:tav>
                                      </p:tavLst>
                                    </p:anim>
                                  </p:childTnLst>
                                </p:cTn>
                              </p:par>
                              <p:par>
                                <p:cTn id="47" presetID="2" presetClass="entr" presetSubtype="4" fill="hold" grpId="0" nodeType="withEffect">
                                  <p:stCondLst>
                                    <p:cond delay="0"/>
                                  </p:stCondLst>
                                  <p:childTnLst>
                                    <p:set>
                                      <p:cBhvr>
                                        <p:cTn id="48" dur="1" fill="hold">
                                          <p:stCondLst>
                                            <p:cond delay="0"/>
                                          </p:stCondLst>
                                        </p:cTn>
                                        <p:tgtEl>
                                          <p:spTgt spid="6">
                                            <p:txEl>
                                              <p:pRg st="9" end="9"/>
                                            </p:txEl>
                                          </p:spTgt>
                                        </p:tgtEl>
                                        <p:attrNameLst>
                                          <p:attrName>style.visibility</p:attrName>
                                        </p:attrNameLst>
                                      </p:cBhvr>
                                      <p:to>
                                        <p:strVal val="visible"/>
                                      </p:to>
                                    </p:set>
                                    <p:anim calcmode="lin" valueType="num">
                                      <p:cBhvr additive="base">
                                        <p:cTn id="49" dur="500" fill="hold"/>
                                        <p:tgtEl>
                                          <p:spTgt spid="6">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9" end="9"/>
                                            </p:txEl>
                                          </p:spTgt>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6">
                                            <p:txEl>
                                              <p:pRg st="10" end="10"/>
                                            </p:txEl>
                                          </p:spTgt>
                                        </p:tgtEl>
                                        <p:attrNameLst>
                                          <p:attrName>style.visibility</p:attrName>
                                        </p:attrNameLst>
                                      </p:cBhvr>
                                      <p:to>
                                        <p:strVal val="visible"/>
                                      </p:to>
                                    </p:set>
                                    <p:anim calcmode="lin" valueType="num">
                                      <p:cBhvr additive="base">
                                        <p:cTn id="53" dur="500" fill="hold"/>
                                        <p:tgtEl>
                                          <p:spTgt spid="6">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10" end="10"/>
                                            </p:txEl>
                                          </p:spTgt>
                                        </p:tgtEl>
                                        <p:attrNameLst>
                                          <p:attrName>ppt_y</p:attrName>
                                        </p:attrNameLst>
                                      </p:cBhvr>
                                      <p:tavLst>
                                        <p:tav tm="0">
                                          <p:val>
                                            <p:strVal val="1+#ppt_h/2"/>
                                          </p:val>
                                        </p:tav>
                                        <p:tav tm="100000">
                                          <p:val>
                                            <p:strVal val="#ppt_y"/>
                                          </p:val>
                                        </p:tav>
                                      </p:tavLst>
                                    </p:anim>
                                  </p:childTnLst>
                                </p:cTn>
                              </p:par>
                              <p:par>
                                <p:cTn id="55" presetID="1" presetClass="entr" presetSubtype="0" fill="hold" grpId="0" nodeType="withEffect">
                                  <p:stCondLst>
                                    <p:cond delay="0"/>
                                  </p:stCondLst>
                                  <p:childTnLst>
                                    <p:set>
                                      <p:cBhvr>
                                        <p:cTn id="5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Proof testing</a:t>
            </a:r>
            <a:endParaRPr lang="en-AU" dirty="0"/>
          </a:p>
        </p:txBody>
      </p:sp>
      <p:sp>
        <p:nvSpPr>
          <p:cNvPr id="3" name="Content Placeholder 2"/>
          <p:cNvSpPr>
            <a:spLocks noGrp="1"/>
          </p:cNvSpPr>
          <p:nvPr>
            <p:ph idx="1"/>
          </p:nvPr>
        </p:nvSpPr>
        <p:spPr/>
        <p:txBody>
          <a:bodyPr/>
          <a:lstStyle/>
          <a:p>
            <a:r>
              <a:rPr lang="en-AU" dirty="0" smtClean="0">
                <a:solidFill>
                  <a:srgbClr val="FF0000"/>
                </a:solidFill>
              </a:rPr>
              <a:t>2x.573 5(ii): </a:t>
            </a:r>
            <a:r>
              <a:rPr lang="en-AU" dirty="0" smtClean="0"/>
              <a:t>Proof testing must be conducted on each production article that will apply the critical limit design load to each critical bonded joint</a:t>
            </a:r>
          </a:p>
          <a:p>
            <a:r>
              <a:rPr lang="en-AU" dirty="0" smtClean="0"/>
              <a:t>Because interfacial degradation is TIME dependent proof testing after production will NOT exclude possible weak bonds which occur in later service</a:t>
            </a:r>
            <a:endParaRPr lang="en-AU" dirty="0"/>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3636526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smtClean="0"/>
              <a:t>NDI for bond strength determination</a:t>
            </a:r>
            <a:endParaRPr lang="en-AU" dirty="0"/>
          </a:p>
        </p:txBody>
      </p:sp>
      <p:sp>
        <p:nvSpPr>
          <p:cNvPr id="6" name="Content Placeholder 5"/>
          <p:cNvSpPr>
            <a:spLocks noGrp="1"/>
          </p:cNvSpPr>
          <p:nvPr>
            <p:ph idx="1"/>
          </p:nvPr>
        </p:nvSpPr>
        <p:spPr/>
        <p:txBody>
          <a:bodyPr/>
          <a:lstStyle/>
          <a:p>
            <a:r>
              <a:rPr lang="en-AU" dirty="0" smtClean="0">
                <a:solidFill>
                  <a:srgbClr val="FF0000"/>
                </a:solidFill>
              </a:rPr>
              <a:t>2x.573 5(iii)</a:t>
            </a:r>
            <a:r>
              <a:rPr lang="en-AU" dirty="0" smtClean="0"/>
              <a:t> requires NDI to determine bond strength (load capability)</a:t>
            </a:r>
          </a:p>
          <a:p>
            <a:r>
              <a:rPr lang="en-AU" dirty="0" smtClean="0"/>
              <a:t>Current NDI methods can not measure strength</a:t>
            </a:r>
          </a:p>
          <a:p>
            <a:pPr lvl="1"/>
            <a:r>
              <a:rPr lang="en-AU" dirty="0" smtClean="0"/>
              <a:t>Potential for future developments</a:t>
            </a:r>
          </a:p>
          <a:p>
            <a:pPr lvl="2"/>
            <a:r>
              <a:rPr lang="en-AU" dirty="0" smtClean="0"/>
              <a:t>Discussed in </a:t>
            </a:r>
            <a:r>
              <a:rPr lang="en-AU" i="1" dirty="0" smtClean="0">
                <a:solidFill>
                  <a:srgbClr val="FF0000"/>
                </a:solidFill>
              </a:rPr>
              <a:t>Adhesive Bonded Failure Forensics </a:t>
            </a:r>
            <a:r>
              <a:rPr lang="en-AU" dirty="0" smtClean="0"/>
              <a:t>later</a:t>
            </a:r>
          </a:p>
          <a:p>
            <a:pPr lvl="1"/>
            <a:r>
              <a:rPr lang="en-AU" dirty="0" smtClean="0"/>
              <a:t>Understand that even if NDI could measure post production strength this will STILL not prevent adhesion and mixed-mode failures </a:t>
            </a:r>
          </a:p>
          <a:p>
            <a:pPr lvl="2"/>
            <a:r>
              <a:rPr lang="en-AU" dirty="0" smtClean="0"/>
              <a:t>Ongoing strength measurement will always be required to manage continuing </a:t>
            </a:r>
            <a:r>
              <a:rPr lang="en-AU" dirty="0" smtClean="0"/>
              <a:t>airworthiness</a:t>
            </a:r>
          </a:p>
          <a:p>
            <a:pPr lvl="1"/>
            <a:r>
              <a:rPr lang="en-AU" dirty="0" smtClean="0">
                <a:solidFill>
                  <a:srgbClr val="FF0000"/>
                </a:solidFill>
              </a:rPr>
              <a:t>If production treatments prevent interfacial degradation it may be possible to reduce inspection frequency</a:t>
            </a:r>
            <a:endParaRPr lang="en-AU" dirty="0" smtClean="0">
              <a:solidFill>
                <a:srgbClr val="FF0000"/>
              </a:solidFill>
            </a:endParaRPr>
          </a:p>
          <a:p>
            <a:endParaRPr lang="en-AU" dirty="0"/>
          </a:p>
        </p:txBody>
      </p:sp>
      <p:sp>
        <p:nvSpPr>
          <p:cNvPr id="7" name="AutoShape 57"/>
          <p:cNvSpPr>
            <a:spLocks noChangeArrowheads="1"/>
          </p:cNvSpPr>
          <p:nvPr/>
        </p:nvSpPr>
        <p:spPr bwMode="auto">
          <a:xfrm>
            <a:off x="6667500" y="6192716"/>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740568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 calcmode="lin" valueType="num">
                                      <p:cBhvr additive="base">
                                        <p:cTn id="23"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 calcmode="lin" valueType="num">
                                      <p:cBhvr additive="base">
                                        <p:cTn id="29"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
                                            <p:txEl>
                                              <p:pRg st="5" end="5"/>
                                            </p:txEl>
                                          </p:spTgt>
                                        </p:tgtEl>
                                        <p:attrNameLst>
                                          <p:attrName>style.visibility</p:attrName>
                                        </p:attrNameLst>
                                      </p:cBhvr>
                                      <p:to>
                                        <p:strVal val="visible"/>
                                      </p:to>
                                    </p:set>
                                    <p:anim calcmode="lin" valueType="num">
                                      <p:cBhvr additive="base">
                                        <p:cTn id="33"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
                                            <p:txEl>
                                              <p:pRg st="6" end="6"/>
                                            </p:txEl>
                                          </p:spTgt>
                                        </p:tgtEl>
                                        <p:attrNameLst>
                                          <p:attrName>style.visibility</p:attrName>
                                        </p:attrNameLst>
                                      </p:cBhvr>
                                      <p:to>
                                        <p:strVal val="visible"/>
                                      </p:to>
                                    </p:set>
                                    <p:anim calcmode="lin" valueType="num">
                                      <p:cBhvr additive="base">
                                        <p:cTn id="39"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
                                            <p:txEl>
                                              <p:pRg st="6" end="6"/>
                                            </p:txEl>
                                          </p:spTgt>
                                        </p:tgtEl>
                                        <p:attrNameLst>
                                          <p:attrName>ppt_y</p:attrName>
                                        </p:attrNameLst>
                                      </p:cBhvr>
                                      <p:tavLst>
                                        <p:tav tm="0">
                                          <p:val>
                                            <p:strVal val="1+#ppt_h/2"/>
                                          </p:val>
                                        </p:tav>
                                        <p:tav tm="100000">
                                          <p:val>
                                            <p:strVal val="#ppt_y"/>
                                          </p:val>
                                        </p:tav>
                                      </p:tavLst>
                                    </p:anim>
                                  </p:childTnLst>
                                </p:cTn>
                              </p:par>
                              <p:par>
                                <p:cTn id="41" presetID="1" presetClass="entr" presetSubtype="0" fill="hold" grpId="0" nodeType="withEffect">
                                  <p:stCondLst>
                                    <p:cond delay="0"/>
                                  </p:stCondLst>
                                  <p:childTnLst>
                                    <p:set>
                                      <p:cBhvr>
                                        <p:cTn id="4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906" name="Rectangle 2"/>
          <p:cNvSpPr>
            <a:spLocks noGrp="1" noChangeArrowheads="1"/>
          </p:cNvSpPr>
          <p:nvPr>
            <p:ph type="title"/>
          </p:nvPr>
        </p:nvSpPr>
        <p:spPr/>
        <p:txBody>
          <a:bodyPr/>
          <a:lstStyle/>
          <a:p>
            <a:r>
              <a:rPr lang="en-AU" altLang="en-US" sz="3600"/>
              <a:t>Guidance</a:t>
            </a:r>
          </a:p>
        </p:txBody>
      </p:sp>
      <p:sp>
        <p:nvSpPr>
          <p:cNvPr id="1147907" name="Rectangle 3"/>
          <p:cNvSpPr>
            <a:spLocks noGrp="1" noChangeArrowheads="1"/>
          </p:cNvSpPr>
          <p:nvPr>
            <p:ph type="body" idx="1"/>
          </p:nvPr>
        </p:nvSpPr>
        <p:spPr/>
        <p:txBody>
          <a:bodyPr/>
          <a:lstStyle/>
          <a:p>
            <a:r>
              <a:rPr lang="en-US" altLang="en-US" dirty="0"/>
              <a:t>Formal guidance is available from</a:t>
            </a:r>
          </a:p>
          <a:p>
            <a:pPr lvl="1"/>
            <a:r>
              <a:rPr lang="en-US" altLang="en-US" dirty="0"/>
              <a:t>AC 20-107B </a:t>
            </a:r>
            <a:r>
              <a:rPr lang="en-US" altLang="en-US" i="1" dirty="0"/>
              <a:t>Composite Aircraft Structure</a:t>
            </a:r>
          </a:p>
          <a:p>
            <a:pPr lvl="1"/>
            <a:r>
              <a:rPr lang="en-US" altLang="en-US" dirty="0"/>
              <a:t>AC 23-19 </a:t>
            </a:r>
            <a:r>
              <a:rPr lang="en-AU" altLang="en-US" i="1" dirty="0"/>
              <a:t>Airframe Guide for Certification of Part 23 Airplanes</a:t>
            </a:r>
            <a:endParaRPr lang="en-AU" altLang="en-US" dirty="0"/>
          </a:p>
          <a:p>
            <a:pPr lvl="1"/>
            <a:r>
              <a:rPr lang="en-US" altLang="en-US" dirty="0"/>
              <a:t>AC 23-20 </a:t>
            </a:r>
            <a:r>
              <a:rPr lang="en-US" altLang="en-US" i="1" dirty="0"/>
              <a:t>Acceptance Guidance on Material Procurement and Process Specifications for Polymer Matrix Composite Systems </a:t>
            </a:r>
            <a:endParaRPr lang="en-US" altLang="en-US" i="1" dirty="0" smtClean="0"/>
          </a:p>
          <a:p>
            <a:r>
              <a:rPr lang="en-US" altLang="en-US" dirty="0" smtClean="0"/>
              <a:t>AC 20-107B</a:t>
            </a:r>
            <a:r>
              <a:rPr lang="en-US" altLang="en-US" i="1" dirty="0" smtClean="0"/>
              <a:t> </a:t>
            </a:r>
            <a:r>
              <a:rPr lang="en-US" altLang="en-US" dirty="0" smtClean="0"/>
              <a:t>is the primary guidance document for adhesive bonded (composite) structures</a:t>
            </a:r>
            <a:endParaRPr lang="en-US" altLang="en-US" dirty="0"/>
          </a:p>
          <a:p>
            <a:pPr lvl="1"/>
            <a:endParaRPr lang="en-US" altLang="en-US" i="1" dirty="0"/>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665360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47907">
                                            <p:txEl>
                                              <p:pRg st="0" end="0"/>
                                            </p:txEl>
                                          </p:spTgt>
                                        </p:tgtEl>
                                        <p:attrNameLst>
                                          <p:attrName>style.visibility</p:attrName>
                                        </p:attrNameLst>
                                      </p:cBhvr>
                                      <p:to>
                                        <p:strVal val="visible"/>
                                      </p:to>
                                    </p:set>
                                    <p:anim calcmode="lin" valueType="num">
                                      <p:cBhvr additive="base">
                                        <p:cTn id="7" dur="500" fill="hold"/>
                                        <p:tgtEl>
                                          <p:spTgt spid="114790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4790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47907">
                                            <p:txEl>
                                              <p:pRg st="1" end="1"/>
                                            </p:txEl>
                                          </p:spTgt>
                                        </p:tgtEl>
                                        <p:attrNameLst>
                                          <p:attrName>style.visibility</p:attrName>
                                        </p:attrNameLst>
                                      </p:cBhvr>
                                      <p:to>
                                        <p:strVal val="visible"/>
                                      </p:to>
                                    </p:set>
                                    <p:anim calcmode="lin" valueType="num">
                                      <p:cBhvr additive="base">
                                        <p:cTn id="11" dur="500" fill="hold"/>
                                        <p:tgtEl>
                                          <p:spTgt spid="114790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4790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47907">
                                            <p:txEl>
                                              <p:pRg st="2" end="2"/>
                                            </p:txEl>
                                          </p:spTgt>
                                        </p:tgtEl>
                                        <p:attrNameLst>
                                          <p:attrName>style.visibility</p:attrName>
                                        </p:attrNameLst>
                                      </p:cBhvr>
                                      <p:to>
                                        <p:strVal val="visible"/>
                                      </p:to>
                                    </p:set>
                                    <p:anim calcmode="lin" valueType="num">
                                      <p:cBhvr additive="base">
                                        <p:cTn id="15" dur="500" fill="hold"/>
                                        <p:tgtEl>
                                          <p:spTgt spid="114790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47907">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47907">
                                            <p:txEl>
                                              <p:pRg st="3" end="3"/>
                                            </p:txEl>
                                          </p:spTgt>
                                        </p:tgtEl>
                                        <p:attrNameLst>
                                          <p:attrName>style.visibility</p:attrName>
                                        </p:attrNameLst>
                                      </p:cBhvr>
                                      <p:to>
                                        <p:strVal val="visible"/>
                                      </p:to>
                                    </p:set>
                                    <p:anim calcmode="lin" valueType="num">
                                      <p:cBhvr additive="base">
                                        <p:cTn id="19" dur="500" fill="hold"/>
                                        <p:tgtEl>
                                          <p:spTgt spid="1147907">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4790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47907">
                                            <p:txEl>
                                              <p:pRg st="4" end="4"/>
                                            </p:txEl>
                                          </p:spTgt>
                                        </p:tgtEl>
                                        <p:attrNameLst>
                                          <p:attrName>style.visibility</p:attrName>
                                        </p:attrNameLst>
                                      </p:cBhvr>
                                      <p:to>
                                        <p:strVal val="visible"/>
                                      </p:to>
                                    </p:set>
                                    <p:anim calcmode="lin" valueType="num">
                                      <p:cBhvr additive="base">
                                        <p:cTn id="25" dur="500" fill="hold"/>
                                        <p:tgtEl>
                                          <p:spTgt spid="114790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47907">
                                            <p:txEl>
                                              <p:pRg st="4" end="4"/>
                                            </p:txEl>
                                          </p:spTgt>
                                        </p:tgtEl>
                                        <p:attrNameLst>
                                          <p:attrName>ppt_y</p:attrName>
                                        </p:attrNameLst>
                                      </p:cBhvr>
                                      <p:tavLst>
                                        <p:tav tm="0">
                                          <p:val>
                                            <p:strVal val="1+#ppt_h/2"/>
                                          </p:val>
                                        </p:tav>
                                        <p:tav tm="100000">
                                          <p:val>
                                            <p:strVal val="#ppt_y"/>
                                          </p:val>
                                        </p:tav>
                                      </p:tavLst>
                                    </p:anim>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7907" grpId="0" uiExpand="1" build="p"/>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9955" name="Rectangle 3"/>
          <p:cNvSpPr>
            <a:spLocks noGrp="1" noChangeArrowheads="1"/>
          </p:cNvSpPr>
          <p:nvPr>
            <p:ph type="body" idx="1"/>
          </p:nvPr>
        </p:nvSpPr>
        <p:spPr>
          <a:xfrm>
            <a:off x="430213" y="1433513"/>
            <a:ext cx="8226425" cy="4497387"/>
          </a:xfrm>
        </p:spPr>
        <p:txBody>
          <a:bodyPr/>
          <a:lstStyle/>
          <a:p>
            <a:pPr>
              <a:lnSpc>
                <a:spcPct val="90000"/>
              </a:lnSpc>
            </a:pPr>
            <a:r>
              <a:rPr lang="en-AU" altLang="en-US" sz="2000" b="0" dirty="0"/>
              <a:t>para c. Structural Bonding Sub para (1) </a:t>
            </a:r>
          </a:p>
          <a:p>
            <a:pPr lvl="1">
              <a:lnSpc>
                <a:spcPct val="90000"/>
              </a:lnSpc>
            </a:pPr>
            <a:r>
              <a:rPr lang="en-AU" altLang="en-US" sz="1800" i="1" dirty="0"/>
              <a:t>Bond issues in service relate to invalid qualifications or insufficient QC</a:t>
            </a:r>
          </a:p>
          <a:p>
            <a:pPr lvl="2">
              <a:lnSpc>
                <a:spcPct val="90000"/>
              </a:lnSpc>
            </a:pPr>
            <a:r>
              <a:rPr lang="en-AU" altLang="en-US" sz="1600" i="1" dirty="0"/>
              <a:t>Physical and chemical tests may be used </a:t>
            </a:r>
            <a:r>
              <a:rPr lang="en-AU" altLang="en-US" sz="1600" i="1" dirty="0" smtClean="0">
                <a:solidFill>
                  <a:srgbClr val="FF0000"/>
                </a:solidFill>
              </a:rPr>
              <a:t>(???)</a:t>
            </a:r>
            <a:endParaRPr lang="en-AU" altLang="en-US" sz="1600" i="1" dirty="0">
              <a:solidFill>
                <a:srgbClr val="FF0000"/>
              </a:solidFill>
            </a:endParaRPr>
          </a:p>
          <a:p>
            <a:pPr lvl="1">
              <a:lnSpc>
                <a:spcPct val="90000"/>
              </a:lnSpc>
            </a:pPr>
            <a:r>
              <a:rPr lang="en-AU" altLang="en-US" sz="1800" i="1" dirty="0"/>
              <a:t>Lap shear tests common for adhesive, process qualification</a:t>
            </a:r>
          </a:p>
          <a:p>
            <a:pPr lvl="2">
              <a:lnSpc>
                <a:spcPct val="90000"/>
              </a:lnSpc>
            </a:pPr>
            <a:r>
              <a:rPr lang="en-AU" altLang="en-US" sz="1600" i="1" dirty="0"/>
              <a:t>Shear tests do not provide a reliable measure of long-term durability and environmental degradation associated with poor bonding </a:t>
            </a:r>
            <a:r>
              <a:rPr lang="en-AU" altLang="en-US" sz="1600" i="1" dirty="0" smtClean="0"/>
              <a:t>processes</a:t>
            </a:r>
            <a:endParaRPr lang="en-AU" altLang="en-US" sz="1600" dirty="0">
              <a:solidFill>
                <a:srgbClr val="0066CC"/>
              </a:solidFill>
            </a:endParaRPr>
          </a:p>
          <a:p>
            <a:pPr lvl="2">
              <a:lnSpc>
                <a:spcPct val="90000"/>
              </a:lnSpc>
            </a:pPr>
            <a:r>
              <a:rPr lang="en-AU" altLang="en-US" sz="1600" i="1" dirty="0"/>
              <a:t>Peel testing has proven more reliable for evaluating proper adhesion</a:t>
            </a:r>
          </a:p>
          <a:p>
            <a:pPr lvl="3">
              <a:lnSpc>
                <a:spcPct val="90000"/>
              </a:lnSpc>
            </a:pPr>
            <a:r>
              <a:rPr lang="en-AU" altLang="en-US" sz="1400" i="1" dirty="0">
                <a:solidFill>
                  <a:srgbClr val="0066CC"/>
                </a:solidFill>
              </a:rPr>
              <a:t>Wedge testing advocated by </a:t>
            </a:r>
            <a:r>
              <a:rPr lang="en-US" altLang="en-US" sz="1400" i="1" dirty="0" smtClean="0">
                <a:solidFill>
                  <a:srgbClr val="0066CC"/>
                </a:solidFill>
              </a:rPr>
              <a:t>PS-ACE100-2005-10038</a:t>
            </a:r>
            <a:endParaRPr lang="en-AU" altLang="en-US" sz="1400" i="1" dirty="0">
              <a:solidFill>
                <a:srgbClr val="0066CC"/>
              </a:solidFill>
            </a:endParaRPr>
          </a:p>
          <a:p>
            <a:pPr lvl="1">
              <a:lnSpc>
                <a:spcPct val="90000"/>
              </a:lnSpc>
            </a:pPr>
            <a:r>
              <a:rPr lang="en-AU" altLang="en-US" sz="1800" i="1" dirty="0"/>
              <a:t>Without chemical bonding weak bonds may result from peel forces or environmental degradation, or both</a:t>
            </a:r>
          </a:p>
          <a:p>
            <a:pPr lvl="1">
              <a:lnSpc>
                <a:spcPct val="90000"/>
              </a:lnSpc>
            </a:pPr>
            <a:r>
              <a:rPr lang="en-AU" altLang="en-US" sz="1800" i="1" u="sng" dirty="0"/>
              <a:t>Adhesion failures are unacceptable failure mode in all test </a:t>
            </a:r>
            <a:r>
              <a:rPr lang="en-AU" altLang="en-US" sz="1800" i="1" u="sng" dirty="0" smtClean="0"/>
              <a:t>types</a:t>
            </a:r>
            <a:endParaRPr lang="en-AU" altLang="en-US" sz="1800" i="1" u="sng" dirty="0"/>
          </a:p>
          <a:p>
            <a:pPr lvl="1">
              <a:lnSpc>
                <a:spcPct val="90000"/>
              </a:lnSpc>
            </a:pPr>
            <a:r>
              <a:rPr lang="en-AU" altLang="en-US" sz="1800" i="1" dirty="0"/>
              <a:t>Material or bond process problems that lead to adhesion failures are to be solved before proceeding with qualification </a:t>
            </a:r>
            <a:r>
              <a:rPr lang="en-AU" altLang="en-US" sz="1800" i="1" dirty="0" smtClean="0"/>
              <a:t>tests</a:t>
            </a:r>
          </a:p>
          <a:p>
            <a:pPr>
              <a:lnSpc>
                <a:spcPct val="90000"/>
              </a:lnSpc>
            </a:pPr>
            <a:r>
              <a:rPr lang="en-AU" altLang="en-US" sz="2000" dirty="0" smtClean="0">
                <a:solidFill>
                  <a:srgbClr val="FF0000"/>
                </a:solidFill>
              </a:rPr>
              <a:t>Note: No discussion of mixed-mode failure, the precursor to adhesion failure: Bonds may be weak </a:t>
            </a:r>
            <a:r>
              <a:rPr lang="en-AU" altLang="en-US" sz="2000" u="sng" dirty="0" smtClean="0">
                <a:solidFill>
                  <a:srgbClr val="FF0000"/>
                </a:solidFill>
              </a:rPr>
              <a:t>before</a:t>
            </a:r>
            <a:r>
              <a:rPr lang="en-AU" altLang="en-US" sz="2000" dirty="0" smtClean="0">
                <a:solidFill>
                  <a:srgbClr val="FF0000"/>
                </a:solidFill>
              </a:rPr>
              <a:t> adhesion failure occurs</a:t>
            </a:r>
            <a:endParaRPr lang="en-AU" altLang="en-US" sz="2000" dirty="0">
              <a:solidFill>
                <a:srgbClr val="FF0000"/>
              </a:solidFill>
            </a:endParaRPr>
          </a:p>
        </p:txBody>
      </p:sp>
      <p:sp>
        <p:nvSpPr>
          <p:cNvPr id="1149957" name="Rectangle 5"/>
          <p:cNvSpPr>
            <a:spLocks noGrp="1" noChangeArrowheads="1"/>
          </p:cNvSpPr>
          <p:nvPr>
            <p:ph type="title"/>
          </p:nvPr>
        </p:nvSpPr>
        <p:spPr>
          <a:noFill/>
          <a:ln/>
        </p:spPr>
        <p:txBody>
          <a:bodyPr/>
          <a:lstStyle/>
          <a:p>
            <a:r>
              <a:rPr lang="en-AU" altLang="en-US" sz="2400"/>
              <a:t>AC 20-107B para 6 Material and Fabrication Development </a:t>
            </a: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77047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49955">
                                            <p:txEl>
                                              <p:pRg st="0" end="0"/>
                                            </p:txEl>
                                          </p:spTgt>
                                        </p:tgtEl>
                                        <p:attrNameLst>
                                          <p:attrName>style.visibility</p:attrName>
                                        </p:attrNameLst>
                                      </p:cBhvr>
                                      <p:to>
                                        <p:strVal val="visible"/>
                                      </p:to>
                                    </p:set>
                                    <p:anim calcmode="lin" valueType="num">
                                      <p:cBhvr additive="base">
                                        <p:cTn id="7" dur="500" fill="hold"/>
                                        <p:tgtEl>
                                          <p:spTgt spid="11499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4995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49955">
                                            <p:txEl>
                                              <p:pRg st="1" end="1"/>
                                            </p:txEl>
                                          </p:spTgt>
                                        </p:tgtEl>
                                        <p:attrNameLst>
                                          <p:attrName>style.visibility</p:attrName>
                                        </p:attrNameLst>
                                      </p:cBhvr>
                                      <p:to>
                                        <p:strVal val="visible"/>
                                      </p:to>
                                    </p:set>
                                    <p:anim calcmode="lin" valueType="num">
                                      <p:cBhvr additive="base">
                                        <p:cTn id="11" dur="500" fill="hold"/>
                                        <p:tgtEl>
                                          <p:spTgt spid="114995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4995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49955">
                                            <p:txEl>
                                              <p:pRg st="2" end="2"/>
                                            </p:txEl>
                                          </p:spTgt>
                                        </p:tgtEl>
                                        <p:attrNameLst>
                                          <p:attrName>style.visibility</p:attrName>
                                        </p:attrNameLst>
                                      </p:cBhvr>
                                      <p:to>
                                        <p:strVal val="visible"/>
                                      </p:to>
                                    </p:set>
                                    <p:anim calcmode="lin" valueType="num">
                                      <p:cBhvr additive="base">
                                        <p:cTn id="15" dur="500" fill="hold"/>
                                        <p:tgtEl>
                                          <p:spTgt spid="114995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499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149955">
                                            <p:txEl>
                                              <p:pRg st="3" end="3"/>
                                            </p:txEl>
                                          </p:spTgt>
                                        </p:tgtEl>
                                        <p:attrNameLst>
                                          <p:attrName>style.visibility</p:attrName>
                                        </p:attrNameLst>
                                      </p:cBhvr>
                                      <p:to>
                                        <p:strVal val="visible"/>
                                      </p:to>
                                    </p:set>
                                    <p:anim calcmode="lin" valueType="num">
                                      <p:cBhvr additive="base">
                                        <p:cTn id="21" dur="500" fill="hold"/>
                                        <p:tgtEl>
                                          <p:spTgt spid="114995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4995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149955">
                                            <p:txEl>
                                              <p:pRg st="4" end="4"/>
                                            </p:txEl>
                                          </p:spTgt>
                                        </p:tgtEl>
                                        <p:attrNameLst>
                                          <p:attrName>style.visibility</p:attrName>
                                        </p:attrNameLst>
                                      </p:cBhvr>
                                      <p:to>
                                        <p:strVal val="visible"/>
                                      </p:to>
                                    </p:set>
                                    <p:anim calcmode="lin" valueType="num">
                                      <p:cBhvr additive="base">
                                        <p:cTn id="25" dur="500" fill="hold"/>
                                        <p:tgtEl>
                                          <p:spTgt spid="114995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4995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149955">
                                            <p:txEl>
                                              <p:pRg st="5" end="5"/>
                                            </p:txEl>
                                          </p:spTgt>
                                        </p:tgtEl>
                                        <p:attrNameLst>
                                          <p:attrName>style.visibility</p:attrName>
                                        </p:attrNameLst>
                                      </p:cBhvr>
                                      <p:to>
                                        <p:strVal val="visible"/>
                                      </p:to>
                                    </p:set>
                                    <p:anim calcmode="lin" valueType="num">
                                      <p:cBhvr additive="base">
                                        <p:cTn id="29" dur="500" fill="hold"/>
                                        <p:tgtEl>
                                          <p:spTgt spid="114995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149955">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149955">
                                            <p:txEl>
                                              <p:pRg st="6" end="6"/>
                                            </p:txEl>
                                          </p:spTgt>
                                        </p:tgtEl>
                                        <p:attrNameLst>
                                          <p:attrName>style.visibility</p:attrName>
                                        </p:attrNameLst>
                                      </p:cBhvr>
                                      <p:to>
                                        <p:strVal val="visible"/>
                                      </p:to>
                                    </p:set>
                                    <p:anim calcmode="lin" valueType="num">
                                      <p:cBhvr additive="base">
                                        <p:cTn id="33" dur="500" fill="hold"/>
                                        <p:tgtEl>
                                          <p:spTgt spid="114995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14995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1149955">
                                            <p:txEl>
                                              <p:pRg st="7" end="7"/>
                                            </p:txEl>
                                          </p:spTgt>
                                        </p:tgtEl>
                                        <p:attrNameLst>
                                          <p:attrName>style.visibility</p:attrName>
                                        </p:attrNameLst>
                                      </p:cBhvr>
                                      <p:to>
                                        <p:strVal val="visible"/>
                                      </p:to>
                                    </p:set>
                                    <p:anim calcmode="lin" valueType="num">
                                      <p:cBhvr additive="base">
                                        <p:cTn id="39" dur="500" fill="hold"/>
                                        <p:tgtEl>
                                          <p:spTgt spid="1149955">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114995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1149955">
                                            <p:txEl>
                                              <p:pRg st="8" end="8"/>
                                            </p:txEl>
                                          </p:spTgt>
                                        </p:tgtEl>
                                        <p:attrNameLst>
                                          <p:attrName>style.visibility</p:attrName>
                                        </p:attrNameLst>
                                      </p:cBhvr>
                                      <p:to>
                                        <p:strVal val="visible"/>
                                      </p:to>
                                    </p:set>
                                    <p:anim calcmode="lin" valueType="num">
                                      <p:cBhvr additive="base">
                                        <p:cTn id="45" dur="500" fill="hold"/>
                                        <p:tgtEl>
                                          <p:spTgt spid="1149955">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114995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1149955">
                                            <p:txEl>
                                              <p:pRg st="9" end="9"/>
                                            </p:txEl>
                                          </p:spTgt>
                                        </p:tgtEl>
                                        <p:attrNameLst>
                                          <p:attrName>style.visibility</p:attrName>
                                        </p:attrNameLst>
                                      </p:cBhvr>
                                      <p:to>
                                        <p:strVal val="visible"/>
                                      </p:to>
                                    </p:set>
                                    <p:anim calcmode="lin" valueType="num">
                                      <p:cBhvr additive="base">
                                        <p:cTn id="51" dur="500" fill="hold"/>
                                        <p:tgtEl>
                                          <p:spTgt spid="1149955">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114995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149955">
                                            <p:txEl>
                                              <p:pRg st="10" end="10"/>
                                            </p:txEl>
                                          </p:spTgt>
                                        </p:tgtEl>
                                        <p:attrNameLst>
                                          <p:attrName>style.visibility</p:attrName>
                                        </p:attrNameLst>
                                      </p:cBhvr>
                                      <p:to>
                                        <p:strVal val="visible"/>
                                      </p:to>
                                    </p:set>
                                    <p:anim calcmode="lin" valueType="num">
                                      <p:cBhvr additive="base">
                                        <p:cTn id="57" dur="500" fill="hold"/>
                                        <p:tgtEl>
                                          <p:spTgt spid="1149955">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149955">
                                            <p:txEl>
                                              <p:pRg st="10" end="10"/>
                                            </p:txEl>
                                          </p:spTgt>
                                        </p:tgtEl>
                                        <p:attrNameLst>
                                          <p:attrName>ppt_y</p:attrName>
                                        </p:attrNameLst>
                                      </p:cBhvr>
                                      <p:tavLst>
                                        <p:tav tm="0">
                                          <p:val>
                                            <p:strVal val="1+#ppt_h/2"/>
                                          </p:val>
                                        </p:tav>
                                        <p:tav tm="100000">
                                          <p:val>
                                            <p:strVal val="#ppt_y"/>
                                          </p:val>
                                        </p:tav>
                                      </p:tavLst>
                                    </p:anim>
                                  </p:childTnLst>
                                </p:cTn>
                              </p:par>
                              <p:par>
                                <p:cTn id="59" presetID="1" presetClass="entr" presetSubtype="0" fill="hold" grpId="0" nodeType="withEffect">
                                  <p:stCondLst>
                                    <p:cond delay="0"/>
                                  </p:stCondLst>
                                  <p:childTnLst>
                                    <p:set>
                                      <p:cBhvr>
                                        <p:cTn id="6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9955" grpId="0" build="p" bldLvl="2"/>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AU" dirty="0" smtClean="0"/>
              <a:t>Prerequisite commentary</a:t>
            </a:r>
            <a:endParaRPr lang="en-AU" dirty="0"/>
          </a:p>
        </p:txBody>
      </p:sp>
      <p:sp>
        <p:nvSpPr>
          <p:cNvPr id="8195" name="Rectangle 3"/>
          <p:cNvSpPr>
            <a:spLocks noGrp="1" noChangeArrowheads="1"/>
          </p:cNvSpPr>
          <p:nvPr>
            <p:ph idx="1"/>
          </p:nvPr>
        </p:nvSpPr>
        <p:spPr>
          <a:xfrm>
            <a:off x="442913" y="1387475"/>
            <a:ext cx="8226425" cy="4497388"/>
          </a:xfrm>
        </p:spPr>
        <p:txBody>
          <a:bodyPr/>
          <a:lstStyle/>
          <a:p>
            <a:r>
              <a:rPr lang="en-AU" sz="2000" dirty="0" smtClean="0"/>
              <a:t>Current </a:t>
            </a:r>
            <a:r>
              <a:rPr lang="en-AU" sz="2000" dirty="0" smtClean="0">
                <a:solidFill>
                  <a:srgbClr val="FF0000"/>
                </a:solidFill>
              </a:rPr>
              <a:t>regulatory </a:t>
            </a:r>
            <a:r>
              <a:rPr lang="en-AU" sz="2000" dirty="0" smtClean="0"/>
              <a:t>structure addresses strength, fatigue resistance, environmental </a:t>
            </a:r>
            <a:r>
              <a:rPr lang="en-AU" sz="2000" dirty="0" smtClean="0"/>
              <a:t>protection, damage </a:t>
            </a:r>
            <a:r>
              <a:rPr lang="en-AU" sz="2000" dirty="0" smtClean="0"/>
              <a:t>tolerance, materials and processes for adhesive bonded structures</a:t>
            </a:r>
          </a:p>
          <a:p>
            <a:r>
              <a:rPr lang="en-AU" sz="2000" dirty="0" smtClean="0"/>
              <a:t>Supported by </a:t>
            </a:r>
            <a:r>
              <a:rPr lang="en-AU" sz="2000" dirty="0" smtClean="0">
                <a:solidFill>
                  <a:srgbClr val="FF0000"/>
                </a:solidFill>
              </a:rPr>
              <a:t>Advisory </a:t>
            </a:r>
            <a:r>
              <a:rPr lang="en-AU" sz="2000" dirty="0" smtClean="0"/>
              <a:t>Circulars and </a:t>
            </a:r>
            <a:r>
              <a:rPr lang="en-AU" sz="2000" dirty="0" smtClean="0">
                <a:solidFill>
                  <a:srgbClr val="FF0000"/>
                </a:solidFill>
              </a:rPr>
              <a:t>Policy </a:t>
            </a:r>
            <a:r>
              <a:rPr lang="en-AU" sz="2000" dirty="0" smtClean="0"/>
              <a:t>Statement</a:t>
            </a:r>
          </a:p>
          <a:p>
            <a:r>
              <a:rPr lang="en-AU" sz="2000" dirty="0" smtClean="0"/>
              <a:t>There is one </a:t>
            </a:r>
            <a:r>
              <a:rPr lang="en-AU" sz="2000" dirty="0"/>
              <a:t>adhesive </a:t>
            </a:r>
            <a:r>
              <a:rPr lang="en-AU" sz="2000" dirty="0" smtClean="0"/>
              <a:t>bond </a:t>
            </a:r>
            <a:r>
              <a:rPr lang="en-AU" sz="2000" dirty="0"/>
              <a:t>failure </a:t>
            </a:r>
            <a:r>
              <a:rPr lang="en-AU" sz="2000" dirty="0" smtClean="0"/>
              <a:t>mode </a:t>
            </a:r>
            <a:r>
              <a:rPr lang="en-AU" sz="2000" dirty="0" smtClean="0"/>
              <a:t>which is only </a:t>
            </a:r>
            <a:r>
              <a:rPr lang="en-AU" sz="2000" dirty="0"/>
              <a:t>indirectly addressed by </a:t>
            </a:r>
            <a:r>
              <a:rPr lang="en-AU" sz="2000" dirty="0" smtClean="0"/>
              <a:t>the </a:t>
            </a:r>
            <a:r>
              <a:rPr lang="en-AU" sz="2000" dirty="0" smtClean="0"/>
              <a:t>regulations </a:t>
            </a:r>
            <a:r>
              <a:rPr lang="en-AU" sz="2000" dirty="0" smtClean="0"/>
              <a:t>and ACs. </a:t>
            </a:r>
          </a:p>
          <a:p>
            <a:r>
              <a:rPr lang="en-AU" sz="2000" dirty="0" smtClean="0"/>
              <a:t>An example of a crash </a:t>
            </a:r>
            <a:r>
              <a:rPr lang="en-AU" sz="2000" dirty="0" smtClean="0"/>
              <a:t>probably related </a:t>
            </a:r>
            <a:r>
              <a:rPr lang="en-AU" sz="2000" dirty="0" smtClean="0"/>
              <a:t>to this failure mode will be presented later in </a:t>
            </a:r>
            <a:r>
              <a:rPr lang="en-AU" sz="2000" i="1" dirty="0" smtClean="0"/>
              <a:t>Adhesive Bond Failure Forensics</a:t>
            </a:r>
            <a:endParaRPr lang="en-AU" sz="2000" dirty="0" smtClean="0"/>
          </a:p>
          <a:p>
            <a:r>
              <a:rPr lang="en-AU" sz="2000" dirty="0" smtClean="0"/>
              <a:t>To understand </a:t>
            </a:r>
            <a:r>
              <a:rPr lang="en-AU" sz="2000" dirty="0" smtClean="0"/>
              <a:t>this </a:t>
            </a:r>
            <a:r>
              <a:rPr lang="en-AU" sz="2000" dirty="0" smtClean="0"/>
              <a:t>failure mode, some pre-requisite knowledge </a:t>
            </a:r>
            <a:r>
              <a:rPr lang="en-AU" sz="2000" dirty="0" smtClean="0"/>
              <a:t>will </a:t>
            </a:r>
            <a:r>
              <a:rPr lang="en-AU" sz="2000" dirty="0" smtClean="0"/>
              <a:t>be provided</a:t>
            </a:r>
            <a:endParaRPr lang="en-AU" sz="2000" dirty="0"/>
          </a:p>
        </p:txBody>
      </p:sp>
      <p:sp>
        <p:nvSpPr>
          <p:cNvPr id="8198" name="AutoShape 6"/>
          <p:cNvSpPr>
            <a:spLocks noChangeArrowheads="1"/>
          </p:cNvSpPr>
          <p:nvPr/>
        </p:nvSpPr>
        <p:spPr bwMode="auto">
          <a:xfrm>
            <a:off x="8191500"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1+#ppt_h/2"/>
                                          </p:val>
                                        </p:tav>
                                        <p:tav tm="100000">
                                          <p:val>
                                            <p:strVal val="#ppt_y"/>
                                          </p:val>
                                        </p:tav>
                                      </p:tavLst>
                                    </p:anim>
                                  </p:childTnLst>
                                </p:cTn>
                              </p:par>
                              <p:par>
                                <p:cTn id="33" presetID="1" presetClass="entr" presetSubtype="0" fill="hold" grpId="0" nodeType="withEffect">
                                  <p:stCondLst>
                                    <p:cond delay="0"/>
                                  </p:stCondLst>
                                  <p:childTnLst>
                                    <p:set>
                                      <p:cBhvr>
                                        <p:cTn id="34" dur="1" fill="hold">
                                          <p:stCondLst>
                                            <p:cond delay="0"/>
                                          </p:stCondLst>
                                        </p:cTn>
                                        <p:tgtEl>
                                          <p:spTgt spid="81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P spid="819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Process validation</a:t>
            </a:r>
            <a:endParaRPr lang="en-AU" dirty="0"/>
          </a:p>
        </p:txBody>
      </p:sp>
      <p:sp>
        <p:nvSpPr>
          <p:cNvPr id="3" name="Content Placeholder 2"/>
          <p:cNvSpPr>
            <a:spLocks noGrp="1"/>
          </p:cNvSpPr>
          <p:nvPr>
            <p:ph idx="1"/>
          </p:nvPr>
        </p:nvSpPr>
        <p:spPr/>
        <p:txBody>
          <a:bodyPr/>
          <a:lstStyle/>
          <a:p>
            <a:pPr marL="342900" lvl="3" indent="-342900">
              <a:buClr>
                <a:srgbClr val="FF3300"/>
              </a:buClr>
              <a:buSzPct val="115000"/>
            </a:pPr>
            <a:r>
              <a:rPr lang="en-US" altLang="en-US" sz="2000" dirty="0"/>
              <a:t>Wedge test ASTM </a:t>
            </a:r>
            <a:r>
              <a:rPr lang="en-US" altLang="en-US" sz="2000" dirty="0" smtClean="0"/>
              <a:t>D3762 mentioned in </a:t>
            </a:r>
            <a:r>
              <a:rPr lang="en-US" altLang="en-US" sz="1600" i="1" dirty="0" smtClean="0"/>
              <a:t>PS-ACE100-2005-10038</a:t>
            </a:r>
            <a:endParaRPr lang="en-US" altLang="en-US" sz="2000" dirty="0" smtClean="0"/>
          </a:p>
          <a:p>
            <a:r>
              <a:rPr lang="en-US" altLang="en-US" sz="2000" dirty="0" smtClean="0"/>
              <a:t>ASTM D3762 (modified) recommended by TTCP Action Group 13 based on RAAF and USAF experience with on-aircraft bonded repair processes</a:t>
            </a:r>
          </a:p>
          <a:p>
            <a:pPr lvl="1"/>
            <a:r>
              <a:rPr lang="en-US" sz="1800" dirty="0" smtClean="0"/>
              <a:t>RAAF: 0.06% failures in 20 years- all due to technician </a:t>
            </a:r>
            <a:r>
              <a:rPr lang="en-US" sz="1800" dirty="0" smtClean="0"/>
              <a:t>malfunction: 		Solution</a:t>
            </a:r>
            <a:r>
              <a:rPr lang="en-US" sz="1800" dirty="0" smtClean="0"/>
              <a:t>? Full contact counselling</a:t>
            </a:r>
          </a:p>
          <a:p>
            <a:pPr lvl="1"/>
            <a:r>
              <a:rPr lang="en-US" sz="1800" dirty="0" smtClean="0"/>
              <a:t>USAF 0% failures in 15 years</a:t>
            </a:r>
          </a:p>
          <a:p>
            <a:r>
              <a:rPr lang="en-US" sz="2000" dirty="0" smtClean="0"/>
              <a:t>FAA has program with </a:t>
            </a:r>
            <a:r>
              <a:rPr lang="en-US" sz="2000" dirty="0" err="1" smtClean="0"/>
              <a:t>Uni</a:t>
            </a:r>
            <a:r>
              <a:rPr lang="en-US" sz="2000" dirty="0" smtClean="0"/>
              <a:t> of Utah to redraft ASTM D3762</a:t>
            </a:r>
          </a:p>
          <a:p>
            <a:pPr lvl="1"/>
            <a:r>
              <a:rPr lang="en-US" sz="1600" dirty="0" smtClean="0"/>
              <a:t>How is it going Larry?</a:t>
            </a:r>
          </a:p>
          <a:p>
            <a:r>
              <a:rPr lang="en-US" i="1" dirty="0" smtClean="0">
                <a:solidFill>
                  <a:srgbClr val="FF0000"/>
                </a:solidFill>
              </a:rPr>
              <a:t>Should be adopted as minimum standard for bond longevity validation </a:t>
            </a:r>
            <a:r>
              <a:rPr lang="en-US" sz="1800" i="1" dirty="0" smtClean="0">
                <a:solidFill>
                  <a:srgbClr val="FF0000"/>
                </a:solidFill>
              </a:rPr>
              <a:t>(equivalent or better…) </a:t>
            </a:r>
            <a:r>
              <a:rPr lang="en-US" i="1" dirty="0" smtClean="0">
                <a:solidFill>
                  <a:srgbClr val="FF0000"/>
                </a:solidFill>
              </a:rPr>
              <a:t>in AC 20-107B </a:t>
            </a:r>
          </a:p>
          <a:p>
            <a:endParaRPr lang="en-US" sz="2000" dirty="0" smtClean="0"/>
          </a:p>
          <a:p>
            <a:endParaRPr lang="en-AU" sz="2000" dirty="0"/>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49808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9" presetID="1" presetClass="entr" presetSubtype="0" fill="hold" grpId="0" nodeType="with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4531" name="Rectangle 3"/>
          <p:cNvSpPr>
            <a:spLocks noGrp="1" noChangeArrowheads="1"/>
          </p:cNvSpPr>
          <p:nvPr>
            <p:ph type="body" idx="1"/>
          </p:nvPr>
        </p:nvSpPr>
        <p:spPr/>
        <p:txBody>
          <a:bodyPr/>
          <a:lstStyle/>
          <a:p>
            <a:r>
              <a:rPr lang="en-AU" altLang="en-US" b="0" dirty="0"/>
              <a:t>Para c. Structural Bonding Sub para (2) </a:t>
            </a:r>
          </a:p>
          <a:p>
            <a:pPr lvl="1"/>
            <a:r>
              <a:rPr lang="en-AU" altLang="en-US" i="1" dirty="0"/>
              <a:t>Process specifications control essential for adhesive bonding in manufacturing and repair</a:t>
            </a:r>
          </a:p>
          <a:p>
            <a:pPr lvl="1"/>
            <a:r>
              <a:rPr lang="en-AU" altLang="en-US" i="1" dirty="0"/>
              <a:t>Combination of in-process inspections and tests have proven </a:t>
            </a:r>
            <a:r>
              <a:rPr lang="en-AU" altLang="en-US" i="1" dirty="0" smtClean="0"/>
              <a:t>reliable</a:t>
            </a:r>
          </a:p>
          <a:p>
            <a:r>
              <a:rPr lang="en-AU" altLang="en-US" sz="2000" u="sng" dirty="0" smtClean="0">
                <a:solidFill>
                  <a:srgbClr val="FF0000"/>
                </a:solidFill>
              </a:rPr>
              <a:t>Comment</a:t>
            </a:r>
            <a:r>
              <a:rPr lang="en-AU" altLang="en-US" sz="2000" dirty="0" smtClean="0">
                <a:solidFill>
                  <a:srgbClr val="FF0000"/>
                </a:solidFill>
              </a:rPr>
              <a:t>: To prevent adhesion and mixed-mode bond failures it is essential that processes are validated to demonstrate bond longevity </a:t>
            </a:r>
            <a:r>
              <a:rPr lang="en-AU" altLang="en-US" sz="2000" i="1" dirty="0" smtClean="0">
                <a:solidFill>
                  <a:srgbClr val="FF0000"/>
                </a:solidFill>
              </a:rPr>
              <a:t>before </a:t>
            </a:r>
            <a:r>
              <a:rPr lang="en-AU" altLang="en-US" sz="2000" dirty="0" smtClean="0">
                <a:solidFill>
                  <a:srgbClr val="FF0000"/>
                </a:solidFill>
              </a:rPr>
              <a:t>certification testing starts and </a:t>
            </a:r>
            <a:r>
              <a:rPr lang="en-AU" altLang="en-US" sz="2000" i="1" dirty="0" smtClean="0">
                <a:solidFill>
                  <a:srgbClr val="FF0000"/>
                </a:solidFill>
              </a:rPr>
              <a:t>before </a:t>
            </a:r>
            <a:r>
              <a:rPr lang="en-AU" altLang="en-US" sz="2000" dirty="0" smtClean="0">
                <a:solidFill>
                  <a:srgbClr val="FF0000"/>
                </a:solidFill>
              </a:rPr>
              <a:t>the specifications are written</a:t>
            </a:r>
            <a:endParaRPr lang="en-AU" altLang="en-US" sz="2000" dirty="0">
              <a:solidFill>
                <a:srgbClr val="FF0000"/>
              </a:solidFill>
            </a:endParaRPr>
          </a:p>
        </p:txBody>
      </p:sp>
      <p:sp>
        <p:nvSpPr>
          <p:cNvPr id="1174532" name="Rectangle 4"/>
          <p:cNvSpPr>
            <a:spLocks noGrp="1" noChangeArrowheads="1"/>
          </p:cNvSpPr>
          <p:nvPr>
            <p:ph type="title"/>
          </p:nvPr>
        </p:nvSpPr>
        <p:spPr>
          <a:noFill/>
          <a:ln/>
        </p:spPr>
        <p:txBody>
          <a:bodyPr/>
          <a:lstStyle/>
          <a:p>
            <a:r>
              <a:rPr lang="en-AU" altLang="en-US" sz="2400"/>
              <a:t>AC 20-107B para 6 Material and Fabrication Development </a:t>
            </a: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619494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74531">
                                            <p:txEl>
                                              <p:pRg st="0" end="0"/>
                                            </p:txEl>
                                          </p:spTgt>
                                        </p:tgtEl>
                                        <p:attrNameLst>
                                          <p:attrName>style.visibility</p:attrName>
                                        </p:attrNameLst>
                                      </p:cBhvr>
                                      <p:to>
                                        <p:strVal val="visible"/>
                                      </p:to>
                                    </p:set>
                                    <p:anim calcmode="lin" valueType="num">
                                      <p:cBhvr additive="base">
                                        <p:cTn id="7" dur="500" fill="hold"/>
                                        <p:tgtEl>
                                          <p:spTgt spid="11745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7453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74531">
                                            <p:txEl>
                                              <p:pRg st="1" end="1"/>
                                            </p:txEl>
                                          </p:spTgt>
                                        </p:tgtEl>
                                        <p:attrNameLst>
                                          <p:attrName>style.visibility</p:attrName>
                                        </p:attrNameLst>
                                      </p:cBhvr>
                                      <p:to>
                                        <p:strVal val="visible"/>
                                      </p:to>
                                    </p:set>
                                    <p:anim calcmode="lin" valueType="num">
                                      <p:cBhvr additive="base">
                                        <p:cTn id="11" dur="500" fill="hold"/>
                                        <p:tgtEl>
                                          <p:spTgt spid="117453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7453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74531">
                                            <p:txEl>
                                              <p:pRg st="2" end="2"/>
                                            </p:txEl>
                                          </p:spTgt>
                                        </p:tgtEl>
                                        <p:attrNameLst>
                                          <p:attrName>style.visibility</p:attrName>
                                        </p:attrNameLst>
                                      </p:cBhvr>
                                      <p:to>
                                        <p:strVal val="visible"/>
                                      </p:to>
                                    </p:set>
                                    <p:anim calcmode="lin" valueType="num">
                                      <p:cBhvr additive="base">
                                        <p:cTn id="15" dur="500" fill="hold"/>
                                        <p:tgtEl>
                                          <p:spTgt spid="117453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745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174531">
                                            <p:txEl>
                                              <p:pRg st="3" end="3"/>
                                            </p:txEl>
                                          </p:spTgt>
                                        </p:tgtEl>
                                        <p:attrNameLst>
                                          <p:attrName>style.visibility</p:attrName>
                                        </p:attrNameLst>
                                      </p:cBhvr>
                                      <p:to>
                                        <p:strVal val="visible"/>
                                      </p:to>
                                    </p:set>
                                    <p:anim calcmode="lin" valueType="num">
                                      <p:cBhvr additive="base">
                                        <p:cTn id="21" dur="500" fill="hold"/>
                                        <p:tgtEl>
                                          <p:spTgt spid="117453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74531">
                                            <p:txEl>
                                              <p:pRg st="3" end="3"/>
                                            </p:txEl>
                                          </p:spTgt>
                                        </p:tgtEl>
                                        <p:attrNameLst>
                                          <p:attrName>ppt_y</p:attrName>
                                        </p:attrNameLst>
                                      </p:cBhvr>
                                      <p:tavLst>
                                        <p:tav tm="0">
                                          <p:val>
                                            <p:strVal val="1+#ppt_h/2"/>
                                          </p:val>
                                        </p:tav>
                                        <p:tav tm="100000">
                                          <p:val>
                                            <p:strVal val="#ppt_y"/>
                                          </p:val>
                                        </p:tav>
                                      </p:tavLst>
                                    </p:anim>
                                  </p:childTnLst>
                                </p:cTn>
                              </p:par>
                              <p:par>
                                <p:cTn id="23" presetID="1" presetClass="entr" presetSubtype="0" fill="hold" grpId="0" nodeType="with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4531" grpId="0" uiExpand="1" build="p"/>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6579" name="Rectangle 3"/>
          <p:cNvSpPr>
            <a:spLocks noGrp="1" noChangeArrowheads="1"/>
          </p:cNvSpPr>
          <p:nvPr>
            <p:ph type="body" idx="1"/>
          </p:nvPr>
        </p:nvSpPr>
        <p:spPr/>
        <p:txBody>
          <a:bodyPr/>
          <a:lstStyle/>
          <a:p>
            <a:pPr>
              <a:lnSpc>
                <a:spcPct val="90000"/>
              </a:lnSpc>
            </a:pPr>
            <a:r>
              <a:rPr lang="en-AU" altLang="en-US" dirty="0"/>
              <a:t>Para c(2) environment</a:t>
            </a:r>
            <a:r>
              <a:rPr lang="en-AU" altLang="en-US" b="0" dirty="0"/>
              <a:t> </a:t>
            </a:r>
          </a:p>
          <a:p>
            <a:pPr lvl="1">
              <a:lnSpc>
                <a:spcPct val="90000"/>
              </a:lnSpc>
            </a:pPr>
            <a:r>
              <a:rPr lang="en-AU" altLang="en-US" i="1" dirty="0"/>
              <a:t>The environment and cleanliness of facilities used for bonding processes are controlled to a level validated by qualification and proof of structure testing</a:t>
            </a:r>
          </a:p>
          <a:p>
            <a:pPr lvl="1">
              <a:lnSpc>
                <a:spcPct val="90000"/>
              </a:lnSpc>
            </a:pPr>
            <a:r>
              <a:rPr lang="en-AU" altLang="en-US" i="1" dirty="0"/>
              <a:t>Adhesives and substrate materials are controlled to specification requirements that are consistent with material and bond process qualifications </a:t>
            </a:r>
          </a:p>
          <a:p>
            <a:pPr lvl="1">
              <a:lnSpc>
                <a:spcPct val="90000"/>
              </a:lnSpc>
            </a:pPr>
            <a:r>
              <a:rPr lang="en-AU" altLang="en-US" i="1" dirty="0"/>
              <a:t>Bond surface preparation and subsequent handling closely controlled in time and exposure to environment and </a:t>
            </a:r>
            <a:r>
              <a:rPr lang="en-AU" altLang="en-US" i="1" dirty="0" smtClean="0"/>
              <a:t>contamination</a:t>
            </a:r>
          </a:p>
          <a:p>
            <a:pPr>
              <a:lnSpc>
                <a:spcPct val="90000"/>
              </a:lnSpc>
            </a:pPr>
            <a:r>
              <a:rPr lang="en-AU" altLang="en-US" dirty="0" smtClean="0">
                <a:solidFill>
                  <a:srgbClr val="FF0000"/>
                </a:solidFill>
              </a:rPr>
              <a:t>Comments are on the next slide</a:t>
            </a:r>
          </a:p>
        </p:txBody>
      </p:sp>
      <p:sp>
        <p:nvSpPr>
          <p:cNvPr id="1176580" name="Rectangle 4"/>
          <p:cNvSpPr>
            <a:spLocks noGrp="1" noChangeArrowheads="1"/>
          </p:cNvSpPr>
          <p:nvPr>
            <p:ph type="title"/>
          </p:nvPr>
        </p:nvSpPr>
        <p:spPr>
          <a:noFill/>
          <a:ln/>
        </p:spPr>
        <p:txBody>
          <a:bodyPr/>
          <a:lstStyle/>
          <a:p>
            <a:r>
              <a:rPr lang="en-AU" altLang="en-US" sz="2400"/>
              <a:t>AC 20-107B para 6 Material and Fabrication Development </a:t>
            </a: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3720670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76579">
                                            <p:txEl>
                                              <p:pRg st="0" end="0"/>
                                            </p:txEl>
                                          </p:spTgt>
                                        </p:tgtEl>
                                        <p:attrNameLst>
                                          <p:attrName>style.visibility</p:attrName>
                                        </p:attrNameLst>
                                      </p:cBhvr>
                                      <p:to>
                                        <p:strVal val="visible"/>
                                      </p:to>
                                    </p:set>
                                    <p:anim calcmode="lin" valueType="num">
                                      <p:cBhvr additive="base">
                                        <p:cTn id="7" dur="500" fill="hold"/>
                                        <p:tgtEl>
                                          <p:spTgt spid="11765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7657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76579">
                                            <p:txEl>
                                              <p:pRg st="1" end="1"/>
                                            </p:txEl>
                                          </p:spTgt>
                                        </p:tgtEl>
                                        <p:attrNameLst>
                                          <p:attrName>style.visibility</p:attrName>
                                        </p:attrNameLst>
                                      </p:cBhvr>
                                      <p:to>
                                        <p:strVal val="visible"/>
                                      </p:to>
                                    </p:set>
                                    <p:anim calcmode="lin" valueType="num">
                                      <p:cBhvr additive="base">
                                        <p:cTn id="11" dur="500" fill="hold"/>
                                        <p:tgtEl>
                                          <p:spTgt spid="117657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7657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76579">
                                            <p:txEl>
                                              <p:pRg st="2" end="2"/>
                                            </p:txEl>
                                          </p:spTgt>
                                        </p:tgtEl>
                                        <p:attrNameLst>
                                          <p:attrName>style.visibility</p:attrName>
                                        </p:attrNameLst>
                                      </p:cBhvr>
                                      <p:to>
                                        <p:strVal val="visible"/>
                                      </p:to>
                                    </p:set>
                                    <p:anim calcmode="lin" valueType="num">
                                      <p:cBhvr additive="base">
                                        <p:cTn id="15" dur="500" fill="hold"/>
                                        <p:tgtEl>
                                          <p:spTgt spid="117657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7657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76579">
                                            <p:txEl>
                                              <p:pRg st="3" end="3"/>
                                            </p:txEl>
                                          </p:spTgt>
                                        </p:tgtEl>
                                        <p:attrNameLst>
                                          <p:attrName>style.visibility</p:attrName>
                                        </p:attrNameLst>
                                      </p:cBhvr>
                                      <p:to>
                                        <p:strVal val="visible"/>
                                      </p:to>
                                    </p:set>
                                    <p:anim calcmode="lin" valueType="num">
                                      <p:cBhvr additive="base">
                                        <p:cTn id="19" dur="500" fill="hold"/>
                                        <p:tgtEl>
                                          <p:spTgt spid="1176579">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7657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76579">
                                            <p:txEl>
                                              <p:pRg st="4" end="4"/>
                                            </p:txEl>
                                          </p:spTgt>
                                        </p:tgtEl>
                                        <p:attrNameLst>
                                          <p:attrName>style.visibility</p:attrName>
                                        </p:attrNameLst>
                                      </p:cBhvr>
                                      <p:to>
                                        <p:strVal val="visible"/>
                                      </p:to>
                                    </p:set>
                                    <p:anim calcmode="lin" valueType="num">
                                      <p:cBhvr additive="base">
                                        <p:cTn id="25" dur="500" fill="hold"/>
                                        <p:tgtEl>
                                          <p:spTgt spid="1176579">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76579">
                                            <p:txEl>
                                              <p:pRg st="4" end="4"/>
                                            </p:txEl>
                                          </p:spTgt>
                                        </p:tgtEl>
                                        <p:attrNameLst>
                                          <p:attrName>ppt_y</p:attrName>
                                        </p:attrNameLst>
                                      </p:cBhvr>
                                      <p:tavLst>
                                        <p:tav tm="0">
                                          <p:val>
                                            <p:strVal val="1+#ppt_h/2"/>
                                          </p:val>
                                        </p:tav>
                                        <p:tav tm="100000">
                                          <p:val>
                                            <p:strVal val="#ppt_y"/>
                                          </p:val>
                                        </p:tav>
                                      </p:tavLst>
                                    </p:anim>
                                  </p:childTnLst>
                                </p:cTn>
                              </p:par>
                              <p:par>
                                <p:cTn id="27" presetID="1" presetClass="entr" presetSubtype="0" fill="hold" grpId="0" nodeType="with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6579" grpId="0" build="p"/>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8626" name="Rectangle 2"/>
          <p:cNvSpPr>
            <a:spLocks noGrp="1" noChangeArrowheads="1"/>
          </p:cNvSpPr>
          <p:nvPr>
            <p:ph type="title"/>
          </p:nvPr>
        </p:nvSpPr>
        <p:spPr/>
        <p:txBody>
          <a:bodyPr/>
          <a:lstStyle/>
          <a:p>
            <a:r>
              <a:rPr lang="en-AU" altLang="en-US" sz="3600"/>
              <a:t>Some important advice</a:t>
            </a:r>
          </a:p>
        </p:txBody>
      </p:sp>
      <p:sp>
        <p:nvSpPr>
          <p:cNvPr id="1178627" name="Rectangle 3"/>
          <p:cNvSpPr>
            <a:spLocks noGrp="1" noChangeArrowheads="1"/>
          </p:cNvSpPr>
          <p:nvPr>
            <p:ph type="body" idx="1"/>
          </p:nvPr>
        </p:nvSpPr>
        <p:spPr/>
        <p:txBody>
          <a:bodyPr/>
          <a:lstStyle/>
          <a:p>
            <a:pPr>
              <a:lnSpc>
                <a:spcPct val="80000"/>
              </a:lnSpc>
            </a:pPr>
            <a:r>
              <a:rPr lang="en-AU" altLang="en-US" sz="2000" dirty="0"/>
              <a:t>Pay careful attention to interpretation of AC 20-107B para 6 c (2) advice about bonding environment</a:t>
            </a:r>
          </a:p>
          <a:p>
            <a:pPr>
              <a:lnSpc>
                <a:spcPct val="80000"/>
              </a:lnSpc>
            </a:pPr>
            <a:r>
              <a:rPr lang="en-AU" altLang="en-US" sz="2000" dirty="0"/>
              <a:t>High humidity at the time of bonding can cause significant strength </a:t>
            </a:r>
            <a:r>
              <a:rPr lang="en-AU" altLang="en-US" sz="2000" dirty="0" smtClean="0"/>
              <a:t>loss due to porosity</a:t>
            </a:r>
            <a:endParaRPr lang="en-AU" altLang="en-US" sz="2000" dirty="0"/>
          </a:p>
          <a:p>
            <a:pPr lvl="1">
              <a:lnSpc>
                <a:spcPct val="80000"/>
              </a:lnSpc>
            </a:pPr>
            <a:r>
              <a:rPr lang="en-AU" altLang="en-US" sz="1800" dirty="0" smtClean="0"/>
              <a:t>FM300 adhesive 86</a:t>
            </a:r>
            <a:r>
              <a:rPr lang="en-AU" altLang="en-US" sz="1800" dirty="0">
                <a:sym typeface="Symbol" pitchFamily="18" charset="2"/>
              </a:rPr>
              <a:t></a:t>
            </a:r>
            <a:r>
              <a:rPr lang="en-AU" altLang="en-US" sz="1800" dirty="0" smtClean="0">
                <a:sym typeface="Symbol" pitchFamily="18" charset="2"/>
              </a:rPr>
              <a:t>F </a:t>
            </a:r>
            <a:r>
              <a:rPr lang="en-AU" altLang="en-US" sz="1800" dirty="0">
                <a:sym typeface="Symbol" pitchFamily="18" charset="2"/>
              </a:rPr>
              <a:t>(</a:t>
            </a:r>
            <a:r>
              <a:rPr lang="en-AU" altLang="en-US" sz="1800" dirty="0" smtClean="0">
                <a:sym typeface="Symbol" pitchFamily="18" charset="2"/>
              </a:rPr>
              <a:t>29C), </a:t>
            </a:r>
            <a:r>
              <a:rPr lang="en-AU" altLang="en-US" sz="1800" dirty="0">
                <a:sym typeface="Symbol" pitchFamily="18" charset="2"/>
              </a:rPr>
              <a:t>70% RH, 4hrs exposure results in micro-voids</a:t>
            </a:r>
          </a:p>
          <a:p>
            <a:pPr lvl="2">
              <a:lnSpc>
                <a:spcPct val="80000"/>
              </a:lnSpc>
            </a:pPr>
            <a:r>
              <a:rPr lang="en-AU" altLang="en-US" sz="1600" dirty="0"/>
              <a:t>53% loss of T-peel strength (ASTM 1876)</a:t>
            </a:r>
          </a:p>
          <a:p>
            <a:pPr lvl="2">
              <a:lnSpc>
                <a:spcPct val="80000"/>
              </a:lnSpc>
            </a:pPr>
            <a:r>
              <a:rPr lang="en-AU" altLang="en-US" sz="1600" dirty="0"/>
              <a:t>28% loss of honeycomb peel strength (ASTM D1781)</a:t>
            </a:r>
          </a:p>
          <a:p>
            <a:pPr>
              <a:lnSpc>
                <a:spcPct val="80000"/>
              </a:lnSpc>
            </a:pPr>
            <a:r>
              <a:rPr lang="en-AU" altLang="en-US" sz="2000" dirty="0" smtClean="0"/>
              <a:t>NDI has difficulty finding porosity</a:t>
            </a:r>
          </a:p>
          <a:p>
            <a:pPr>
              <a:lnSpc>
                <a:spcPct val="80000"/>
              </a:lnSpc>
            </a:pPr>
            <a:r>
              <a:rPr lang="en-AU" altLang="en-US" sz="2000" dirty="0" smtClean="0"/>
              <a:t>This </a:t>
            </a:r>
            <a:r>
              <a:rPr lang="en-AU" altLang="en-US" sz="2000" dirty="0"/>
              <a:t>strength loss is </a:t>
            </a:r>
            <a:r>
              <a:rPr lang="en-AU" altLang="en-US" sz="2000" u="sng" dirty="0">
                <a:solidFill>
                  <a:srgbClr val="FF0000"/>
                </a:solidFill>
              </a:rPr>
              <a:t>NOT</a:t>
            </a:r>
            <a:r>
              <a:rPr lang="en-AU" altLang="en-US" sz="2000" dirty="0"/>
              <a:t> managed by FAR 2x.573 damage tolerance testing</a:t>
            </a:r>
          </a:p>
          <a:p>
            <a:pPr>
              <a:lnSpc>
                <a:spcPct val="80000"/>
              </a:lnSpc>
            </a:pPr>
            <a:r>
              <a:rPr lang="en-AU" altLang="en-US" sz="2000" dirty="0"/>
              <a:t>Specifications must </a:t>
            </a:r>
            <a:r>
              <a:rPr lang="en-AU" altLang="en-US" sz="2000" dirty="0" smtClean="0"/>
              <a:t>limit </a:t>
            </a:r>
            <a:r>
              <a:rPr lang="en-AU" altLang="en-US" sz="2000" dirty="0"/>
              <a:t>temperature and RH to the </a:t>
            </a:r>
            <a:r>
              <a:rPr lang="en-AU" altLang="en-US" sz="2000" dirty="0" smtClean="0"/>
              <a:t>recorded certification production environment</a:t>
            </a:r>
            <a:endParaRPr lang="en-AU" altLang="en-US" sz="2000" dirty="0"/>
          </a:p>
          <a:p>
            <a:pPr>
              <a:lnSpc>
                <a:spcPct val="80000"/>
              </a:lnSpc>
            </a:pPr>
            <a:r>
              <a:rPr lang="en-AU" altLang="en-US" sz="2000" u="sng" dirty="0">
                <a:solidFill>
                  <a:srgbClr val="FF0000"/>
                </a:solidFill>
                <a:sym typeface="Symbol" pitchFamily="18" charset="2"/>
              </a:rPr>
              <a:t>Exceeding these limits is a safety risk</a:t>
            </a: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285944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78627">
                                            <p:txEl>
                                              <p:pRg st="0" end="0"/>
                                            </p:txEl>
                                          </p:spTgt>
                                        </p:tgtEl>
                                        <p:attrNameLst>
                                          <p:attrName>style.visibility</p:attrName>
                                        </p:attrNameLst>
                                      </p:cBhvr>
                                      <p:to>
                                        <p:strVal val="visible"/>
                                      </p:to>
                                    </p:set>
                                    <p:anim calcmode="lin" valueType="num">
                                      <p:cBhvr additive="base">
                                        <p:cTn id="7" dur="500" fill="hold"/>
                                        <p:tgtEl>
                                          <p:spTgt spid="1178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7862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78627">
                                            <p:txEl>
                                              <p:pRg st="1" end="1"/>
                                            </p:txEl>
                                          </p:spTgt>
                                        </p:tgtEl>
                                        <p:attrNameLst>
                                          <p:attrName>style.visibility</p:attrName>
                                        </p:attrNameLst>
                                      </p:cBhvr>
                                      <p:to>
                                        <p:strVal val="visible"/>
                                      </p:to>
                                    </p:set>
                                    <p:anim calcmode="lin" valueType="num">
                                      <p:cBhvr additive="base">
                                        <p:cTn id="13" dur="500" fill="hold"/>
                                        <p:tgtEl>
                                          <p:spTgt spid="117862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7862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1178627">
                                            <p:txEl>
                                              <p:pRg st="2" end="2"/>
                                            </p:txEl>
                                          </p:spTgt>
                                        </p:tgtEl>
                                        <p:attrNameLst>
                                          <p:attrName>style.visibility</p:attrName>
                                        </p:attrNameLst>
                                      </p:cBhvr>
                                      <p:to>
                                        <p:strVal val="visible"/>
                                      </p:to>
                                    </p:set>
                                    <p:anim calcmode="lin" valueType="num">
                                      <p:cBhvr additive="base">
                                        <p:cTn id="17" dur="500" fill="hold"/>
                                        <p:tgtEl>
                                          <p:spTgt spid="117862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117862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1178627">
                                            <p:txEl>
                                              <p:pRg st="3" end="3"/>
                                            </p:txEl>
                                          </p:spTgt>
                                        </p:tgtEl>
                                        <p:attrNameLst>
                                          <p:attrName>style.visibility</p:attrName>
                                        </p:attrNameLst>
                                      </p:cBhvr>
                                      <p:to>
                                        <p:strVal val="visible"/>
                                      </p:to>
                                    </p:set>
                                    <p:anim calcmode="lin" valueType="num">
                                      <p:cBhvr additive="base">
                                        <p:cTn id="21" dur="500" fill="hold"/>
                                        <p:tgtEl>
                                          <p:spTgt spid="117862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7862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178627">
                                            <p:txEl>
                                              <p:pRg st="4" end="4"/>
                                            </p:txEl>
                                          </p:spTgt>
                                        </p:tgtEl>
                                        <p:attrNameLst>
                                          <p:attrName>style.visibility</p:attrName>
                                        </p:attrNameLst>
                                      </p:cBhvr>
                                      <p:to>
                                        <p:strVal val="visible"/>
                                      </p:to>
                                    </p:set>
                                    <p:anim calcmode="lin" valueType="num">
                                      <p:cBhvr additive="base">
                                        <p:cTn id="25" dur="500" fill="hold"/>
                                        <p:tgtEl>
                                          <p:spTgt spid="11786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7862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78627">
                                            <p:txEl>
                                              <p:pRg st="5" end="5"/>
                                            </p:txEl>
                                          </p:spTgt>
                                        </p:tgtEl>
                                        <p:attrNameLst>
                                          <p:attrName>style.visibility</p:attrName>
                                        </p:attrNameLst>
                                      </p:cBhvr>
                                      <p:to>
                                        <p:strVal val="visible"/>
                                      </p:to>
                                    </p:set>
                                    <p:anim calcmode="lin" valueType="num">
                                      <p:cBhvr additive="base">
                                        <p:cTn id="31" dur="500" fill="hold"/>
                                        <p:tgtEl>
                                          <p:spTgt spid="1178627">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7862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178627">
                                            <p:txEl>
                                              <p:pRg st="6" end="6"/>
                                            </p:txEl>
                                          </p:spTgt>
                                        </p:tgtEl>
                                        <p:attrNameLst>
                                          <p:attrName>style.visibility</p:attrName>
                                        </p:attrNameLst>
                                      </p:cBhvr>
                                      <p:to>
                                        <p:strVal val="visible"/>
                                      </p:to>
                                    </p:set>
                                    <p:anim calcmode="lin" valueType="num">
                                      <p:cBhvr additive="base">
                                        <p:cTn id="37" dur="500" fill="hold"/>
                                        <p:tgtEl>
                                          <p:spTgt spid="1178627">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7862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78627">
                                            <p:txEl>
                                              <p:pRg st="7" end="7"/>
                                            </p:txEl>
                                          </p:spTgt>
                                        </p:tgtEl>
                                        <p:attrNameLst>
                                          <p:attrName>style.visibility</p:attrName>
                                        </p:attrNameLst>
                                      </p:cBhvr>
                                      <p:to>
                                        <p:strVal val="visible"/>
                                      </p:to>
                                    </p:set>
                                    <p:anim calcmode="lin" valueType="num">
                                      <p:cBhvr additive="base">
                                        <p:cTn id="43" dur="500" fill="hold"/>
                                        <p:tgtEl>
                                          <p:spTgt spid="1178627">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7862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178627">
                                            <p:txEl>
                                              <p:pRg st="8" end="8"/>
                                            </p:txEl>
                                          </p:spTgt>
                                        </p:tgtEl>
                                        <p:attrNameLst>
                                          <p:attrName>style.visibility</p:attrName>
                                        </p:attrNameLst>
                                      </p:cBhvr>
                                      <p:to>
                                        <p:strVal val="visible"/>
                                      </p:to>
                                    </p:set>
                                    <p:anim calcmode="lin" valueType="num">
                                      <p:cBhvr additive="base">
                                        <p:cTn id="49" dur="500" fill="hold"/>
                                        <p:tgtEl>
                                          <p:spTgt spid="1178627">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178627">
                                            <p:txEl>
                                              <p:pRg st="8" end="8"/>
                                            </p:txEl>
                                          </p:spTgt>
                                        </p:tgtEl>
                                        <p:attrNameLst>
                                          <p:attrName>ppt_y</p:attrName>
                                        </p:attrNameLst>
                                      </p:cBhvr>
                                      <p:tavLst>
                                        <p:tav tm="0">
                                          <p:val>
                                            <p:strVal val="1+#ppt_h/2"/>
                                          </p:val>
                                        </p:tav>
                                        <p:tav tm="100000">
                                          <p:val>
                                            <p:strVal val="#ppt_y"/>
                                          </p:val>
                                        </p:tav>
                                      </p:tavLst>
                                    </p:anim>
                                  </p:childTnLst>
                                </p:cTn>
                              </p:par>
                              <p:par>
                                <p:cTn id="51" presetID="1" presetClass="entr" presetSubtype="0" fill="hold" grpId="0" nodeType="withEffect">
                                  <p:stCondLst>
                                    <p:cond delay="0"/>
                                  </p:stCondLst>
                                  <p:childTnLst>
                                    <p:set>
                                      <p:cBhvr>
                                        <p:cTn id="5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8627" grpId="0" uiExpand="1" build="p"/>
      <p:bldP spid="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2002" name="Rectangle 2"/>
          <p:cNvSpPr>
            <a:spLocks noGrp="1" noChangeArrowheads="1"/>
          </p:cNvSpPr>
          <p:nvPr>
            <p:ph type="title"/>
          </p:nvPr>
        </p:nvSpPr>
        <p:spPr/>
        <p:txBody>
          <a:bodyPr/>
          <a:lstStyle/>
          <a:p>
            <a:r>
              <a:rPr lang="en-AU" altLang="en-US" sz="2400"/>
              <a:t>AC 20-107B para 6 Material and Fabrication Development </a:t>
            </a:r>
          </a:p>
        </p:txBody>
      </p:sp>
      <p:sp>
        <p:nvSpPr>
          <p:cNvPr id="1152003" name="Rectangle 3"/>
          <p:cNvSpPr>
            <a:spLocks noGrp="1" noChangeArrowheads="1"/>
          </p:cNvSpPr>
          <p:nvPr>
            <p:ph type="body" idx="1"/>
          </p:nvPr>
        </p:nvSpPr>
        <p:spPr/>
        <p:txBody>
          <a:bodyPr/>
          <a:lstStyle/>
          <a:p>
            <a:pPr>
              <a:lnSpc>
                <a:spcPct val="90000"/>
              </a:lnSpc>
            </a:pPr>
            <a:r>
              <a:rPr lang="en-AU" altLang="en-US" sz="2000" b="0" dirty="0"/>
              <a:t>Para c. Structural Bonding Sub para (2) </a:t>
            </a:r>
            <a:r>
              <a:rPr lang="en-AU" altLang="en-US" sz="2000" dirty="0"/>
              <a:t>refers to </a:t>
            </a:r>
            <a:r>
              <a:rPr lang="en-AU" altLang="en-US" sz="2000" b="0" dirty="0"/>
              <a:t>§ </a:t>
            </a:r>
            <a:r>
              <a:rPr lang="en-AU" altLang="en-US" sz="2000" b="0" dirty="0" smtClean="0"/>
              <a:t>23.573(a)(</a:t>
            </a:r>
            <a:r>
              <a:rPr lang="en-AU" altLang="en-US" sz="2000" b="0" dirty="0"/>
              <a:t>5) </a:t>
            </a:r>
          </a:p>
          <a:p>
            <a:pPr>
              <a:lnSpc>
                <a:spcPct val="90000"/>
              </a:lnSpc>
            </a:pPr>
            <a:r>
              <a:rPr lang="en-AU" altLang="en-US" sz="2000" i="1" dirty="0"/>
              <a:t>Limit load capacity must be substantiated by one of the following methods</a:t>
            </a:r>
          </a:p>
          <a:p>
            <a:pPr lvl="1">
              <a:lnSpc>
                <a:spcPct val="90000"/>
              </a:lnSpc>
            </a:pPr>
            <a:r>
              <a:rPr lang="en-AU" altLang="en-US" sz="1800" i="1" dirty="0"/>
              <a:t>(</a:t>
            </a:r>
            <a:r>
              <a:rPr lang="en-AU" altLang="en-US" sz="1800" i="1" dirty="0" err="1"/>
              <a:t>i</a:t>
            </a:r>
            <a:r>
              <a:rPr lang="en-AU" altLang="en-US" sz="1800" i="1" dirty="0"/>
              <a:t>) The maximum disbonds of each bonded joint determined by analysis, tests, or both. Disbonds greater than this must be prevented by design features; or </a:t>
            </a:r>
          </a:p>
          <a:p>
            <a:pPr lvl="1">
              <a:lnSpc>
                <a:spcPct val="90000"/>
              </a:lnSpc>
            </a:pPr>
            <a:r>
              <a:rPr lang="en-AU" altLang="en-US" sz="1800" i="1" dirty="0"/>
              <a:t>(ii) Proof testing must be conducted on each production article that will apply the critical limit design load to each critical bonded joint; or </a:t>
            </a:r>
          </a:p>
          <a:p>
            <a:pPr lvl="1">
              <a:lnSpc>
                <a:spcPct val="90000"/>
              </a:lnSpc>
            </a:pPr>
            <a:r>
              <a:rPr lang="en-AU" altLang="en-US" sz="1800" i="1" dirty="0"/>
              <a:t>(iii) Repeatable and reliable non-destructive inspection techniques must be established that ensure the strength of each joint</a:t>
            </a:r>
            <a:r>
              <a:rPr lang="en-AU" altLang="en-US" sz="1800" i="1" dirty="0" smtClean="0"/>
              <a:t>.</a:t>
            </a:r>
          </a:p>
          <a:p>
            <a:pPr>
              <a:lnSpc>
                <a:spcPct val="90000"/>
              </a:lnSpc>
            </a:pPr>
            <a:r>
              <a:rPr lang="en-AU" altLang="en-US" sz="2000" i="1" dirty="0" smtClean="0">
                <a:solidFill>
                  <a:srgbClr val="FF0000"/>
                </a:solidFill>
              </a:rPr>
              <a:t>Repeated from 2x.573 as discussed </a:t>
            </a:r>
            <a:r>
              <a:rPr lang="en-AU" altLang="en-US" sz="2000" i="1" dirty="0" smtClean="0">
                <a:solidFill>
                  <a:srgbClr val="FF0000"/>
                </a:solidFill>
              </a:rPr>
              <a:t>previously</a:t>
            </a:r>
            <a:endParaRPr lang="en-AU" altLang="en-US" sz="2000" i="1" dirty="0" smtClean="0">
              <a:solidFill>
                <a:srgbClr val="FF0000"/>
              </a:solidFill>
            </a:endParaRP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372818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52003">
                                            <p:txEl>
                                              <p:pRg st="0" end="0"/>
                                            </p:txEl>
                                          </p:spTgt>
                                        </p:tgtEl>
                                        <p:attrNameLst>
                                          <p:attrName>style.visibility</p:attrName>
                                        </p:attrNameLst>
                                      </p:cBhvr>
                                      <p:to>
                                        <p:strVal val="visible"/>
                                      </p:to>
                                    </p:set>
                                    <p:anim calcmode="lin" valueType="num">
                                      <p:cBhvr additive="base">
                                        <p:cTn id="7" dur="500" fill="hold"/>
                                        <p:tgtEl>
                                          <p:spTgt spid="11520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5200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52003">
                                            <p:txEl>
                                              <p:pRg st="1" end="1"/>
                                            </p:txEl>
                                          </p:spTgt>
                                        </p:tgtEl>
                                        <p:attrNameLst>
                                          <p:attrName>style.visibility</p:attrName>
                                        </p:attrNameLst>
                                      </p:cBhvr>
                                      <p:to>
                                        <p:strVal val="visible"/>
                                      </p:to>
                                    </p:set>
                                    <p:anim calcmode="lin" valueType="num">
                                      <p:cBhvr additive="base">
                                        <p:cTn id="11" dur="500" fill="hold"/>
                                        <p:tgtEl>
                                          <p:spTgt spid="115200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5200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52003">
                                            <p:txEl>
                                              <p:pRg st="2" end="2"/>
                                            </p:txEl>
                                          </p:spTgt>
                                        </p:tgtEl>
                                        <p:attrNameLst>
                                          <p:attrName>style.visibility</p:attrName>
                                        </p:attrNameLst>
                                      </p:cBhvr>
                                      <p:to>
                                        <p:strVal val="visible"/>
                                      </p:to>
                                    </p:set>
                                    <p:anim calcmode="lin" valueType="num">
                                      <p:cBhvr additive="base">
                                        <p:cTn id="15" dur="500" fill="hold"/>
                                        <p:tgtEl>
                                          <p:spTgt spid="115200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5200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52003">
                                            <p:txEl>
                                              <p:pRg st="3" end="3"/>
                                            </p:txEl>
                                          </p:spTgt>
                                        </p:tgtEl>
                                        <p:attrNameLst>
                                          <p:attrName>style.visibility</p:attrName>
                                        </p:attrNameLst>
                                      </p:cBhvr>
                                      <p:to>
                                        <p:strVal val="visible"/>
                                      </p:to>
                                    </p:set>
                                    <p:anim calcmode="lin" valueType="num">
                                      <p:cBhvr additive="base">
                                        <p:cTn id="19" dur="500" fill="hold"/>
                                        <p:tgtEl>
                                          <p:spTgt spid="115200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5200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152003">
                                            <p:txEl>
                                              <p:pRg st="4" end="4"/>
                                            </p:txEl>
                                          </p:spTgt>
                                        </p:tgtEl>
                                        <p:attrNameLst>
                                          <p:attrName>style.visibility</p:attrName>
                                        </p:attrNameLst>
                                      </p:cBhvr>
                                      <p:to>
                                        <p:strVal val="visible"/>
                                      </p:to>
                                    </p:set>
                                    <p:anim calcmode="lin" valueType="num">
                                      <p:cBhvr additive="base">
                                        <p:cTn id="23" dur="500" fill="hold"/>
                                        <p:tgtEl>
                                          <p:spTgt spid="115200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115200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152003">
                                            <p:txEl>
                                              <p:pRg st="5" end="5"/>
                                            </p:txEl>
                                          </p:spTgt>
                                        </p:tgtEl>
                                        <p:attrNameLst>
                                          <p:attrName>style.visibility</p:attrName>
                                        </p:attrNameLst>
                                      </p:cBhvr>
                                      <p:to>
                                        <p:strVal val="visible"/>
                                      </p:to>
                                    </p:set>
                                    <p:anim calcmode="lin" valueType="num">
                                      <p:cBhvr additive="base">
                                        <p:cTn id="27" dur="500" fill="hold"/>
                                        <p:tgtEl>
                                          <p:spTgt spid="115200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1152003">
                                            <p:txEl>
                                              <p:pRg st="5" end="5"/>
                                            </p:txEl>
                                          </p:spTgt>
                                        </p:tgtEl>
                                        <p:attrNameLst>
                                          <p:attrName>ppt_y</p:attrName>
                                        </p:attrNameLst>
                                      </p:cBhvr>
                                      <p:tavLst>
                                        <p:tav tm="0">
                                          <p:val>
                                            <p:strVal val="1+#ppt_h/2"/>
                                          </p:val>
                                        </p:tav>
                                        <p:tav tm="100000">
                                          <p:val>
                                            <p:strVal val="#ppt_y"/>
                                          </p:val>
                                        </p:tav>
                                      </p:tavLst>
                                    </p:anim>
                                  </p:childTnLst>
                                </p:cTn>
                              </p:par>
                              <p:par>
                                <p:cTn id="29" presetID="1" presetClass="entr" presetSubtype="0" fill="hold" grpId="0"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2003" grpId="0" uiExpand="1" build="p"/>
      <p:bldP spid="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4770" name="Rectangle 2"/>
          <p:cNvSpPr>
            <a:spLocks noGrp="1" noChangeArrowheads="1"/>
          </p:cNvSpPr>
          <p:nvPr>
            <p:ph type="title"/>
          </p:nvPr>
        </p:nvSpPr>
        <p:spPr/>
        <p:txBody>
          <a:bodyPr/>
          <a:lstStyle/>
          <a:p>
            <a:r>
              <a:rPr lang="en-AU" altLang="en-US" sz="2400"/>
              <a:t>AC 20-107B para 6 Material and Fabrication Development</a:t>
            </a:r>
          </a:p>
        </p:txBody>
      </p:sp>
      <p:sp>
        <p:nvSpPr>
          <p:cNvPr id="1184771" name="Rectangle 3"/>
          <p:cNvSpPr>
            <a:spLocks noGrp="1" noChangeArrowheads="1"/>
          </p:cNvSpPr>
          <p:nvPr>
            <p:ph type="body" idx="1"/>
          </p:nvPr>
        </p:nvSpPr>
        <p:spPr/>
        <p:txBody>
          <a:bodyPr/>
          <a:lstStyle/>
          <a:p>
            <a:pPr>
              <a:lnSpc>
                <a:spcPct val="90000"/>
              </a:lnSpc>
            </a:pPr>
            <a:r>
              <a:rPr lang="en-AU" altLang="en-US" b="0" dirty="0"/>
              <a:t>Para c. Structural Bonding sub para </a:t>
            </a:r>
            <a:r>
              <a:rPr lang="en-AU" altLang="en-US" dirty="0"/>
              <a:t>(4) </a:t>
            </a:r>
          </a:p>
          <a:p>
            <a:pPr lvl="1">
              <a:lnSpc>
                <a:spcPct val="90000"/>
              </a:lnSpc>
            </a:pPr>
            <a:r>
              <a:rPr lang="en-AU" altLang="en-US" dirty="0"/>
              <a:t>Adhesion failures </a:t>
            </a:r>
            <a:r>
              <a:rPr lang="en-AU" altLang="en-US" u="sng" dirty="0"/>
              <a:t>in production</a:t>
            </a:r>
            <a:r>
              <a:rPr lang="en-AU" altLang="en-US" dirty="0"/>
              <a:t> require immediate action to identify the specific cause and isolate all affected parts and assemblies for disposition</a:t>
            </a:r>
          </a:p>
          <a:p>
            <a:pPr lvl="1">
              <a:lnSpc>
                <a:spcPct val="90000"/>
              </a:lnSpc>
            </a:pPr>
            <a:r>
              <a:rPr lang="en-AU" altLang="en-US" dirty="0"/>
              <a:t>Adhesion failures </a:t>
            </a:r>
            <a:r>
              <a:rPr lang="en-AU" altLang="en-US" u="sng" dirty="0"/>
              <a:t>in service</a:t>
            </a:r>
            <a:r>
              <a:rPr lang="en-AU" altLang="en-US" dirty="0"/>
              <a:t> require immediate action to determine the cause, to isolate the affected aircraft, and to conduct directed inspection and repair</a:t>
            </a:r>
          </a:p>
          <a:p>
            <a:pPr lvl="2">
              <a:lnSpc>
                <a:spcPct val="90000"/>
              </a:lnSpc>
            </a:pPr>
            <a:r>
              <a:rPr lang="en-AU" altLang="en-US" dirty="0"/>
              <a:t>Depending on the suspected severity of the bonding problem, immediate action may be required to restore the affected aircraft to an airworthy </a:t>
            </a:r>
            <a:r>
              <a:rPr lang="en-AU" altLang="en-US" dirty="0" smtClean="0"/>
              <a:t>condition</a:t>
            </a:r>
          </a:p>
          <a:p>
            <a:pPr>
              <a:lnSpc>
                <a:spcPct val="90000"/>
              </a:lnSpc>
            </a:pPr>
            <a:r>
              <a:rPr lang="en-AU" altLang="en-US" sz="2000" dirty="0" smtClean="0">
                <a:solidFill>
                  <a:srgbClr val="FF0000"/>
                </a:solidFill>
              </a:rPr>
              <a:t>Comment: While this change addressed </a:t>
            </a:r>
            <a:r>
              <a:rPr lang="en-AU" altLang="en-US" sz="2000" b="1" u="sng" dirty="0" smtClean="0">
                <a:solidFill>
                  <a:srgbClr val="FF0000"/>
                </a:solidFill>
              </a:rPr>
              <a:t>adhesion</a:t>
            </a:r>
            <a:r>
              <a:rPr lang="en-AU" altLang="en-US" sz="2000" dirty="0" smtClean="0">
                <a:solidFill>
                  <a:srgbClr val="FF0000"/>
                </a:solidFill>
              </a:rPr>
              <a:t> failures, the significance of </a:t>
            </a:r>
            <a:r>
              <a:rPr lang="en-AU" altLang="en-US" sz="2000" i="1" u="sng" dirty="0" smtClean="0">
                <a:solidFill>
                  <a:srgbClr val="FF0000"/>
                </a:solidFill>
              </a:rPr>
              <a:t>mixed-mode failures</a:t>
            </a:r>
            <a:r>
              <a:rPr lang="en-AU" altLang="en-US" sz="2000" i="1" dirty="0" smtClean="0">
                <a:solidFill>
                  <a:srgbClr val="FF0000"/>
                </a:solidFill>
              </a:rPr>
              <a:t> </a:t>
            </a:r>
            <a:r>
              <a:rPr lang="en-AU" altLang="en-US" sz="2000" dirty="0" smtClean="0">
                <a:solidFill>
                  <a:srgbClr val="FF0000"/>
                </a:solidFill>
              </a:rPr>
              <a:t>is not addressed</a:t>
            </a:r>
          </a:p>
          <a:p>
            <a:pPr lvl="1">
              <a:lnSpc>
                <a:spcPct val="90000"/>
              </a:lnSpc>
            </a:pPr>
            <a:r>
              <a:rPr lang="en-AU" altLang="en-US" sz="1600" dirty="0" smtClean="0">
                <a:solidFill>
                  <a:srgbClr val="FF0000"/>
                </a:solidFill>
              </a:rPr>
              <a:t>Mixed-mode failure can occur at loads significantly below limit load without adhesion failures being detectable prior to failure</a:t>
            </a:r>
            <a:endParaRPr lang="en-AU" altLang="en-US" dirty="0">
              <a:solidFill>
                <a:srgbClr val="FF0000"/>
              </a:solidFill>
            </a:endParaRPr>
          </a:p>
          <a:p>
            <a:pPr>
              <a:lnSpc>
                <a:spcPct val="90000"/>
              </a:lnSpc>
            </a:pPr>
            <a:r>
              <a:rPr lang="en-AU" altLang="en-US" sz="2000" dirty="0" smtClean="0">
                <a:solidFill>
                  <a:srgbClr val="0066CC"/>
                </a:solidFill>
              </a:rPr>
              <a:t>I suggest that an appropriate </a:t>
            </a:r>
            <a:r>
              <a:rPr lang="en-AU" altLang="en-US" sz="2000" dirty="0" smtClean="0">
                <a:solidFill>
                  <a:srgbClr val="0066CC"/>
                </a:solidFill>
              </a:rPr>
              <a:t>amendment to AC20-107B </a:t>
            </a:r>
            <a:r>
              <a:rPr lang="en-AU" altLang="en-US" sz="2000" dirty="0" smtClean="0">
                <a:solidFill>
                  <a:srgbClr val="0066CC"/>
                </a:solidFill>
              </a:rPr>
              <a:t>is essential</a:t>
            </a:r>
            <a:endParaRPr lang="en-AU" altLang="en-US" sz="2000" dirty="0">
              <a:solidFill>
                <a:srgbClr val="0066CC"/>
              </a:solidFill>
            </a:endParaRP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1193228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84771">
                                            <p:txEl>
                                              <p:pRg st="0" end="0"/>
                                            </p:txEl>
                                          </p:spTgt>
                                        </p:tgtEl>
                                        <p:attrNameLst>
                                          <p:attrName>style.visibility</p:attrName>
                                        </p:attrNameLst>
                                      </p:cBhvr>
                                      <p:to>
                                        <p:strVal val="visible"/>
                                      </p:to>
                                    </p:set>
                                    <p:anim calcmode="lin" valueType="num">
                                      <p:cBhvr additive="base">
                                        <p:cTn id="7" dur="500" fill="hold"/>
                                        <p:tgtEl>
                                          <p:spTgt spid="11847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84771">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84771">
                                            <p:txEl>
                                              <p:pRg st="1" end="1"/>
                                            </p:txEl>
                                          </p:spTgt>
                                        </p:tgtEl>
                                        <p:attrNameLst>
                                          <p:attrName>style.visibility</p:attrName>
                                        </p:attrNameLst>
                                      </p:cBhvr>
                                      <p:to>
                                        <p:strVal val="visible"/>
                                      </p:to>
                                    </p:set>
                                    <p:anim calcmode="lin" valueType="num">
                                      <p:cBhvr additive="base">
                                        <p:cTn id="11" dur="500" fill="hold"/>
                                        <p:tgtEl>
                                          <p:spTgt spid="1184771">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84771">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84771">
                                            <p:txEl>
                                              <p:pRg st="2" end="2"/>
                                            </p:txEl>
                                          </p:spTgt>
                                        </p:tgtEl>
                                        <p:attrNameLst>
                                          <p:attrName>style.visibility</p:attrName>
                                        </p:attrNameLst>
                                      </p:cBhvr>
                                      <p:to>
                                        <p:strVal val="visible"/>
                                      </p:to>
                                    </p:set>
                                    <p:anim calcmode="lin" valueType="num">
                                      <p:cBhvr additive="base">
                                        <p:cTn id="15" dur="500" fill="hold"/>
                                        <p:tgtEl>
                                          <p:spTgt spid="1184771">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84771">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84771">
                                            <p:txEl>
                                              <p:pRg st="3" end="3"/>
                                            </p:txEl>
                                          </p:spTgt>
                                        </p:tgtEl>
                                        <p:attrNameLst>
                                          <p:attrName>style.visibility</p:attrName>
                                        </p:attrNameLst>
                                      </p:cBhvr>
                                      <p:to>
                                        <p:strVal val="visible"/>
                                      </p:to>
                                    </p:set>
                                    <p:anim calcmode="lin" valueType="num">
                                      <p:cBhvr additive="base">
                                        <p:cTn id="19" dur="500" fill="hold"/>
                                        <p:tgtEl>
                                          <p:spTgt spid="1184771">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847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84771">
                                            <p:txEl>
                                              <p:pRg st="4" end="4"/>
                                            </p:txEl>
                                          </p:spTgt>
                                        </p:tgtEl>
                                        <p:attrNameLst>
                                          <p:attrName>style.visibility</p:attrName>
                                        </p:attrNameLst>
                                      </p:cBhvr>
                                      <p:to>
                                        <p:strVal val="visible"/>
                                      </p:to>
                                    </p:set>
                                    <p:anim calcmode="lin" valueType="num">
                                      <p:cBhvr additive="base">
                                        <p:cTn id="25" dur="500" fill="hold"/>
                                        <p:tgtEl>
                                          <p:spTgt spid="1184771">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84771">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184771">
                                            <p:txEl>
                                              <p:pRg st="5" end="5"/>
                                            </p:txEl>
                                          </p:spTgt>
                                        </p:tgtEl>
                                        <p:attrNameLst>
                                          <p:attrName>style.visibility</p:attrName>
                                        </p:attrNameLst>
                                      </p:cBhvr>
                                      <p:to>
                                        <p:strVal val="visible"/>
                                      </p:to>
                                    </p:set>
                                    <p:anim calcmode="lin" valueType="num">
                                      <p:cBhvr additive="base">
                                        <p:cTn id="29" dur="500" fill="hold"/>
                                        <p:tgtEl>
                                          <p:spTgt spid="1184771">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1847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1184771">
                                            <p:txEl>
                                              <p:pRg st="6" end="6"/>
                                            </p:txEl>
                                          </p:spTgt>
                                        </p:tgtEl>
                                        <p:attrNameLst>
                                          <p:attrName>style.visibility</p:attrName>
                                        </p:attrNameLst>
                                      </p:cBhvr>
                                      <p:to>
                                        <p:strVal val="visible"/>
                                      </p:to>
                                    </p:set>
                                    <p:anim calcmode="lin" valueType="num">
                                      <p:cBhvr additive="base">
                                        <p:cTn id="35" dur="500" fill="hold"/>
                                        <p:tgtEl>
                                          <p:spTgt spid="1184771">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1184771">
                                            <p:txEl>
                                              <p:pRg st="6" end="6"/>
                                            </p:txEl>
                                          </p:spTgt>
                                        </p:tgtEl>
                                        <p:attrNameLst>
                                          <p:attrName>ppt_y</p:attrName>
                                        </p:attrNameLst>
                                      </p:cBhvr>
                                      <p:tavLst>
                                        <p:tav tm="0">
                                          <p:val>
                                            <p:strVal val="1+#ppt_h/2"/>
                                          </p:val>
                                        </p:tav>
                                        <p:tav tm="100000">
                                          <p:val>
                                            <p:strVal val="#ppt_y"/>
                                          </p:val>
                                        </p:tav>
                                      </p:tavLst>
                                    </p:anim>
                                  </p:childTnLst>
                                </p:cTn>
                              </p:par>
                              <p:par>
                                <p:cTn id="37" presetID="1" presetClass="entr" presetSubtype="0" fill="hold" grpId="0" nodeType="with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4771" grpId="0" uiExpand="1" build="p"/>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0914" name="Rectangle 2"/>
          <p:cNvSpPr>
            <a:spLocks noGrp="1" noChangeArrowheads="1"/>
          </p:cNvSpPr>
          <p:nvPr>
            <p:ph type="title"/>
          </p:nvPr>
        </p:nvSpPr>
        <p:spPr/>
        <p:txBody>
          <a:bodyPr/>
          <a:lstStyle/>
          <a:p>
            <a:r>
              <a:rPr lang="en-AU" altLang="en-US" sz="2400" dirty="0" smtClean="0"/>
              <a:t>AC 20-107B para 6 Material and Fabrication Development</a:t>
            </a:r>
            <a:endParaRPr lang="en-AU" altLang="en-US" sz="2400" dirty="0"/>
          </a:p>
        </p:txBody>
      </p:sp>
      <p:sp>
        <p:nvSpPr>
          <p:cNvPr id="1190915" name="Rectangle 3"/>
          <p:cNvSpPr>
            <a:spLocks noGrp="1" noChangeArrowheads="1"/>
          </p:cNvSpPr>
          <p:nvPr>
            <p:ph type="body" idx="1"/>
          </p:nvPr>
        </p:nvSpPr>
        <p:spPr/>
        <p:txBody>
          <a:bodyPr/>
          <a:lstStyle/>
          <a:p>
            <a:r>
              <a:rPr lang="en-AU" altLang="en-US" dirty="0" smtClean="0"/>
              <a:t>Para d Environmental Considerations</a:t>
            </a:r>
          </a:p>
          <a:p>
            <a:pPr lvl="1"/>
            <a:r>
              <a:rPr lang="en-AU" altLang="en-US" dirty="0" smtClean="0"/>
              <a:t>The same environmental considerations in this section for composite materials also apply for adhesive bonds</a:t>
            </a:r>
          </a:p>
          <a:p>
            <a:pPr lvl="2"/>
            <a:r>
              <a:rPr lang="en-AU" altLang="en-US" dirty="0" smtClean="0"/>
              <a:t>Effects of humidity and temperature in service must be considered</a:t>
            </a:r>
          </a:p>
          <a:p>
            <a:r>
              <a:rPr lang="en-AU" altLang="en-US" dirty="0" smtClean="0"/>
              <a:t>Notes:</a:t>
            </a:r>
          </a:p>
          <a:p>
            <a:pPr lvl="2"/>
            <a:r>
              <a:rPr lang="en-AU" altLang="en-US" dirty="0" smtClean="0"/>
              <a:t>Temperature has a direct effect on adhesive properties</a:t>
            </a:r>
          </a:p>
          <a:p>
            <a:pPr lvl="2"/>
            <a:r>
              <a:rPr lang="en-AU" altLang="en-US" dirty="0" smtClean="0"/>
              <a:t>Moisture </a:t>
            </a:r>
            <a:r>
              <a:rPr lang="en-AU" altLang="en-US" dirty="0" smtClean="0"/>
              <a:t>reduces Glass Transition Temp. of adhesives and resins</a:t>
            </a:r>
          </a:p>
          <a:p>
            <a:pPr lvl="3"/>
            <a:r>
              <a:rPr lang="en-AU" altLang="en-US" dirty="0" smtClean="0"/>
              <a:t>High temperature strength is </a:t>
            </a:r>
            <a:r>
              <a:rPr lang="en-AU" altLang="en-US" dirty="0" smtClean="0"/>
              <a:t>lower</a:t>
            </a:r>
          </a:p>
          <a:p>
            <a:pPr lvl="3"/>
            <a:r>
              <a:rPr lang="en-AU" altLang="en-US" dirty="0" smtClean="0"/>
              <a:t>Testing after moisture conditioning will address </a:t>
            </a:r>
            <a:r>
              <a:rPr lang="en-AU" altLang="en-US" dirty="0" err="1" smtClean="0"/>
              <a:t>T</a:t>
            </a:r>
            <a:r>
              <a:rPr lang="en-AU" altLang="en-US" baseline="-25000" dirty="0" err="1" smtClean="0"/>
              <a:t>g</a:t>
            </a:r>
            <a:r>
              <a:rPr lang="en-AU" altLang="en-US" dirty="0" smtClean="0"/>
              <a:t> effects</a:t>
            </a:r>
            <a:endParaRPr lang="en-AU" altLang="en-US" dirty="0" smtClean="0"/>
          </a:p>
          <a:p>
            <a:pPr lvl="2"/>
            <a:r>
              <a:rPr lang="en-AU" altLang="en-US" dirty="0" smtClean="0">
                <a:solidFill>
                  <a:srgbClr val="FF0000"/>
                </a:solidFill>
              </a:rPr>
              <a:t>Again</a:t>
            </a:r>
            <a:r>
              <a:rPr lang="en-AU" altLang="en-US" dirty="0" smtClean="0">
                <a:solidFill>
                  <a:srgbClr val="FF0000"/>
                </a:solidFill>
              </a:rPr>
              <a:t>, </a:t>
            </a:r>
            <a:r>
              <a:rPr lang="en-AU" altLang="en-US" dirty="0" smtClean="0">
                <a:solidFill>
                  <a:srgbClr val="FF0000"/>
                </a:solidFill>
              </a:rPr>
              <a:t>moisture conditioning </a:t>
            </a:r>
            <a:r>
              <a:rPr lang="en-AU" altLang="en-US" dirty="0" smtClean="0">
                <a:solidFill>
                  <a:srgbClr val="FF0000"/>
                </a:solidFill>
              </a:rPr>
              <a:t>will not address interfacial </a:t>
            </a:r>
            <a:r>
              <a:rPr lang="en-AU" altLang="en-US" dirty="0" smtClean="0">
                <a:solidFill>
                  <a:srgbClr val="FF0000"/>
                </a:solidFill>
              </a:rPr>
              <a:t>degradation</a:t>
            </a:r>
            <a:endParaRPr lang="en-AU" altLang="en-US" dirty="0" smtClean="0">
              <a:solidFill>
                <a:srgbClr val="FF0000"/>
              </a:solidFill>
            </a:endParaRP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1657027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90915">
                                            <p:txEl>
                                              <p:pRg st="0" end="0"/>
                                            </p:txEl>
                                          </p:spTgt>
                                        </p:tgtEl>
                                        <p:attrNameLst>
                                          <p:attrName>style.visibility</p:attrName>
                                        </p:attrNameLst>
                                      </p:cBhvr>
                                      <p:to>
                                        <p:strVal val="visible"/>
                                      </p:to>
                                    </p:set>
                                    <p:anim calcmode="lin" valueType="num">
                                      <p:cBhvr additive="base">
                                        <p:cTn id="7" dur="500" fill="hold"/>
                                        <p:tgtEl>
                                          <p:spTgt spid="11909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9091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90915">
                                            <p:txEl>
                                              <p:pRg st="1" end="1"/>
                                            </p:txEl>
                                          </p:spTgt>
                                        </p:tgtEl>
                                        <p:attrNameLst>
                                          <p:attrName>style.visibility</p:attrName>
                                        </p:attrNameLst>
                                      </p:cBhvr>
                                      <p:to>
                                        <p:strVal val="visible"/>
                                      </p:to>
                                    </p:set>
                                    <p:anim calcmode="lin" valueType="num">
                                      <p:cBhvr additive="base">
                                        <p:cTn id="11" dur="500" fill="hold"/>
                                        <p:tgtEl>
                                          <p:spTgt spid="119091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190915">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90915">
                                            <p:txEl>
                                              <p:pRg st="2" end="2"/>
                                            </p:txEl>
                                          </p:spTgt>
                                        </p:tgtEl>
                                        <p:attrNameLst>
                                          <p:attrName>style.visibility</p:attrName>
                                        </p:attrNameLst>
                                      </p:cBhvr>
                                      <p:to>
                                        <p:strVal val="visible"/>
                                      </p:to>
                                    </p:set>
                                    <p:anim calcmode="lin" valueType="num">
                                      <p:cBhvr additive="base">
                                        <p:cTn id="15" dur="500" fill="hold"/>
                                        <p:tgtEl>
                                          <p:spTgt spid="1190915">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11909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190915">
                                            <p:txEl>
                                              <p:pRg st="3" end="3"/>
                                            </p:txEl>
                                          </p:spTgt>
                                        </p:tgtEl>
                                        <p:attrNameLst>
                                          <p:attrName>style.visibility</p:attrName>
                                        </p:attrNameLst>
                                      </p:cBhvr>
                                      <p:to>
                                        <p:strVal val="visible"/>
                                      </p:to>
                                    </p:set>
                                    <p:anim calcmode="lin" valueType="num">
                                      <p:cBhvr additive="base">
                                        <p:cTn id="21" dur="500" fill="hold"/>
                                        <p:tgtEl>
                                          <p:spTgt spid="1190915">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1190915">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190915">
                                            <p:txEl>
                                              <p:pRg st="4" end="4"/>
                                            </p:txEl>
                                          </p:spTgt>
                                        </p:tgtEl>
                                        <p:attrNameLst>
                                          <p:attrName>style.visibility</p:attrName>
                                        </p:attrNameLst>
                                      </p:cBhvr>
                                      <p:to>
                                        <p:strVal val="visible"/>
                                      </p:to>
                                    </p:set>
                                    <p:anim calcmode="lin" valueType="num">
                                      <p:cBhvr additive="base">
                                        <p:cTn id="25" dur="500" fill="hold"/>
                                        <p:tgtEl>
                                          <p:spTgt spid="119091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90915">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190915">
                                            <p:txEl>
                                              <p:pRg st="5" end="5"/>
                                            </p:txEl>
                                          </p:spTgt>
                                        </p:tgtEl>
                                        <p:attrNameLst>
                                          <p:attrName>style.visibility</p:attrName>
                                        </p:attrNameLst>
                                      </p:cBhvr>
                                      <p:to>
                                        <p:strVal val="visible"/>
                                      </p:to>
                                    </p:set>
                                    <p:anim calcmode="lin" valueType="num">
                                      <p:cBhvr additive="base">
                                        <p:cTn id="29" dur="500" fill="hold"/>
                                        <p:tgtEl>
                                          <p:spTgt spid="119091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1190915">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1190915">
                                            <p:txEl>
                                              <p:pRg st="6" end="6"/>
                                            </p:txEl>
                                          </p:spTgt>
                                        </p:tgtEl>
                                        <p:attrNameLst>
                                          <p:attrName>style.visibility</p:attrName>
                                        </p:attrNameLst>
                                      </p:cBhvr>
                                      <p:to>
                                        <p:strVal val="visible"/>
                                      </p:to>
                                    </p:set>
                                    <p:anim calcmode="lin" valueType="num">
                                      <p:cBhvr additive="base">
                                        <p:cTn id="33" dur="500" fill="hold"/>
                                        <p:tgtEl>
                                          <p:spTgt spid="119091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1190915">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190915">
                                            <p:txEl>
                                              <p:pRg st="7" end="7"/>
                                            </p:txEl>
                                          </p:spTgt>
                                        </p:tgtEl>
                                        <p:attrNameLst>
                                          <p:attrName>style.visibility</p:attrName>
                                        </p:attrNameLst>
                                      </p:cBhvr>
                                      <p:to>
                                        <p:strVal val="visible"/>
                                      </p:to>
                                    </p:set>
                                    <p:anim calcmode="lin" valueType="num">
                                      <p:cBhvr additive="base">
                                        <p:cTn id="37" dur="500" fill="hold"/>
                                        <p:tgtEl>
                                          <p:spTgt spid="119091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9091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190915">
                                            <p:txEl>
                                              <p:pRg st="8" end="8"/>
                                            </p:txEl>
                                          </p:spTgt>
                                        </p:tgtEl>
                                        <p:attrNameLst>
                                          <p:attrName>style.visibility</p:attrName>
                                        </p:attrNameLst>
                                      </p:cBhvr>
                                      <p:to>
                                        <p:strVal val="visible"/>
                                      </p:to>
                                    </p:set>
                                    <p:anim calcmode="lin" valueType="num">
                                      <p:cBhvr additive="base">
                                        <p:cTn id="43" dur="500" fill="hold"/>
                                        <p:tgtEl>
                                          <p:spTgt spid="119091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190915">
                                            <p:txEl>
                                              <p:pRg st="8" end="8"/>
                                            </p:txEl>
                                          </p:spTgt>
                                        </p:tgtEl>
                                        <p:attrNameLst>
                                          <p:attrName>ppt_y</p:attrName>
                                        </p:attrNameLst>
                                      </p:cBhvr>
                                      <p:tavLst>
                                        <p:tav tm="0">
                                          <p:val>
                                            <p:strVal val="1+#ppt_h/2"/>
                                          </p:val>
                                        </p:tav>
                                        <p:tav tm="100000">
                                          <p:val>
                                            <p:strVal val="#ppt_y"/>
                                          </p:val>
                                        </p:tav>
                                      </p:tavLst>
                                    </p:anim>
                                  </p:childTnLst>
                                </p:cTn>
                              </p:par>
                              <p:par>
                                <p:cTn id="45" presetID="1" presetClass="entr" presetSubtype="0" fill="hold" grpId="0" nodeType="with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0915" grpId="0" uiExpand="1" build="p" bldLvl="3"/>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31" name="Rectangle 11"/>
          <p:cNvSpPr>
            <a:spLocks noGrp="1" noChangeArrowheads="1"/>
          </p:cNvSpPr>
          <p:nvPr>
            <p:ph type="title"/>
          </p:nvPr>
        </p:nvSpPr>
        <p:spPr/>
        <p:txBody>
          <a:bodyPr/>
          <a:lstStyle/>
          <a:p>
            <a:r>
              <a:rPr lang="en-US" altLang="en-US" sz="3600"/>
              <a:t>Building block approach AC20-107B</a:t>
            </a:r>
          </a:p>
        </p:txBody>
      </p:sp>
      <p:sp>
        <p:nvSpPr>
          <p:cNvPr id="619532" name="Rectangle 12"/>
          <p:cNvSpPr>
            <a:spLocks noGrp="1" noChangeArrowheads="1"/>
          </p:cNvSpPr>
          <p:nvPr>
            <p:ph type="body" sz="half" idx="1"/>
          </p:nvPr>
        </p:nvSpPr>
        <p:spPr/>
        <p:txBody>
          <a:bodyPr/>
          <a:lstStyle/>
          <a:p>
            <a:r>
              <a:rPr lang="en-US" altLang="en-US" sz="1600" dirty="0" smtClean="0"/>
              <a:t>Para 7a(3)b(1) Figure 1:</a:t>
            </a:r>
          </a:p>
          <a:p>
            <a:r>
              <a:rPr lang="en-US" altLang="en-US" sz="1600" dirty="0" smtClean="0"/>
              <a:t>Extensive program to generate confidence in “design </a:t>
            </a:r>
            <a:r>
              <a:rPr lang="en-US" altLang="en-US" sz="1600" dirty="0" err="1" smtClean="0"/>
              <a:t>allowables</a:t>
            </a:r>
            <a:r>
              <a:rPr lang="en-US" altLang="en-US" sz="1600" dirty="0" smtClean="0"/>
              <a:t>” </a:t>
            </a:r>
          </a:p>
          <a:p>
            <a:pPr lvl="1"/>
            <a:r>
              <a:rPr lang="en-US" altLang="en-US" sz="1200" dirty="0" smtClean="0">
                <a:solidFill>
                  <a:srgbClr val="FF0000"/>
                </a:solidFill>
              </a:rPr>
              <a:t>Most data is comparative, not actually used for design</a:t>
            </a:r>
          </a:p>
          <a:p>
            <a:r>
              <a:rPr lang="en-US" altLang="en-US" sz="1600" dirty="0" smtClean="0"/>
              <a:t>Coupon </a:t>
            </a:r>
            <a:r>
              <a:rPr lang="en-US" altLang="en-US" sz="1600" dirty="0"/>
              <a:t>tests</a:t>
            </a:r>
          </a:p>
          <a:p>
            <a:pPr lvl="1"/>
            <a:r>
              <a:rPr lang="en-US" altLang="en-US" sz="1400" dirty="0"/>
              <a:t>Shear and peel </a:t>
            </a:r>
            <a:r>
              <a:rPr lang="en-US" altLang="en-US" sz="1400" dirty="0" smtClean="0"/>
              <a:t>strength</a:t>
            </a:r>
            <a:endParaRPr lang="en-US" altLang="en-US" sz="1400" dirty="0"/>
          </a:p>
          <a:p>
            <a:pPr lvl="1"/>
            <a:r>
              <a:rPr lang="en-US" altLang="en-US" sz="1400" dirty="0" smtClean="0"/>
              <a:t>Temperature, environment</a:t>
            </a:r>
          </a:p>
          <a:p>
            <a:pPr lvl="1"/>
            <a:r>
              <a:rPr lang="en-US" altLang="en-US" sz="1400" dirty="0" smtClean="0"/>
              <a:t>Multiple types of tests</a:t>
            </a:r>
            <a:endParaRPr lang="en-US" altLang="en-US" sz="1400" dirty="0"/>
          </a:p>
          <a:p>
            <a:r>
              <a:rPr lang="en-US" altLang="en-US" sz="1600" dirty="0"/>
              <a:t>Element tests</a:t>
            </a:r>
          </a:p>
          <a:p>
            <a:pPr lvl="1"/>
            <a:r>
              <a:rPr lang="en-US" altLang="en-US" sz="1400" dirty="0"/>
              <a:t>Dissimilar materials</a:t>
            </a:r>
          </a:p>
          <a:p>
            <a:pPr lvl="1"/>
            <a:r>
              <a:rPr lang="en-US" altLang="en-US" sz="1400" dirty="0"/>
              <a:t>Dissimilar thicknesses</a:t>
            </a:r>
          </a:p>
          <a:p>
            <a:r>
              <a:rPr lang="en-US" altLang="en-US" sz="1600" dirty="0" smtClean="0"/>
              <a:t>Details</a:t>
            </a:r>
            <a:endParaRPr lang="en-US" altLang="en-US" sz="1800" dirty="0" smtClean="0"/>
          </a:p>
          <a:p>
            <a:pPr lvl="1"/>
            <a:r>
              <a:rPr lang="en-US" altLang="en-US" sz="1400" dirty="0" smtClean="0"/>
              <a:t>ALL joint configurations tested</a:t>
            </a:r>
          </a:p>
          <a:p>
            <a:r>
              <a:rPr lang="en-US" altLang="en-US" sz="1600" dirty="0" smtClean="0"/>
              <a:t>Sub-component and component tests demonstrate structural integrity</a:t>
            </a:r>
            <a:endParaRPr lang="en-US" altLang="en-US" sz="1600" dirty="0"/>
          </a:p>
        </p:txBody>
      </p:sp>
      <p:pic>
        <p:nvPicPr>
          <p:cNvPr id="6195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8163" y="1482725"/>
            <a:ext cx="4637087" cy="4443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grpSp>
        <p:nvGrpSpPr>
          <p:cNvPr id="4" name="Group 3"/>
          <p:cNvGrpSpPr/>
          <p:nvPr/>
        </p:nvGrpSpPr>
        <p:grpSpPr>
          <a:xfrm>
            <a:off x="533400" y="2882900"/>
            <a:ext cx="3975100" cy="1854200"/>
            <a:chOff x="533400" y="2882900"/>
            <a:chExt cx="3975100" cy="1854200"/>
          </a:xfrm>
        </p:grpSpPr>
        <p:sp>
          <p:nvSpPr>
            <p:cNvPr id="2" name="Rectangle 1"/>
            <p:cNvSpPr/>
            <p:nvPr/>
          </p:nvSpPr>
          <p:spPr bwMode="auto">
            <a:xfrm>
              <a:off x="533400" y="2882900"/>
              <a:ext cx="3975100" cy="1854200"/>
            </a:xfrm>
            <a:prstGeom prst="rect">
              <a:avLst/>
            </a:prstGeom>
            <a:solidFill>
              <a:srgbClr val="65B2FF">
                <a:alpha val="50196"/>
              </a:srgb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Arial" pitchFamily="34" charset="0"/>
                <a:cs typeface="Arial" pitchFamily="34" charset="0"/>
              </a:endParaRPr>
            </a:p>
          </p:txBody>
        </p:sp>
        <p:sp>
          <p:nvSpPr>
            <p:cNvPr id="3" name="TextBox 2"/>
            <p:cNvSpPr txBox="1"/>
            <p:nvPr/>
          </p:nvSpPr>
          <p:spPr>
            <a:xfrm rot="16200000">
              <a:off x="3670300" y="3581400"/>
              <a:ext cx="1261884" cy="369332"/>
            </a:xfrm>
            <a:prstGeom prst="rect">
              <a:avLst/>
            </a:prstGeom>
            <a:noFill/>
          </p:spPr>
          <p:txBody>
            <a:bodyPr wrap="none" rtlCol="0">
              <a:spAutoFit/>
            </a:bodyPr>
            <a:lstStyle/>
            <a:p>
              <a:r>
                <a:rPr lang="en-AU" dirty="0" smtClean="0">
                  <a:solidFill>
                    <a:srgbClr val="000000"/>
                  </a:solidFill>
                </a:rPr>
                <a:t>Data Base</a:t>
              </a:r>
              <a:endParaRPr lang="en-AU" dirty="0">
                <a:solidFill>
                  <a:srgbClr val="000000"/>
                </a:solidFill>
              </a:endParaRPr>
            </a:p>
          </p:txBody>
        </p:sp>
      </p:grpSp>
      <p:grpSp>
        <p:nvGrpSpPr>
          <p:cNvPr id="7" name="Group 6"/>
          <p:cNvGrpSpPr/>
          <p:nvPr/>
        </p:nvGrpSpPr>
        <p:grpSpPr>
          <a:xfrm>
            <a:off x="533400" y="3911600"/>
            <a:ext cx="4028709" cy="2120900"/>
            <a:chOff x="533400" y="3911600"/>
            <a:chExt cx="4028709" cy="2120900"/>
          </a:xfrm>
        </p:grpSpPr>
        <p:sp>
          <p:nvSpPr>
            <p:cNvPr id="6" name="Rectangle 5"/>
            <p:cNvSpPr/>
            <p:nvPr/>
          </p:nvSpPr>
          <p:spPr bwMode="auto">
            <a:xfrm>
              <a:off x="533400" y="3911600"/>
              <a:ext cx="4000500" cy="2120900"/>
            </a:xfrm>
            <a:prstGeom prst="rect">
              <a:avLst/>
            </a:prstGeom>
            <a:solidFill>
              <a:srgbClr val="FF99FF">
                <a:alpha val="50196"/>
              </a:srgb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TextBox 9"/>
            <p:cNvSpPr txBox="1"/>
            <p:nvPr/>
          </p:nvSpPr>
          <p:spPr>
            <a:xfrm rot="16200000">
              <a:off x="3791385" y="5080000"/>
              <a:ext cx="1172116" cy="369332"/>
            </a:xfrm>
            <a:prstGeom prst="rect">
              <a:avLst/>
            </a:prstGeom>
            <a:noFill/>
          </p:spPr>
          <p:txBody>
            <a:bodyPr wrap="none" rtlCol="0">
              <a:spAutoFit/>
            </a:bodyPr>
            <a:lstStyle/>
            <a:p>
              <a:r>
                <a:rPr lang="en-AU" dirty="0" smtClean="0">
                  <a:solidFill>
                    <a:srgbClr val="000000"/>
                  </a:solidFill>
                </a:rPr>
                <a:t>Structural</a:t>
              </a:r>
              <a:endParaRPr lang="en-AU" dirty="0">
                <a:solidFill>
                  <a:srgbClr val="000000"/>
                </a:solidFill>
              </a:endParaRPr>
            </a:p>
          </p:txBody>
        </p:sp>
      </p:grpSp>
    </p:spTree>
    <p:extLst>
      <p:ext uri="{BB962C8B-B14F-4D97-AF65-F5344CB8AC3E}">
        <p14:creationId xmlns:p14="http://schemas.microsoft.com/office/powerpoint/2010/main" val="1211176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19532">
                                            <p:txEl>
                                              <p:pRg st="0" end="0"/>
                                            </p:txEl>
                                          </p:spTgt>
                                        </p:tgtEl>
                                        <p:attrNameLst>
                                          <p:attrName>style.visibility</p:attrName>
                                        </p:attrNameLst>
                                      </p:cBhvr>
                                      <p:to>
                                        <p:strVal val="visible"/>
                                      </p:to>
                                    </p:set>
                                    <p:anim calcmode="lin" valueType="num">
                                      <p:cBhvr additive="base">
                                        <p:cTn id="7" dur="500" fill="hold"/>
                                        <p:tgtEl>
                                          <p:spTgt spid="61953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9532">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19532">
                                            <p:txEl>
                                              <p:pRg st="1" end="1"/>
                                            </p:txEl>
                                          </p:spTgt>
                                        </p:tgtEl>
                                        <p:attrNameLst>
                                          <p:attrName>style.visibility</p:attrName>
                                        </p:attrNameLst>
                                      </p:cBhvr>
                                      <p:to>
                                        <p:strVal val="visible"/>
                                      </p:to>
                                    </p:set>
                                    <p:anim calcmode="lin" valueType="num">
                                      <p:cBhvr additive="base">
                                        <p:cTn id="11" dur="500" fill="hold"/>
                                        <p:tgtEl>
                                          <p:spTgt spid="619532">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19532">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19532">
                                            <p:txEl>
                                              <p:pRg st="2" end="2"/>
                                            </p:txEl>
                                          </p:spTgt>
                                        </p:tgtEl>
                                        <p:attrNameLst>
                                          <p:attrName>style.visibility</p:attrName>
                                        </p:attrNameLst>
                                      </p:cBhvr>
                                      <p:to>
                                        <p:strVal val="visible"/>
                                      </p:to>
                                    </p:set>
                                    <p:anim calcmode="lin" valueType="num">
                                      <p:cBhvr additive="base">
                                        <p:cTn id="15" dur="500" fill="hold"/>
                                        <p:tgtEl>
                                          <p:spTgt spid="619532">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61953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619532">
                                            <p:txEl>
                                              <p:pRg st="3" end="3"/>
                                            </p:txEl>
                                          </p:spTgt>
                                        </p:tgtEl>
                                        <p:attrNameLst>
                                          <p:attrName>style.visibility</p:attrName>
                                        </p:attrNameLst>
                                      </p:cBhvr>
                                      <p:to>
                                        <p:strVal val="visible"/>
                                      </p:to>
                                    </p:set>
                                    <p:anim calcmode="lin" valueType="num">
                                      <p:cBhvr additive="base">
                                        <p:cTn id="21" dur="500" fill="hold"/>
                                        <p:tgtEl>
                                          <p:spTgt spid="619532">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619532">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619532">
                                            <p:txEl>
                                              <p:pRg st="4" end="4"/>
                                            </p:txEl>
                                          </p:spTgt>
                                        </p:tgtEl>
                                        <p:attrNameLst>
                                          <p:attrName>style.visibility</p:attrName>
                                        </p:attrNameLst>
                                      </p:cBhvr>
                                      <p:to>
                                        <p:strVal val="visible"/>
                                      </p:to>
                                    </p:set>
                                    <p:anim calcmode="lin" valueType="num">
                                      <p:cBhvr additive="base">
                                        <p:cTn id="25" dur="500" fill="hold"/>
                                        <p:tgtEl>
                                          <p:spTgt spid="61953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9532">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619532">
                                            <p:txEl>
                                              <p:pRg st="5" end="5"/>
                                            </p:txEl>
                                          </p:spTgt>
                                        </p:tgtEl>
                                        <p:attrNameLst>
                                          <p:attrName>style.visibility</p:attrName>
                                        </p:attrNameLst>
                                      </p:cBhvr>
                                      <p:to>
                                        <p:strVal val="visible"/>
                                      </p:to>
                                    </p:set>
                                    <p:anim calcmode="lin" valueType="num">
                                      <p:cBhvr additive="base">
                                        <p:cTn id="29" dur="500" fill="hold"/>
                                        <p:tgtEl>
                                          <p:spTgt spid="619532">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619532">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619532">
                                            <p:txEl>
                                              <p:pRg st="6" end="6"/>
                                            </p:txEl>
                                          </p:spTgt>
                                        </p:tgtEl>
                                        <p:attrNameLst>
                                          <p:attrName>style.visibility</p:attrName>
                                        </p:attrNameLst>
                                      </p:cBhvr>
                                      <p:to>
                                        <p:strVal val="visible"/>
                                      </p:to>
                                    </p:set>
                                    <p:anim calcmode="lin" valueType="num">
                                      <p:cBhvr additive="base">
                                        <p:cTn id="33" dur="500" fill="hold"/>
                                        <p:tgtEl>
                                          <p:spTgt spid="619532">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61953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19532">
                                            <p:txEl>
                                              <p:pRg st="7" end="7"/>
                                            </p:txEl>
                                          </p:spTgt>
                                        </p:tgtEl>
                                        <p:attrNameLst>
                                          <p:attrName>style.visibility</p:attrName>
                                        </p:attrNameLst>
                                      </p:cBhvr>
                                      <p:to>
                                        <p:strVal val="visible"/>
                                      </p:to>
                                    </p:set>
                                    <p:anim calcmode="lin" valueType="num">
                                      <p:cBhvr additive="base">
                                        <p:cTn id="39" dur="500" fill="hold"/>
                                        <p:tgtEl>
                                          <p:spTgt spid="61953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19532">
                                            <p:txEl>
                                              <p:pRg st="7" end="7"/>
                                            </p:txEl>
                                          </p:spTgt>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619532">
                                            <p:txEl>
                                              <p:pRg st="8" end="8"/>
                                            </p:txEl>
                                          </p:spTgt>
                                        </p:tgtEl>
                                        <p:attrNameLst>
                                          <p:attrName>style.visibility</p:attrName>
                                        </p:attrNameLst>
                                      </p:cBhvr>
                                      <p:to>
                                        <p:strVal val="visible"/>
                                      </p:to>
                                    </p:set>
                                    <p:anim calcmode="lin" valueType="num">
                                      <p:cBhvr additive="base">
                                        <p:cTn id="43" dur="500" fill="hold"/>
                                        <p:tgtEl>
                                          <p:spTgt spid="619532">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19532">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619532">
                                            <p:txEl>
                                              <p:pRg st="9" end="9"/>
                                            </p:txEl>
                                          </p:spTgt>
                                        </p:tgtEl>
                                        <p:attrNameLst>
                                          <p:attrName>style.visibility</p:attrName>
                                        </p:attrNameLst>
                                      </p:cBhvr>
                                      <p:to>
                                        <p:strVal val="visible"/>
                                      </p:to>
                                    </p:set>
                                    <p:anim calcmode="lin" valueType="num">
                                      <p:cBhvr additive="base">
                                        <p:cTn id="47" dur="500" fill="hold"/>
                                        <p:tgtEl>
                                          <p:spTgt spid="619532">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19532">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4"/>
                                        </p:tgtEl>
                                        <p:attrNameLst>
                                          <p:attrName>style.visibility</p:attrName>
                                        </p:attrNameLst>
                                      </p:cBhvr>
                                      <p:to>
                                        <p:strVal val="visible"/>
                                      </p:to>
                                    </p:set>
                                    <p:anim calcmode="lin" valueType="num">
                                      <p:cBhvr additive="base">
                                        <p:cTn id="53" dur="500" fill="hold"/>
                                        <p:tgtEl>
                                          <p:spTgt spid="4"/>
                                        </p:tgtEl>
                                        <p:attrNameLst>
                                          <p:attrName>ppt_x</p:attrName>
                                        </p:attrNameLst>
                                      </p:cBhvr>
                                      <p:tavLst>
                                        <p:tav tm="0">
                                          <p:val>
                                            <p:strVal val="#ppt_x"/>
                                          </p:val>
                                        </p:tav>
                                        <p:tav tm="100000">
                                          <p:val>
                                            <p:strVal val="#ppt_x"/>
                                          </p:val>
                                        </p:tav>
                                      </p:tavLst>
                                    </p:anim>
                                    <p:anim calcmode="lin" valueType="num">
                                      <p:cBhvr additive="base">
                                        <p:cTn id="5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619532">
                                            <p:txEl>
                                              <p:pRg st="10" end="10"/>
                                            </p:txEl>
                                          </p:spTgt>
                                        </p:tgtEl>
                                        <p:attrNameLst>
                                          <p:attrName>style.visibility</p:attrName>
                                        </p:attrNameLst>
                                      </p:cBhvr>
                                      <p:to>
                                        <p:strVal val="visible"/>
                                      </p:to>
                                    </p:set>
                                    <p:anim calcmode="lin" valueType="num">
                                      <p:cBhvr additive="base">
                                        <p:cTn id="59" dur="500" fill="hold"/>
                                        <p:tgtEl>
                                          <p:spTgt spid="619532">
                                            <p:txEl>
                                              <p:pRg st="10" end="10"/>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619532">
                                            <p:txEl>
                                              <p:pRg st="10" end="10"/>
                                            </p:txEl>
                                          </p:spTgt>
                                        </p:tgtEl>
                                        <p:attrNameLst>
                                          <p:attrName>ppt_y</p:attrName>
                                        </p:attrNameLst>
                                      </p:cBhvr>
                                      <p:tavLst>
                                        <p:tav tm="0">
                                          <p:val>
                                            <p:strVal val="1+#ppt_h/2"/>
                                          </p:val>
                                        </p:tav>
                                        <p:tav tm="100000">
                                          <p:val>
                                            <p:strVal val="#ppt_y"/>
                                          </p:val>
                                        </p:tav>
                                      </p:tavLst>
                                    </p:anim>
                                  </p:childTnLst>
                                </p:cTn>
                              </p:par>
                              <p:par>
                                <p:cTn id="61" presetID="2" presetClass="exit" presetSubtype="4" fill="hold" nodeType="withEffect">
                                  <p:stCondLst>
                                    <p:cond delay="0"/>
                                  </p:stCondLst>
                                  <p:childTnLst>
                                    <p:anim calcmode="lin" valueType="num">
                                      <p:cBhvr additive="base">
                                        <p:cTn id="62" dur="500"/>
                                        <p:tgtEl>
                                          <p:spTgt spid="4"/>
                                        </p:tgtEl>
                                        <p:attrNameLst>
                                          <p:attrName>ppt_x</p:attrName>
                                        </p:attrNameLst>
                                      </p:cBhvr>
                                      <p:tavLst>
                                        <p:tav tm="0">
                                          <p:val>
                                            <p:strVal val="ppt_x"/>
                                          </p:val>
                                        </p:tav>
                                        <p:tav tm="100000">
                                          <p:val>
                                            <p:strVal val="ppt_x"/>
                                          </p:val>
                                        </p:tav>
                                      </p:tavLst>
                                    </p:anim>
                                    <p:anim calcmode="lin" valueType="num">
                                      <p:cBhvr additive="base">
                                        <p:cTn id="63" dur="500"/>
                                        <p:tgtEl>
                                          <p:spTgt spid="4"/>
                                        </p:tgtEl>
                                        <p:attrNameLst>
                                          <p:attrName>ppt_y</p:attrName>
                                        </p:attrNameLst>
                                      </p:cBhvr>
                                      <p:tavLst>
                                        <p:tav tm="0">
                                          <p:val>
                                            <p:strVal val="ppt_y"/>
                                          </p:val>
                                        </p:tav>
                                        <p:tav tm="100000">
                                          <p:val>
                                            <p:strVal val="1+ppt_h/2"/>
                                          </p:val>
                                        </p:tav>
                                      </p:tavLst>
                                    </p:anim>
                                    <p:set>
                                      <p:cBhvr>
                                        <p:cTn id="64" dur="1" fill="hold">
                                          <p:stCondLst>
                                            <p:cond delay="499"/>
                                          </p:stCondLst>
                                        </p:cTn>
                                        <p:tgtEl>
                                          <p:spTgt spid="4"/>
                                        </p:tgtEl>
                                        <p:attrNameLst>
                                          <p:attrName>style.visibility</p:attrName>
                                        </p:attrNameLst>
                                      </p:cBhvr>
                                      <p:to>
                                        <p:strVal val="hidden"/>
                                      </p:to>
                                    </p:set>
                                  </p:childTnLst>
                                </p:cTn>
                              </p:par>
                              <p:par>
                                <p:cTn id="65" presetID="2" presetClass="entr" presetSubtype="4" fill="hold" grpId="0" nodeType="withEffect">
                                  <p:stCondLst>
                                    <p:cond delay="0"/>
                                  </p:stCondLst>
                                  <p:childTnLst>
                                    <p:set>
                                      <p:cBhvr>
                                        <p:cTn id="66" dur="1" fill="hold">
                                          <p:stCondLst>
                                            <p:cond delay="0"/>
                                          </p:stCondLst>
                                        </p:cTn>
                                        <p:tgtEl>
                                          <p:spTgt spid="619532">
                                            <p:txEl>
                                              <p:pRg st="11" end="11"/>
                                            </p:txEl>
                                          </p:spTgt>
                                        </p:tgtEl>
                                        <p:attrNameLst>
                                          <p:attrName>style.visibility</p:attrName>
                                        </p:attrNameLst>
                                      </p:cBhvr>
                                      <p:to>
                                        <p:strVal val="visible"/>
                                      </p:to>
                                    </p:set>
                                    <p:anim calcmode="lin" valueType="num">
                                      <p:cBhvr additive="base">
                                        <p:cTn id="67" dur="500" fill="hold"/>
                                        <p:tgtEl>
                                          <p:spTgt spid="619532">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619532">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19532">
                                            <p:txEl>
                                              <p:pRg st="12" end="12"/>
                                            </p:txEl>
                                          </p:spTgt>
                                        </p:tgtEl>
                                        <p:attrNameLst>
                                          <p:attrName>style.visibility</p:attrName>
                                        </p:attrNameLst>
                                      </p:cBhvr>
                                      <p:to>
                                        <p:strVal val="visible"/>
                                      </p:to>
                                    </p:set>
                                    <p:anim calcmode="lin" valueType="num">
                                      <p:cBhvr additive="base">
                                        <p:cTn id="73" dur="500" fill="hold"/>
                                        <p:tgtEl>
                                          <p:spTgt spid="619532">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19532">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7"/>
                                        </p:tgtEl>
                                        <p:attrNameLst>
                                          <p:attrName>style.visibility</p:attrName>
                                        </p:attrNameLst>
                                      </p:cBhvr>
                                      <p:to>
                                        <p:strVal val="visible"/>
                                      </p:to>
                                    </p:set>
                                    <p:anim calcmode="lin" valueType="num">
                                      <p:cBhvr additive="base">
                                        <p:cTn id="79" dur="500" fill="hold"/>
                                        <p:tgtEl>
                                          <p:spTgt spid="7"/>
                                        </p:tgtEl>
                                        <p:attrNameLst>
                                          <p:attrName>ppt_x</p:attrName>
                                        </p:attrNameLst>
                                      </p:cBhvr>
                                      <p:tavLst>
                                        <p:tav tm="0">
                                          <p:val>
                                            <p:strVal val="#ppt_x"/>
                                          </p:val>
                                        </p:tav>
                                        <p:tav tm="100000">
                                          <p:val>
                                            <p:strVal val="#ppt_x"/>
                                          </p:val>
                                        </p:tav>
                                      </p:tavLst>
                                    </p:anim>
                                    <p:anim calcmode="lin" valueType="num">
                                      <p:cBhvr additive="base">
                                        <p:cTn id="80" dur="500" fill="hold"/>
                                        <p:tgtEl>
                                          <p:spTgt spid="7"/>
                                        </p:tgtEl>
                                        <p:attrNameLst>
                                          <p:attrName>ppt_y</p:attrName>
                                        </p:attrNameLst>
                                      </p:cBhvr>
                                      <p:tavLst>
                                        <p:tav tm="0">
                                          <p:val>
                                            <p:strVal val="1+#ppt_h/2"/>
                                          </p:val>
                                        </p:tav>
                                        <p:tav tm="100000">
                                          <p:val>
                                            <p:strVal val="#ppt_y"/>
                                          </p:val>
                                        </p:tav>
                                      </p:tavLst>
                                    </p:anim>
                                  </p:childTnLst>
                                </p:cTn>
                              </p:par>
                              <p:par>
                                <p:cTn id="81" presetID="1" presetClass="entr" presetSubtype="0" fill="hold" grpId="0" nodeType="withEffect">
                                  <p:stCondLst>
                                    <p:cond delay="0"/>
                                  </p:stCondLst>
                                  <p:childTnLst>
                                    <p:set>
                                      <p:cBhvr>
                                        <p:cTn id="8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9532" grpId="0" uiExpand="1" build="p"/>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64" name="Rectangle 8"/>
          <p:cNvSpPr>
            <a:spLocks noGrp="1" noChangeArrowheads="1"/>
          </p:cNvSpPr>
          <p:nvPr>
            <p:ph type="title"/>
          </p:nvPr>
        </p:nvSpPr>
        <p:spPr/>
        <p:txBody>
          <a:bodyPr/>
          <a:lstStyle/>
          <a:p>
            <a:r>
              <a:rPr lang="en-US" altLang="en-US" sz="3600"/>
              <a:t>Average shear stress method</a:t>
            </a:r>
          </a:p>
        </p:txBody>
      </p:sp>
      <p:sp>
        <p:nvSpPr>
          <p:cNvPr id="557065" name="Rectangle 9"/>
          <p:cNvSpPr>
            <a:spLocks noGrp="1" noChangeArrowheads="1"/>
          </p:cNvSpPr>
          <p:nvPr>
            <p:ph type="body" idx="1"/>
          </p:nvPr>
        </p:nvSpPr>
        <p:spPr/>
        <p:txBody>
          <a:bodyPr/>
          <a:lstStyle/>
          <a:p>
            <a:pPr>
              <a:lnSpc>
                <a:spcPct val="90000"/>
              </a:lnSpc>
            </a:pPr>
            <a:r>
              <a:rPr lang="en-US" altLang="en-US" sz="2000" dirty="0" smtClean="0"/>
              <a:t>For adhesive bonds the Building Block approach is based primarily on designs using an average shear stress</a:t>
            </a:r>
          </a:p>
          <a:p>
            <a:pPr>
              <a:lnSpc>
                <a:spcPct val="90000"/>
              </a:lnSpc>
            </a:pPr>
            <a:r>
              <a:rPr lang="en-US" altLang="en-US" sz="2000" dirty="0" smtClean="0"/>
              <a:t>Method </a:t>
            </a:r>
            <a:r>
              <a:rPr lang="en-US" altLang="en-US" sz="2000" dirty="0"/>
              <a:t>used by 77% of US OEMs </a:t>
            </a:r>
            <a:br>
              <a:rPr lang="en-US" altLang="en-US" sz="2000" dirty="0"/>
            </a:br>
            <a:r>
              <a:rPr lang="en-US" altLang="en-US" sz="2000" dirty="0"/>
              <a:t>	</a:t>
            </a:r>
            <a:r>
              <a:rPr lang="en-US" altLang="en-US" sz="1600" dirty="0"/>
              <a:t>(FAA Workshop, Seattle 2004)</a:t>
            </a:r>
            <a:endParaRPr lang="en-US" altLang="en-US" sz="2000" dirty="0"/>
          </a:p>
          <a:p>
            <a:pPr>
              <a:lnSpc>
                <a:spcPct val="90000"/>
              </a:lnSpc>
            </a:pPr>
            <a:r>
              <a:rPr lang="en-US" altLang="en-US" sz="2000" dirty="0"/>
              <a:t>Calculate average shear stress</a:t>
            </a:r>
          </a:p>
          <a:p>
            <a:pPr>
              <a:lnSpc>
                <a:spcPct val="90000"/>
              </a:lnSpc>
            </a:pPr>
            <a:endParaRPr lang="en-US" altLang="en-US" sz="2000" dirty="0"/>
          </a:p>
          <a:p>
            <a:pPr>
              <a:lnSpc>
                <a:spcPct val="90000"/>
              </a:lnSpc>
            </a:pPr>
            <a:endParaRPr lang="en-US" altLang="en-US" sz="2000" dirty="0"/>
          </a:p>
          <a:p>
            <a:pPr>
              <a:lnSpc>
                <a:spcPct val="90000"/>
              </a:lnSpc>
            </a:pPr>
            <a:r>
              <a:rPr lang="en-US" altLang="en-US" sz="2000" dirty="0"/>
              <a:t>Compare against “design allowable”</a:t>
            </a:r>
          </a:p>
          <a:p>
            <a:pPr lvl="1">
              <a:lnSpc>
                <a:spcPct val="90000"/>
              </a:lnSpc>
            </a:pPr>
            <a:r>
              <a:rPr lang="en-US" altLang="en-US" sz="1800" dirty="0"/>
              <a:t>Determined from coupon tests </a:t>
            </a:r>
          </a:p>
          <a:p>
            <a:pPr lvl="1">
              <a:lnSpc>
                <a:spcPct val="90000"/>
              </a:lnSpc>
            </a:pPr>
            <a:r>
              <a:rPr lang="en-US" altLang="en-US" sz="1800" dirty="0"/>
              <a:t>Knock down factors allow for:</a:t>
            </a:r>
          </a:p>
          <a:p>
            <a:pPr lvl="2">
              <a:lnSpc>
                <a:spcPct val="90000"/>
              </a:lnSpc>
            </a:pPr>
            <a:r>
              <a:rPr lang="en-US" altLang="en-US" sz="1600" dirty="0" smtClean="0"/>
              <a:t>Joint </a:t>
            </a:r>
            <a:r>
              <a:rPr lang="en-US" altLang="en-US" sz="1600" dirty="0"/>
              <a:t>materials, thermal expansion, overlap length, adherend thicknesses, </a:t>
            </a:r>
            <a:r>
              <a:rPr lang="en-US" altLang="en-US" sz="1600" dirty="0" smtClean="0"/>
              <a:t>cure and service temperatures</a:t>
            </a:r>
          </a:p>
          <a:p>
            <a:pPr>
              <a:lnSpc>
                <a:spcPct val="90000"/>
              </a:lnSpc>
            </a:pPr>
            <a:r>
              <a:rPr lang="en-US" altLang="en-US" sz="2000" dirty="0" smtClean="0"/>
              <a:t>The design allowable stress is set sufficiently low to assure bonds won’t fail for all design conditions and environments</a:t>
            </a:r>
          </a:p>
        </p:txBody>
      </p:sp>
      <p:graphicFrame>
        <p:nvGraphicFramePr>
          <p:cNvPr id="557060" name="Object 4"/>
          <p:cNvGraphicFramePr>
            <a:graphicFrameLocks noGrp="1" noChangeAspect="1"/>
          </p:cNvGraphicFramePr>
          <p:nvPr>
            <p:ph idx="4294967295"/>
            <p:extLst>
              <p:ext uri="{D42A27DB-BD31-4B8C-83A1-F6EECF244321}">
                <p14:modId xmlns:p14="http://schemas.microsoft.com/office/powerpoint/2010/main" val="3379191805"/>
              </p:ext>
            </p:extLst>
          </p:nvPr>
        </p:nvGraphicFramePr>
        <p:xfrm>
          <a:off x="1100138" y="3135313"/>
          <a:ext cx="2887662" cy="781050"/>
        </p:xfrm>
        <a:graphic>
          <a:graphicData uri="http://schemas.openxmlformats.org/presentationml/2006/ole">
            <mc:AlternateContent xmlns:mc="http://schemas.openxmlformats.org/markup-compatibility/2006">
              <mc:Choice xmlns:v="urn:schemas-microsoft-com:vml" Requires="v">
                <p:oleObj spid="_x0000_s3120" name="Equation" r:id="rId4" imgW="1549080" imgH="419040" progId="Equation.3">
                  <p:embed/>
                </p:oleObj>
              </mc:Choice>
              <mc:Fallback>
                <p:oleObj name="Equation" r:id="rId4" imgW="1549080" imgH="41904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0138" y="3135313"/>
                        <a:ext cx="2887662" cy="781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5179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57065">
                                            <p:txEl>
                                              <p:pRg st="0" end="0"/>
                                            </p:txEl>
                                          </p:spTgt>
                                        </p:tgtEl>
                                        <p:attrNameLst>
                                          <p:attrName>style.visibility</p:attrName>
                                        </p:attrNameLst>
                                      </p:cBhvr>
                                      <p:to>
                                        <p:strVal val="visible"/>
                                      </p:to>
                                    </p:set>
                                    <p:anim calcmode="lin" valueType="num">
                                      <p:cBhvr additive="base">
                                        <p:cTn id="7" dur="500" fill="hold"/>
                                        <p:tgtEl>
                                          <p:spTgt spid="55706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706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57065">
                                            <p:txEl>
                                              <p:pRg st="1" end="1"/>
                                            </p:txEl>
                                          </p:spTgt>
                                        </p:tgtEl>
                                        <p:attrNameLst>
                                          <p:attrName>style.visibility</p:attrName>
                                        </p:attrNameLst>
                                      </p:cBhvr>
                                      <p:to>
                                        <p:strVal val="visible"/>
                                      </p:to>
                                    </p:set>
                                    <p:anim calcmode="lin" valueType="num">
                                      <p:cBhvr additive="base">
                                        <p:cTn id="13" dur="500" fill="hold"/>
                                        <p:tgtEl>
                                          <p:spTgt spid="55706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706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57065">
                                            <p:txEl>
                                              <p:pRg st="2" end="2"/>
                                            </p:txEl>
                                          </p:spTgt>
                                        </p:tgtEl>
                                        <p:attrNameLst>
                                          <p:attrName>style.visibility</p:attrName>
                                        </p:attrNameLst>
                                      </p:cBhvr>
                                      <p:to>
                                        <p:strVal val="visible"/>
                                      </p:to>
                                    </p:set>
                                    <p:anim calcmode="lin" valueType="num">
                                      <p:cBhvr additive="base">
                                        <p:cTn id="19" dur="500" fill="hold"/>
                                        <p:tgtEl>
                                          <p:spTgt spid="55706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7065">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57060"/>
                                        </p:tgtEl>
                                        <p:attrNameLst>
                                          <p:attrName>style.visibility</p:attrName>
                                        </p:attrNameLst>
                                      </p:cBhvr>
                                      <p:to>
                                        <p:strVal val="visible"/>
                                      </p:to>
                                    </p:set>
                                    <p:anim calcmode="lin" valueType="num">
                                      <p:cBhvr additive="base">
                                        <p:cTn id="23" dur="500" fill="hold"/>
                                        <p:tgtEl>
                                          <p:spTgt spid="557060"/>
                                        </p:tgtEl>
                                        <p:attrNameLst>
                                          <p:attrName>ppt_x</p:attrName>
                                        </p:attrNameLst>
                                      </p:cBhvr>
                                      <p:tavLst>
                                        <p:tav tm="0">
                                          <p:val>
                                            <p:strVal val="#ppt_x"/>
                                          </p:val>
                                        </p:tav>
                                        <p:tav tm="100000">
                                          <p:val>
                                            <p:strVal val="#ppt_x"/>
                                          </p:val>
                                        </p:tav>
                                      </p:tavLst>
                                    </p:anim>
                                    <p:anim calcmode="lin" valueType="num">
                                      <p:cBhvr additive="base">
                                        <p:cTn id="24" dur="500" fill="hold"/>
                                        <p:tgtEl>
                                          <p:spTgt spid="557060"/>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57065">
                                            <p:txEl>
                                              <p:pRg st="5" end="5"/>
                                            </p:txEl>
                                          </p:spTgt>
                                        </p:tgtEl>
                                        <p:attrNameLst>
                                          <p:attrName>style.visibility</p:attrName>
                                        </p:attrNameLst>
                                      </p:cBhvr>
                                      <p:to>
                                        <p:strVal val="visible"/>
                                      </p:to>
                                    </p:set>
                                    <p:anim calcmode="lin" valueType="num">
                                      <p:cBhvr additive="base">
                                        <p:cTn id="29" dur="500" fill="hold"/>
                                        <p:tgtEl>
                                          <p:spTgt spid="557065">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57065">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557065">
                                            <p:txEl>
                                              <p:pRg st="6" end="6"/>
                                            </p:txEl>
                                          </p:spTgt>
                                        </p:tgtEl>
                                        <p:attrNameLst>
                                          <p:attrName>style.visibility</p:attrName>
                                        </p:attrNameLst>
                                      </p:cBhvr>
                                      <p:to>
                                        <p:strVal val="visible"/>
                                      </p:to>
                                    </p:set>
                                    <p:anim calcmode="lin" valueType="num">
                                      <p:cBhvr additive="base">
                                        <p:cTn id="33" dur="500" fill="hold"/>
                                        <p:tgtEl>
                                          <p:spTgt spid="557065">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57065">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557065">
                                            <p:txEl>
                                              <p:pRg st="7" end="7"/>
                                            </p:txEl>
                                          </p:spTgt>
                                        </p:tgtEl>
                                        <p:attrNameLst>
                                          <p:attrName>style.visibility</p:attrName>
                                        </p:attrNameLst>
                                      </p:cBhvr>
                                      <p:to>
                                        <p:strVal val="visible"/>
                                      </p:to>
                                    </p:set>
                                    <p:anim calcmode="lin" valueType="num">
                                      <p:cBhvr additive="base">
                                        <p:cTn id="37" dur="500" fill="hold"/>
                                        <p:tgtEl>
                                          <p:spTgt spid="55706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7065">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557065">
                                            <p:txEl>
                                              <p:pRg st="8" end="8"/>
                                            </p:txEl>
                                          </p:spTgt>
                                        </p:tgtEl>
                                        <p:attrNameLst>
                                          <p:attrName>style.visibility</p:attrName>
                                        </p:attrNameLst>
                                      </p:cBhvr>
                                      <p:to>
                                        <p:strVal val="visible"/>
                                      </p:to>
                                    </p:set>
                                    <p:anim calcmode="lin" valueType="num">
                                      <p:cBhvr additive="base">
                                        <p:cTn id="41" dur="500" fill="hold"/>
                                        <p:tgtEl>
                                          <p:spTgt spid="557065">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55706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57065">
                                            <p:txEl>
                                              <p:pRg st="9" end="9"/>
                                            </p:txEl>
                                          </p:spTgt>
                                        </p:tgtEl>
                                        <p:attrNameLst>
                                          <p:attrName>style.visibility</p:attrName>
                                        </p:attrNameLst>
                                      </p:cBhvr>
                                      <p:to>
                                        <p:strVal val="visible"/>
                                      </p:to>
                                    </p:set>
                                    <p:anim calcmode="lin" valueType="num">
                                      <p:cBhvr additive="base">
                                        <p:cTn id="47" dur="500" fill="hold"/>
                                        <p:tgtEl>
                                          <p:spTgt spid="557065">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557065">
                                            <p:txEl>
                                              <p:pRg st="9" end="9"/>
                                            </p:txEl>
                                          </p:spTgt>
                                        </p:tgtEl>
                                        <p:attrNameLst>
                                          <p:attrName>ppt_y</p:attrName>
                                        </p:attrNameLst>
                                      </p:cBhvr>
                                      <p:tavLst>
                                        <p:tav tm="0">
                                          <p:val>
                                            <p:strVal val="1+#ppt_h/2"/>
                                          </p:val>
                                        </p:tav>
                                        <p:tav tm="100000">
                                          <p:val>
                                            <p:strVal val="#ppt_y"/>
                                          </p:val>
                                        </p:tav>
                                      </p:tavLst>
                                    </p:anim>
                                  </p:childTnLst>
                                </p:cTn>
                              </p:par>
                              <p:par>
                                <p:cTn id="49" presetID="1" presetClass="entr" presetSubtype="0" fill="hold" grpId="0" nodeType="withEffect">
                                  <p:stCondLst>
                                    <p:cond delay="0"/>
                                  </p:stCondLst>
                                  <p:childTnLst>
                                    <p:set>
                                      <p:cBhvr>
                                        <p:cTn id="5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7065" grpId="0" uiExpand="1" build="p"/>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2"/>
          <p:cNvSpPr>
            <a:spLocks noGrp="1" noChangeArrowheads="1"/>
          </p:cNvSpPr>
          <p:nvPr>
            <p:ph type="title"/>
          </p:nvPr>
        </p:nvSpPr>
        <p:spPr>
          <a:noFill/>
          <a:ln/>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r>
              <a:rPr lang="en-US" altLang="en-US" dirty="0"/>
              <a:t>Average shear in adhesive bonds</a:t>
            </a:r>
          </a:p>
        </p:txBody>
      </p:sp>
      <p:sp>
        <p:nvSpPr>
          <p:cNvPr id="612355" name="Rectangle 3"/>
          <p:cNvSpPr>
            <a:spLocks noGrp="1" noChangeArrowheads="1"/>
          </p:cNvSpPr>
          <p:nvPr>
            <p:ph type="body" idx="1"/>
          </p:nvPr>
        </p:nvSpPr>
        <p:spPr>
          <a:noFill/>
          <a:ln/>
          <a:extLst>
            <a:ext uri="{91240B29-F687-4F45-9708-019B960494DF}">
              <a14:hiddenLine xmlns:a14="http://schemas.microsoft.com/office/drawing/2010/main" w="12700" cap="flat" cmpd="sng">
                <a:solidFill>
                  <a:srgbClr val="DC0081"/>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r>
              <a:rPr lang="en-US" altLang="en-US" sz="2000" dirty="0" smtClean="0"/>
              <a:t>The average shear stress design methodology is fundamentally flawed</a:t>
            </a:r>
          </a:p>
          <a:p>
            <a:r>
              <a:rPr lang="en-US" altLang="en-US" sz="2000" dirty="0" smtClean="0"/>
              <a:t>Shear </a:t>
            </a:r>
            <a:r>
              <a:rPr lang="en-US" altLang="en-US" sz="2000" dirty="0"/>
              <a:t>generated by displacement differences between members</a:t>
            </a:r>
          </a:p>
          <a:p>
            <a:r>
              <a:rPr lang="en-US" altLang="en-US" sz="2000" dirty="0"/>
              <a:t>If members were infinitely stiff, shear would be uniform</a:t>
            </a:r>
          </a:p>
          <a:p>
            <a:r>
              <a:rPr lang="en-US" altLang="en-US" sz="2000" dirty="0"/>
              <a:t>The average shear stress is calculated from </a:t>
            </a:r>
            <a:endParaRPr lang="en-US" altLang="en-US" sz="2000" dirty="0" smtClean="0"/>
          </a:p>
          <a:p>
            <a:endParaRPr lang="en-US" altLang="en-US" sz="2000" dirty="0"/>
          </a:p>
          <a:p>
            <a:endParaRPr lang="en-US" altLang="en-US" sz="2000" dirty="0" smtClean="0"/>
          </a:p>
          <a:p>
            <a:r>
              <a:rPr lang="en-US" altLang="en-US" sz="2000" dirty="0" smtClean="0"/>
              <a:t>This suggests that if the overlap length was doubled, then the joint would carry twice the load- </a:t>
            </a:r>
            <a:r>
              <a:rPr lang="en-US" altLang="en-US" sz="2000" b="1" dirty="0" smtClean="0">
                <a:solidFill>
                  <a:srgbClr val="FF0000"/>
                </a:solidFill>
              </a:rPr>
              <a:t>WRONG!</a:t>
            </a:r>
          </a:p>
          <a:p>
            <a:r>
              <a:rPr lang="en-US" altLang="en-US" sz="2000" dirty="0" smtClean="0">
                <a:solidFill>
                  <a:srgbClr val="0066CC"/>
                </a:solidFill>
              </a:rPr>
              <a:t>We don’t see failures due to design because of excessive knock-down factors used in design, and supporting testing</a:t>
            </a:r>
            <a:endParaRPr lang="en-US" altLang="en-US" sz="2000" dirty="0">
              <a:solidFill>
                <a:srgbClr val="0066CC"/>
              </a:solidFill>
            </a:endParaRPr>
          </a:p>
        </p:txBody>
      </p:sp>
      <p:grpSp>
        <p:nvGrpSpPr>
          <p:cNvPr id="612356" name="Group 4"/>
          <p:cNvGrpSpPr>
            <a:grpSpLocks/>
          </p:cNvGrpSpPr>
          <p:nvPr/>
        </p:nvGrpSpPr>
        <p:grpSpPr bwMode="auto">
          <a:xfrm>
            <a:off x="2070100" y="3192463"/>
            <a:ext cx="6337300" cy="1201737"/>
            <a:chOff x="912" y="2496"/>
            <a:chExt cx="3992" cy="757"/>
          </a:xfrm>
        </p:grpSpPr>
        <p:sp>
          <p:nvSpPr>
            <p:cNvPr id="612357" name="Rectangle 5"/>
            <p:cNvSpPr>
              <a:spLocks noChangeArrowheads="1"/>
            </p:cNvSpPr>
            <p:nvPr/>
          </p:nvSpPr>
          <p:spPr bwMode="auto">
            <a:xfrm>
              <a:off x="912" y="2496"/>
              <a:ext cx="3992" cy="757"/>
            </a:xfrm>
            <a:prstGeom prst="rect">
              <a:avLst/>
            </a:prstGeom>
            <a:noFill/>
            <a:ln>
              <a:noFill/>
            </a:ln>
            <a:effectLst/>
            <a:extLst>
              <a:ext uri="{909E8E84-426E-40DD-AFC4-6F175D3DCCD1}">
                <a14:hiddenFill xmlns:a14="http://schemas.microsoft.com/office/drawing/2010/main">
                  <a:solidFill>
                    <a:srgbClr val="FF0000"/>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2358" name="Rectangle 6"/>
            <p:cNvSpPr>
              <a:spLocks noChangeArrowheads="1"/>
            </p:cNvSpPr>
            <p:nvPr/>
          </p:nvSpPr>
          <p:spPr bwMode="auto">
            <a:xfrm>
              <a:off x="1268" y="2711"/>
              <a:ext cx="2344" cy="109"/>
            </a:xfrm>
            <a:prstGeom prst="rect">
              <a:avLst/>
            </a:prstGeom>
            <a:solidFill>
              <a:schemeClr val="accent1"/>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612359" name="Group 7"/>
            <p:cNvGrpSpPr>
              <a:grpSpLocks/>
            </p:cNvGrpSpPr>
            <p:nvPr/>
          </p:nvGrpSpPr>
          <p:grpSpPr bwMode="auto">
            <a:xfrm>
              <a:off x="1956" y="2825"/>
              <a:ext cx="733" cy="139"/>
              <a:chOff x="1956" y="2584"/>
              <a:chExt cx="733" cy="139"/>
            </a:xfrm>
          </p:grpSpPr>
          <p:grpSp>
            <p:nvGrpSpPr>
              <p:cNvPr id="612360" name="Group 8"/>
              <p:cNvGrpSpPr>
                <a:grpSpLocks/>
              </p:cNvGrpSpPr>
              <p:nvPr/>
            </p:nvGrpSpPr>
            <p:grpSpPr bwMode="auto">
              <a:xfrm>
                <a:off x="1956" y="2584"/>
                <a:ext cx="365" cy="139"/>
                <a:chOff x="1956" y="2584"/>
                <a:chExt cx="365" cy="139"/>
              </a:xfrm>
            </p:grpSpPr>
            <p:sp>
              <p:nvSpPr>
                <p:cNvPr id="612361" name="Line 9"/>
                <p:cNvSpPr>
                  <a:spLocks noChangeShapeType="1"/>
                </p:cNvSpPr>
                <p:nvPr/>
              </p:nvSpPr>
              <p:spPr bwMode="auto">
                <a:xfrm>
                  <a:off x="1956" y="2587"/>
                  <a:ext cx="205" cy="136"/>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2362" name="Line 10"/>
                <p:cNvSpPr>
                  <a:spLocks noChangeShapeType="1"/>
                </p:cNvSpPr>
                <p:nvPr/>
              </p:nvSpPr>
              <p:spPr bwMode="auto">
                <a:xfrm>
                  <a:off x="2137" y="2584"/>
                  <a:ext cx="184" cy="136"/>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612363" name="Group 11"/>
              <p:cNvGrpSpPr>
                <a:grpSpLocks/>
              </p:cNvGrpSpPr>
              <p:nvPr/>
            </p:nvGrpSpPr>
            <p:grpSpPr bwMode="auto">
              <a:xfrm>
                <a:off x="2324" y="2584"/>
                <a:ext cx="365" cy="139"/>
                <a:chOff x="2324" y="2584"/>
                <a:chExt cx="365" cy="139"/>
              </a:xfrm>
            </p:grpSpPr>
            <p:sp>
              <p:nvSpPr>
                <p:cNvPr id="612364" name="Line 12"/>
                <p:cNvSpPr>
                  <a:spLocks noChangeShapeType="1"/>
                </p:cNvSpPr>
                <p:nvPr/>
              </p:nvSpPr>
              <p:spPr bwMode="auto">
                <a:xfrm>
                  <a:off x="2324" y="2587"/>
                  <a:ext cx="205" cy="136"/>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2365" name="Line 13"/>
                <p:cNvSpPr>
                  <a:spLocks noChangeShapeType="1"/>
                </p:cNvSpPr>
                <p:nvPr/>
              </p:nvSpPr>
              <p:spPr bwMode="auto">
                <a:xfrm>
                  <a:off x="2505" y="2584"/>
                  <a:ext cx="184" cy="136"/>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grpSp>
          <p:nvGrpSpPr>
            <p:cNvPr id="612366" name="Group 14"/>
            <p:cNvGrpSpPr>
              <a:grpSpLocks/>
            </p:cNvGrpSpPr>
            <p:nvPr/>
          </p:nvGrpSpPr>
          <p:grpSpPr bwMode="auto">
            <a:xfrm>
              <a:off x="2671" y="2825"/>
              <a:ext cx="365" cy="139"/>
              <a:chOff x="2671" y="2584"/>
              <a:chExt cx="365" cy="139"/>
            </a:xfrm>
          </p:grpSpPr>
          <p:sp>
            <p:nvSpPr>
              <p:cNvPr id="612367" name="Line 15"/>
              <p:cNvSpPr>
                <a:spLocks noChangeShapeType="1"/>
              </p:cNvSpPr>
              <p:nvPr/>
            </p:nvSpPr>
            <p:spPr bwMode="auto">
              <a:xfrm>
                <a:off x="2671" y="2587"/>
                <a:ext cx="205" cy="136"/>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2368" name="Line 16"/>
              <p:cNvSpPr>
                <a:spLocks noChangeShapeType="1"/>
              </p:cNvSpPr>
              <p:nvPr/>
            </p:nvSpPr>
            <p:spPr bwMode="auto">
              <a:xfrm>
                <a:off x="2852" y="2584"/>
                <a:ext cx="184" cy="136"/>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612369" name="Group 17"/>
            <p:cNvGrpSpPr>
              <a:grpSpLocks/>
            </p:cNvGrpSpPr>
            <p:nvPr/>
          </p:nvGrpSpPr>
          <p:grpSpPr bwMode="auto">
            <a:xfrm>
              <a:off x="3039" y="2825"/>
              <a:ext cx="365" cy="139"/>
              <a:chOff x="3039" y="2584"/>
              <a:chExt cx="365" cy="139"/>
            </a:xfrm>
          </p:grpSpPr>
          <p:sp>
            <p:nvSpPr>
              <p:cNvPr id="612370" name="Line 18"/>
              <p:cNvSpPr>
                <a:spLocks noChangeShapeType="1"/>
              </p:cNvSpPr>
              <p:nvPr/>
            </p:nvSpPr>
            <p:spPr bwMode="auto">
              <a:xfrm>
                <a:off x="3039" y="2587"/>
                <a:ext cx="205" cy="136"/>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2371" name="Line 19"/>
              <p:cNvSpPr>
                <a:spLocks noChangeShapeType="1"/>
              </p:cNvSpPr>
              <p:nvPr/>
            </p:nvSpPr>
            <p:spPr bwMode="auto">
              <a:xfrm>
                <a:off x="3220" y="2584"/>
                <a:ext cx="184" cy="136"/>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612372" name="Group 20"/>
            <p:cNvGrpSpPr>
              <a:grpSpLocks/>
            </p:cNvGrpSpPr>
            <p:nvPr/>
          </p:nvGrpSpPr>
          <p:grpSpPr bwMode="auto">
            <a:xfrm>
              <a:off x="3417" y="2828"/>
              <a:ext cx="366" cy="139"/>
              <a:chOff x="3417" y="2587"/>
              <a:chExt cx="366" cy="139"/>
            </a:xfrm>
          </p:grpSpPr>
          <p:sp>
            <p:nvSpPr>
              <p:cNvPr id="612373" name="Line 21"/>
              <p:cNvSpPr>
                <a:spLocks noChangeShapeType="1"/>
              </p:cNvSpPr>
              <p:nvPr/>
            </p:nvSpPr>
            <p:spPr bwMode="auto">
              <a:xfrm>
                <a:off x="3417" y="2590"/>
                <a:ext cx="206" cy="136"/>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2374" name="Line 22"/>
              <p:cNvSpPr>
                <a:spLocks noChangeShapeType="1"/>
              </p:cNvSpPr>
              <p:nvPr/>
            </p:nvSpPr>
            <p:spPr bwMode="auto">
              <a:xfrm>
                <a:off x="3599" y="2587"/>
                <a:ext cx="184" cy="136"/>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612375" name="Rectangle 23"/>
            <p:cNvSpPr>
              <a:spLocks noChangeArrowheads="1"/>
            </p:cNvSpPr>
            <p:nvPr/>
          </p:nvSpPr>
          <p:spPr bwMode="auto">
            <a:xfrm>
              <a:off x="2148" y="2963"/>
              <a:ext cx="2344" cy="109"/>
            </a:xfrm>
            <a:prstGeom prst="rect">
              <a:avLst/>
            </a:prstGeom>
            <a:solidFill>
              <a:schemeClr val="accent1"/>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aphicFrame>
        <p:nvGraphicFramePr>
          <p:cNvPr id="612376" name="Object 24"/>
          <p:cNvGraphicFramePr>
            <a:graphicFrameLocks noGrp="1" noChangeAspect="1"/>
          </p:cNvGraphicFramePr>
          <p:nvPr>
            <p:ph sz="half" idx="4294967295"/>
            <p:extLst>
              <p:ext uri="{D42A27DB-BD31-4B8C-83A1-F6EECF244321}">
                <p14:modId xmlns:p14="http://schemas.microsoft.com/office/powerpoint/2010/main" val="3590881944"/>
              </p:ext>
            </p:extLst>
          </p:nvPr>
        </p:nvGraphicFramePr>
        <p:xfrm>
          <a:off x="1330325" y="3438525"/>
          <a:ext cx="955675" cy="739775"/>
        </p:xfrm>
        <a:graphic>
          <a:graphicData uri="http://schemas.openxmlformats.org/presentationml/2006/ole">
            <mc:AlternateContent xmlns:mc="http://schemas.openxmlformats.org/markup-compatibility/2006">
              <mc:Choice xmlns:v="urn:schemas-microsoft-com:vml" Requires="v">
                <p:oleObj spid="_x0000_s2098" name="Equation" r:id="rId4" imgW="507960" imgH="393480" progId="Equation.3">
                  <p:embed/>
                </p:oleObj>
              </mc:Choice>
              <mc:Fallback>
                <p:oleObj name="Equation" r:id="rId4" imgW="50796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0325" y="3438525"/>
                        <a:ext cx="955675" cy="739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51794917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12355">
                                            <p:txEl>
                                              <p:pRg st="0" end="0"/>
                                            </p:txEl>
                                          </p:spTgt>
                                        </p:tgtEl>
                                        <p:attrNameLst>
                                          <p:attrName>style.visibility</p:attrName>
                                        </p:attrNameLst>
                                      </p:cBhvr>
                                      <p:to>
                                        <p:strVal val="visible"/>
                                      </p:to>
                                    </p:set>
                                    <p:anim calcmode="lin" valueType="num">
                                      <p:cBhvr additive="base">
                                        <p:cTn id="7" dur="500" fill="hold"/>
                                        <p:tgtEl>
                                          <p:spTgt spid="6123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2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2355">
                                            <p:txEl>
                                              <p:pRg st="1" end="1"/>
                                            </p:txEl>
                                          </p:spTgt>
                                        </p:tgtEl>
                                        <p:attrNameLst>
                                          <p:attrName>style.visibility</p:attrName>
                                        </p:attrNameLst>
                                      </p:cBhvr>
                                      <p:to>
                                        <p:strVal val="visible"/>
                                      </p:to>
                                    </p:set>
                                    <p:anim calcmode="lin" valueType="num">
                                      <p:cBhvr additive="base">
                                        <p:cTn id="13" dur="500" fill="hold"/>
                                        <p:tgtEl>
                                          <p:spTgt spid="6123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23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2355">
                                            <p:txEl>
                                              <p:pRg st="2" end="2"/>
                                            </p:txEl>
                                          </p:spTgt>
                                        </p:tgtEl>
                                        <p:attrNameLst>
                                          <p:attrName>style.visibility</p:attrName>
                                        </p:attrNameLst>
                                      </p:cBhvr>
                                      <p:to>
                                        <p:strVal val="visible"/>
                                      </p:to>
                                    </p:set>
                                    <p:anim calcmode="lin" valueType="num">
                                      <p:cBhvr additive="base">
                                        <p:cTn id="19" dur="500" fill="hold"/>
                                        <p:tgtEl>
                                          <p:spTgt spid="6123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235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2355">
                                            <p:txEl>
                                              <p:pRg st="3" end="3"/>
                                            </p:txEl>
                                          </p:spTgt>
                                        </p:tgtEl>
                                        <p:attrNameLst>
                                          <p:attrName>style.visibility</p:attrName>
                                        </p:attrNameLst>
                                      </p:cBhvr>
                                      <p:to>
                                        <p:strVal val="visible"/>
                                      </p:to>
                                    </p:set>
                                    <p:anim calcmode="lin" valueType="num">
                                      <p:cBhvr additive="base">
                                        <p:cTn id="25" dur="500" fill="hold"/>
                                        <p:tgtEl>
                                          <p:spTgt spid="61235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2355">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612376"/>
                                        </p:tgtEl>
                                        <p:attrNameLst>
                                          <p:attrName>style.visibility</p:attrName>
                                        </p:attrNameLst>
                                      </p:cBhvr>
                                      <p:to>
                                        <p:strVal val="visible"/>
                                      </p:to>
                                    </p:set>
                                    <p:anim calcmode="lin" valueType="num">
                                      <p:cBhvr additive="base">
                                        <p:cTn id="29" dur="500" fill="hold"/>
                                        <p:tgtEl>
                                          <p:spTgt spid="612376"/>
                                        </p:tgtEl>
                                        <p:attrNameLst>
                                          <p:attrName>ppt_x</p:attrName>
                                        </p:attrNameLst>
                                      </p:cBhvr>
                                      <p:tavLst>
                                        <p:tav tm="0">
                                          <p:val>
                                            <p:strVal val="#ppt_x"/>
                                          </p:val>
                                        </p:tav>
                                        <p:tav tm="100000">
                                          <p:val>
                                            <p:strVal val="#ppt_x"/>
                                          </p:val>
                                        </p:tav>
                                      </p:tavLst>
                                    </p:anim>
                                    <p:anim calcmode="lin" valueType="num">
                                      <p:cBhvr additive="base">
                                        <p:cTn id="30" dur="500" fill="hold"/>
                                        <p:tgtEl>
                                          <p:spTgt spid="612376"/>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612356"/>
                                        </p:tgtEl>
                                        <p:attrNameLst>
                                          <p:attrName>style.visibility</p:attrName>
                                        </p:attrNameLst>
                                      </p:cBhvr>
                                      <p:to>
                                        <p:strVal val="visible"/>
                                      </p:to>
                                    </p:set>
                                    <p:anim calcmode="lin" valueType="num">
                                      <p:cBhvr additive="base">
                                        <p:cTn id="33" dur="500" fill="hold"/>
                                        <p:tgtEl>
                                          <p:spTgt spid="612356"/>
                                        </p:tgtEl>
                                        <p:attrNameLst>
                                          <p:attrName>ppt_x</p:attrName>
                                        </p:attrNameLst>
                                      </p:cBhvr>
                                      <p:tavLst>
                                        <p:tav tm="0">
                                          <p:val>
                                            <p:strVal val="#ppt_x"/>
                                          </p:val>
                                        </p:tav>
                                        <p:tav tm="100000">
                                          <p:val>
                                            <p:strVal val="#ppt_x"/>
                                          </p:val>
                                        </p:tav>
                                      </p:tavLst>
                                    </p:anim>
                                    <p:anim calcmode="lin" valueType="num">
                                      <p:cBhvr additive="base">
                                        <p:cTn id="34" dur="500" fill="hold"/>
                                        <p:tgtEl>
                                          <p:spTgt spid="61235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612355">
                                            <p:txEl>
                                              <p:pRg st="6" end="6"/>
                                            </p:txEl>
                                          </p:spTgt>
                                        </p:tgtEl>
                                        <p:attrNameLst>
                                          <p:attrName>style.visibility</p:attrName>
                                        </p:attrNameLst>
                                      </p:cBhvr>
                                      <p:to>
                                        <p:strVal val="visible"/>
                                      </p:to>
                                    </p:set>
                                    <p:anim calcmode="lin" valueType="num">
                                      <p:cBhvr additive="base">
                                        <p:cTn id="39" dur="500" fill="hold"/>
                                        <p:tgtEl>
                                          <p:spTgt spid="612355">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61235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612355">
                                            <p:txEl>
                                              <p:pRg st="7" end="7"/>
                                            </p:txEl>
                                          </p:spTgt>
                                        </p:tgtEl>
                                        <p:attrNameLst>
                                          <p:attrName>style.visibility</p:attrName>
                                        </p:attrNameLst>
                                      </p:cBhvr>
                                      <p:to>
                                        <p:strVal val="visible"/>
                                      </p:to>
                                    </p:set>
                                    <p:anim calcmode="lin" valueType="num">
                                      <p:cBhvr additive="base">
                                        <p:cTn id="45" dur="500" fill="hold"/>
                                        <p:tgtEl>
                                          <p:spTgt spid="612355">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612355">
                                            <p:txEl>
                                              <p:pRg st="7" end="7"/>
                                            </p:txEl>
                                          </p:spTgt>
                                        </p:tgtEl>
                                        <p:attrNameLst>
                                          <p:attrName>ppt_y</p:attrName>
                                        </p:attrNameLst>
                                      </p:cBhvr>
                                      <p:tavLst>
                                        <p:tav tm="0">
                                          <p:val>
                                            <p:strVal val="1+#ppt_h/2"/>
                                          </p:val>
                                        </p:tav>
                                        <p:tav tm="100000">
                                          <p:val>
                                            <p:strVal val="#ppt_y"/>
                                          </p:val>
                                        </p:tav>
                                      </p:tavLst>
                                    </p:anim>
                                  </p:childTnLst>
                                </p:cTn>
                              </p:par>
                              <p:par>
                                <p:cTn id="47" presetID="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2355" grpId="0" uiExpand="1" build="p"/>
      <p:bldP spid="2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AU" altLang="en-US" sz="3600" smtClean="0"/>
              <a:t>Processes and bond strength</a:t>
            </a:r>
          </a:p>
        </p:txBody>
      </p:sp>
      <p:sp>
        <p:nvSpPr>
          <p:cNvPr id="15363" name="Rectangle 3"/>
          <p:cNvSpPr>
            <a:spLocks noGrp="1" noChangeArrowheads="1"/>
          </p:cNvSpPr>
          <p:nvPr>
            <p:ph type="body" idx="1"/>
          </p:nvPr>
        </p:nvSpPr>
        <p:spPr/>
        <p:txBody>
          <a:bodyPr/>
          <a:lstStyle/>
          <a:p>
            <a:r>
              <a:rPr lang="en-AU" altLang="en-US" sz="2000" dirty="0" smtClean="0"/>
              <a:t>Bonding </a:t>
            </a:r>
            <a:r>
              <a:rPr lang="en-AU" altLang="en-US" sz="2000" dirty="0" smtClean="0">
                <a:solidFill>
                  <a:srgbClr val="FF0000"/>
                </a:solidFill>
              </a:rPr>
              <a:t>processes</a:t>
            </a:r>
            <a:r>
              <a:rPr lang="en-AU" altLang="en-US" sz="2000" dirty="0" smtClean="0"/>
              <a:t> </a:t>
            </a:r>
            <a:r>
              <a:rPr lang="en-AU" altLang="en-US" sz="2000" dirty="0"/>
              <a:t>affect short and long term bond strength</a:t>
            </a:r>
            <a:endParaRPr lang="en-AU" altLang="en-US" sz="2000" dirty="0" smtClean="0"/>
          </a:p>
          <a:p>
            <a:r>
              <a:rPr lang="en-AU" altLang="en-US" sz="2000" dirty="0" smtClean="0">
                <a:solidFill>
                  <a:srgbClr val="FF0000"/>
                </a:solidFill>
              </a:rPr>
              <a:t>Short-term </a:t>
            </a:r>
            <a:r>
              <a:rPr lang="en-AU" altLang="en-US" sz="2000" dirty="0" smtClean="0"/>
              <a:t>strength is dominated by </a:t>
            </a:r>
            <a:r>
              <a:rPr lang="en-AU" altLang="en-US" sz="2000" dirty="0" smtClean="0">
                <a:solidFill>
                  <a:srgbClr val="FF0000"/>
                </a:solidFill>
              </a:rPr>
              <a:t>production defects </a:t>
            </a:r>
            <a:r>
              <a:rPr lang="en-AU" altLang="en-US" sz="2000" dirty="0" smtClean="0"/>
              <a:t>and </a:t>
            </a:r>
            <a:r>
              <a:rPr lang="en-AU" altLang="en-US" sz="2000" dirty="0" smtClean="0"/>
              <a:t>in-process contamination</a:t>
            </a:r>
            <a:endParaRPr lang="en-AU" altLang="en-US" sz="2000" dirty="0" smtClean="0"/>
          </a:p>
          <a:p>
            <a:pPr lvl="1"/>
            <a:r>
              <a:rPr lang="en-AU" altLang="en-US" sz="1600" dirty="0" smtClean="0"/>
              <a:t>Well designed and well processed bonds should last the life of the part</a:t>
            </a:r>
          </a:p>
          <a:p>
            <a:r>
              <a:rPr lang="en-AU" altLang="en-US" sz="2000" dirty="0" smtClean="0">
                <a:solidFill>
                  <a:srgbClr val="FF0000"/>
                </a:solidFill>
              </a:rPr>
              <a:t>Long-term </a:t>
            </a:r>
            <a:r>
              <a:rPr lang="en-AU" altLang="en-US" sz="2000" dirty="0" smtClean="0"/>
              <a:t>strength loss is totally dominated by the longevity of the bond </a:t>
            </a:r>
            <a:r>
              <a:rPr lang="en-AU" altLang="en-US" sz="2000" dirty="0" smtClean="0">
                <a:solidFill>
                  <a:srgbClr val="FF0000"/>
                </a:solidFill>
              </a:rPr>
              <a:t>interface</a:t>
            </a:r>
          </a:p>
          <a:p>
            <a:pPr lvl="1"/>
            <a:r>
              <a:rPr lang="en-AU" altLang="en-US" sz="1800" dirty="0" smtClean="0"/>
              <a:t>Failure is </a:t>
            </a:r>
            <a:r>
              <a:rPr lang="en-AU" altLang="en-US" sz="1800" b="1" dirty="0" smtClean="0">
                <a:solidFill>
                  <a:srgbClr val="FF0000"/>
                </a:solidFill>
              </a:rPr>
              <a:t>NOT</a:t>
            </a:r>
            <a:r>
              <a:rPr lang="en-AU" altLang="en-US" sz="1800" dirty="0" smtClean="0"/>
              <a:t> through the adhesive layer</a:t>
            </a:r>
          </a:p>
          <a:p>
            <a:pPr lvl="1"/>
            <a:r>
              <a:rPr lang="en-AU" altLang="en-US" sz="1800" dirty="0" smtClean="0"/>
              <a:t>Determined by </a:t>
            </a:r>
            <a:r>
              <a:rPr lang="en-AU" altLang="en-US" sz="1800" dirty="0" smtClean="0">
                <a:solidFill>
                  <a:srgbClr val="FF0000"/>
                </a:solidFill>
              </a:rPr>
              <a:t>production </a:t>
            </a:r>
            <a:r>
              <a:rPr lang="en-AU" altLang="en-US" sz="1800" dirty="0" smtClean="0"/>
              <a:t>surface preparation</a:t>
            </a:r>
          </a:p>
          <a:p>
            <a:r>
              <a:rPr lang="en-AU" altLang="en-US" sz="2000" dirty="0" smtClean="0"/>
              <a:t>Direct correlation between failure mode and bond strength</a:t>
            </a:r>
            <a:endParaRPr lang="en-AU" altLang="en-US" sz="2000" dirty="0" smtClean="0"/>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39714391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36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36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36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36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36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P spid="4"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2"/>
          <p:cNvSpPr>
            <a:spLocks noGrp="1" noChangeArrowheads="1"/>
          </p:cNvSpPr>
          <p:nvPr>
            <p:ph type="title"/>
          </p:nvPr>
        </p:nvSpPr>
        <p:spPr/>
        <p:txBody>
          <a:bodyPr/>
          <a:lstStyle/>
          <a:p>
            <a:r>
              <a:rPr lang="en-US" altLang="en-US"/>
              <a:t>Actual adhesive shear stresses</a:t>
            </a:r>
          </a:p>
        </p:txBody>
      </p:sp>
      <p:sp>
        <p:nvSpPr>
          <p:cNvPr id="614403" name="Rectangle 3"/>
          <p:cNvSpPr>
            <a:spLocks noGrp="1" noChangeArrowheads="1"/>
          </p:cNvSpPr>
          <p:nvPr>
            <p:ph type="body" idx="1"/>
          </p:nvPr>
        </p:nvSpPr>
        <p:spPr/>
        <p:txBody>
          <a:bodyPr/>
          <a:lstStyle/>
          <a:p>
            <a:r>
              <a:rPr lang="en-US" altLang="en-US" sz="2400" dirty="0"/>
              <a:t>In </a:t>
            </a:r>
            <a:r>
              <a:rPr lang="en-US" altLang="en-US" sz="2400" u="sng" dirty="0"/>
              <a:t>REAL</a:t>
            </a:r>
            <a:r>
              <a:rPr lang="en-US" altLang="en-US" sz="2400" dirty="0"/>
              <a:t> bonds, adherends strain non-uniformly</a:t>
            </a:r>
          </a:p>
          <a:p>
            <a:r>
              <a:rPr lang="en-US" altLang="en-US" sz="2400" dirty="0"/>
              <a:t>Peak shear stresses at joint ends, zero in middle</a:t>
            </a:r>
          </a:p>
          <a:p>
            <a:r>
              <a:rPr lang="en-US" altLang="en-US" sz="2400" dirty="0"/>
              <a:t>Load transfers only near ends of joint</a:t>
            </a:r>
          </a:p>
          <a:p>
            <a:r>
              <a:rPr lang="en-US" altLang="en-US" sz="2400" dirty="0"/>
              <a:t>Increasing overlap will NOT change shear stress</a:t>
            </a:r>
          </a:p>
        </p:txBody>
      </p:sp>
      <p:grpSp>
        <p:nvGrpSpPr>
          <p:cNvPr id="614404" name="Group 4"/>
          <p:cNvGrpSpPr>
            <a:grpSpLocks/>
          </p:cNvGrpSpPr>
          <p:nvPr/>
        </p:nvGrpSpPr>
        <p:grpSpPr bwMode="auto">
          <a:xfrm>
            <a:off x="3721100" y="4792663"/>
            <a:ext cx="2371725" cy="876300"/>
            <a:chOff x="3547" y="3374"/>
            <a:chExt cx="1214" cy="357"/>
          </a:xfrm>
        </p:grpSpPr>
        <p:sp>
          <p:nvSpPr>
            <p:cNvPr id="614405" name="Line 5"/>
            <p:cNvSpPr>
              <a:spLocks noChangeShapeType="1"/>
            </p:cNvSpPr>
            <p:nvPr/>
          </p:nvSpPr>
          <p:spPr bwMode="auto">
            <a:xfrm flipV="1">
              <a:off x="3547" y="3731"/>
              <a:ext cx="1213" cy="0"/>
            </a:xfrm>
            <a:prstGeom prst="line">
              <a:avLst/>
            </a:prstGeom>
            <a:noFill/>
            <a:ln w="508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06" name="Arc 6"/>
            <p:cNvSpPr>
              <a:spLocks/>
            </p:cNvSpPr>
            <p:nvPr/>
          </p:nvSpPr>
          <p:spPr bwMode="auto">
            <a:xfrm>
              <a:off x="3563" y="3416"/>
              <a:ext cx="593" cy="303"/>
            </a:xfrm>
            <a:custGeom>
              <a:avLst/>
              <a:gdLst>
                <a:gd name="G0" fmla="+- 21600 0 0"/>
                <a:gd name="G1" fmla="+- 0 0 0"/>
                <a:gd name="G2" fmla="+- 21600 0 0"/>
                <a:gd name="T0" fmla="*/ 21600 w 21600"/>
                <a:gd name="T1" fmla="*/ 21600 h 21600"/>
                <a:gd name="T2" fmla="*/ 0 w 21600"/>
                <a:gd name="T3" fmla="*/ 0 h 21600"/>
                <a:gd name="T4" fmla="*/ 21600 w 21600"/>
                <a:gd name="T5" fmla="*/ 0 h 21600"/>
              </a:gdLst>
              <a:ahLst/>
              <a:cxnLst>
                <a:cxn ang="0">
                  <a:pos x="T0" y="T1"/>
                </a:cxn>
                <a:cxn ang="0">
                  <a:pos x="T2" y="T3"/>
                </a:cxn>
                <a:cxn ang="0">
                  <a:pos x="T4" y="T5"/>
                </a:cxn>
              </a:cxnLst>
              <a:rect l="0" t="0" r="r" b="b"/>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solidFill>
              <a:srgbClr val="FFFFFF"/>
            </a:solidFill>
            <a:ln w="25400" cap="rnd">
              <a:solidFill>
                <a:srgbClr val="3365FB"/>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07" name="Arc 7"/>
            <p:cNvSpPr>
              <a:spLocks/>
            </p:cNvSpPr>
            <p:nvPr/>
          </p:nvSpPr>
          <p:spPr bwMode="auto">
            <a:xfrm>
              <a:off x="4147" y="3418"/>
              <a:ext cx="614" cy="300"/>
            </a:xfrm>
            <a:custGeom>
              <a:avLst/>
              <a:gdLst>
                <a:gd name="G0" fmla="+- 0 0 0"/>
                <a:gd name="G1" fmla="+- 41 0 0"/>
                <a:gd name="G2" fmla="+- 21600 0 0"/>
                <a:gd name="T0" fmla="*/ 21600 w 21600"/>
                <a:gd name="T1" fmla="*/ 0 h 21641"/>
                <a:gd name="T2" fmla="*/ 0 w 21600"/>
                <a:gd name="T3" fmla="*/ 21641 h 21641"/>
                <a:gd name="T4" fmla="*/ 0 w 21600"/>
                <a:gd name="T5" fmla="*/ 41 h 21641"/>
              </a:gdLst>
              <a:ahLst/>
              <a:cxnLst>
                <a:cxn ang="0">
                  <a:pos x="T0" y="T1"/>
                </a:cxn>
                <a:cxn ang="0">
                  <a:pos x="T2" y="T3"/>
                </a:cxn>
                <a:cxn ang="0">
                  <a:pos x="T4" y="T5"/>
                </a:cxn>
              </a:cxnLst>
              <a:rect l="0" t="0" r="r" b="b"/>
              <a:pathLst>
                <a:path w="21600" h="21641" fill="none" extrusionOk="0">
                  <a:moveTo>
                    <a:pt x="21599" y="0"/>
                  </a:moveTo>
                  <a:cubicBezTo>
                    <a:pt x="21599" y="13"/>
                    <a:pt x="21600" y="27"/>
                    <a:pt x="21600" y="41"/>
                  </a:cubicBezTo>
                  <a:cubicBezTo>
                    <a:pt x="21600" y="11970"/>
                    <a:pt x="11929" y="21640"/>
                    <a:pt x="0" y="21641"/>
                  </a:cubicBezTo>
                </a:path>
                <a:path w="21600" h="21641" stroke="0" extrusionOk="0">
                  <a:moveTo>
                    <a:pt x="21599" y="0"/>
                  </a:moveTo>
                  <a:cubicBezTo>
                    <a:pt x="21599" y="13"/>
                    <a:pt x="21600" y="27"/>
                    <a:pt x="21600" y="41"/>
                  </a:cubicBezTo>
                  <a:cubicBezTo>
                    <a:pt x="21600" y="11970"/>
                    <a:pt x="11929" y="21640"/>
                    <a:pt x="0" y="21641"/>
                  </a:cubicBezTo>
                  <a:lnTo>
                    <a:pt x="0" y="41"/>
                  </a:lnTo>
                  <a:close/>
                </a:path>
              </a:pathLst>
            </a:custGeom>
            <a:solidFill>
              <a:srgbClr val="FFFFFF"/>
            </a:solidFill>
            <a:ln w="25400" cap="rnd">
              <a:solidFill>
                <a:srgbClr val="3365FB"/>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08" name="Line 8"/>
            <p:cNvSpPr>
              <a:spLocks noChangeShapeType="1"/>
            </p:cNvSpPr>
            <p:nvPr/>
          </p:nvSpPr>
          <p:spPr bwMode="auto">
            <a:xfrm>
              <a:off x="3561" y="3374"/>
              <a:ext cx="0" cy="349"/>
            </a:xfrm>
            <a:prstGeom prst="line">
              <a:avLst/>
            </a:prstGeom>
            <a:noFill/>
            <a:ln w="508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09" name="Line 9"/>
            <p:cNvSpPr>
              <a:spLocks noChangeShapeType="1"/>
            </p:cNvSpPr>
            <p:nvPr/>
          </p:nvSpPr>
          <p:spPr bwMode="auto">
            <a:xfrm>
              <a:off x="4754" y="3379"/>
              <a:ext cx="0" cy="352"/>
            </a:xfrm>
            <a:prstGeom prst="line">
              <a:avLst/>
            </a:prstGeom>
            <a:noFill/>
            <a:ln w="50800">
              <a:solidFill>
                <a:schemeClr va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614410" name="Rectangle 10"/>
          <p:cNvSpPr>
            <a:spLocks noChangeArrowheads="1"/>
          </p:cNvSpPr>
          <p:nvPr/>
        </p:nvSpPr>
        <p:spPr bwMode="auto">
          <a:xfrm>
            <a:off x="3760788" y="3479800"/>
            <a:ext cx="2682875" cy="333375"/>
          </a:xfrm>
          <a:prstGeom prst="rect">
            <a:avLst/>
          </a:prstGeom>
          <a:solidFill>
            <a:srgbClr val="FFFFFF"/>
          </a:solidFill>
          <a:ln>
            <a:noFill/>
          </a:ln>
          <a:effectLst/>
          <a:extLs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spcBef>
                <a:spcPct val="0"/>
              </a:spcBef>
              <a:buFontTx/>
              <a:buNone/>
            </a:pPr>
            <a:r>
              <a:rPr lang="en-US" altLang="en-US" sz="1600" b="1">
                <a:solidFill>
                  <a:srgbClr val="000000"/>
                </a:solidFill>
              </a:rPr>
              <a:t>Strain Increasing</a:t>
            </a:r>
          </a:p>
        </p:txBody>
      </p:sp>
      <p:sp>
        <p:nvSpPr>
          <p:cNvPr id="614411" name="Line 11"/>
          <p:cNvSpPr>
            <a:spLocks noChangeShapeType="1"/>
          </p:cNvSpPr>
          <p:nvPr/>
        </p:nvSpPr>
        <p:spPr bwMode="auto">
          <a:xfrm>
            <a:off x="3336925" y="4014788"/>
            <a:ext cx="382588" cy="13176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12" name="Line 12"/>
          <p:cNvSpPr>
            <a:spLocks noChangeShapeType="1"/>
          </p:cNvSpPr>
          <p:nvPr/>
        </p:nvSpPr>
        <p:spPr bwMode="auto">
          <a:xfrm>
            <a:off x="3759200" y="4017963"/>
            <a:ext cx="152400" cy="13493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13" name="Line 13"/>
          <p:cNvSpPr>
            <a:spLocks noChangeShapeType="1"/>
          </p:cNvSpPr>
          <p:nvPr/>
        </p:nvSpPr>
        <p:spPr bwMode="auto">
          <a:xfrm>
            <a:off x="5705475" y="4014788"/>
            <a:ext cx="381000" cy="131762"/>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14" name="Line 14"/>
          <p:cNvSpPr>
            <a:spLocks noChangeShapeType="1"/>
          </p:cNvSpPr>
          <p:nvPr/>
        </p:nvSpPr>
        <p:spPr bwMode="auto">
          <a:xfrm>
            <a:off x="4130675" y="4017963"/>
            <a:ext cx="80963" cy="1270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614415" name="Group 15"/>
          <p:cNvGrpSpPr>
            <a:grpSpLocks/>
          </p:cNvGrpSpPr>
          <p:nvPr/>
        </p:nvGrpSpPr>
        <p:grpSpPr bwMode="auto">
          <a:xfrm>
            <a:off x="2317750" y="3830638"/>
            <a:ext cx="3390900" cy="188912"/>
            <a:chOff x="1184" y="2398"/>
            <a:chExt cx="2344" cy="135"/>
          </a:xfrm>
        </p:grpSpPr>
        <p:sp>
          <p:nvSpPr>
            <p:cNvPr id="614416" name="Rectangle 16"/>
            <p:cNvSpPr>
              <a:spLocks noChangeArrowheads="1"/>
            </p:cNvSpPr>
            <p:nvPr/>
          </p:nvSpPr>
          <p:spPr bwMode="auto">
            <a:xfrm>
              <a:off x="1184" y="2406"/>
              <a:ext cx="2344" cy="119"/>
            </a:xfrm>
            <a:prstGeom prst="rect">
              <a:avLst/>
            </a:prstGeom>
            <a:solidFill>
              <a:srgbClr val="FF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17" name="Line 17"/>
            <p:cNvSpPr>
              <a:spLocks noChangeShapeType="1"/>
            </p:cNvSpPr>
            <p:nvPr/>
          </p:nvSpPr>
          <p:spPr bwMode="auto">
            <a:xfrm flipV="1">
              <a:off x="1884" y="2401"/>
              <a:ext cx="0" cy="12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18" name="Line 18"/>
            <p:cNvSpPr>
              <a:spLocks noChangeShapeType="1"/>
            </p:cNvSpPr>
            <p:nvPr/>
          </p:nvSpPr>
          <p:spPr bwMode="auto">
            <a:xfrm flipV="1">
              <a:off x="2177" y="2398"/>
              <a:ext cx="0" cy="13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19" name="Line 19"/>
            <p:cNvSpPr>
              <a:spLocks noChangeShapeType="1"/>
            </p:cNvSpPr>
            <p:nvPr/>
          </p:nvSpPr>
          <p:spPr bwMode="auto">
            <a:xfrm flipV="1">
              <a:off x="2433" y="2400"/>
              <a:ext cx="0" cy="12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20" name="Line 20"/>
            <p:cNvSpPr>
              <a:spLocks noChangeShapeType="1"/>
            </p:cNvSpPr>
            <p:nvPr/>
          </p:nvSpPr>
          <p:spPr bwMode="auto">
            <a:xfrm flipV="1">
              <a:off x="2673" y="2401"/>
              <a:ext cx="0" cy="12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21" name="Line 21"/>
            <p:cNvSpPr>
              <a:spLocks noChangeShapeType="1"/>
            </p:cNvSpPr>
            <p:nvPr/>
          </p:nvSpPr>
          <p:spPr bwMode="auto">
            <a:xfrm flipV="1">
              <a:off x="2929" y="2402"/>
              <a:ext cx="0" cy="13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22" name="Line 22"/>
            <p:cNvSpPr>
              <a:spLocks noChangeShapeType="1"/>
            </p:cNvSpPr>
            <p:nvPr/>
          </p:nvSpPr>
          <p:spPr bwMode="auto">
            <a:xfrm flipV="1">
              <a:off x="3185" y="2398"/>
              <a:ext cx="0" cy="13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23" name="Line 23"/>
            <p:cNvSpPr>
              <a:spLocks noChangeShapeType="1"/>
            </p:cNvSpPr>
            <p:nvPr/>
          </p:nvSpPr>
          <p:spPr bwMode="auto">
            <a:xfrm flipV="1">
              <a:off x="3393" y="2398"/>
              <a:ext cx="0" cy="131"/>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614424" name="Group 24"/>
          <p:cNvGrpSpPr>
            <a:grpSpLocks/>
          </p:cNvGrpSpPr>
          <p:nvPr/>
        </p:nvGrpSpPr>
        <p:grpSpPr bwMode="auto">
          <a:xfrm>
            <a:off x="3730625" y="4162425"/>
            <a:ext cx="3389313" cy="144463"/>
            <a:chOff x="2160" y="2635"/>
            <a:chExt cx="2344" cy="104"/>
          </a:xfrm>
        </p:grpSpPr>
        <p:sp>
          <p:nvSpPr>
            <p:cNvPr id="614425" name="Rectangle 25"/>
            <p:cNvSpPr>
              <a:spLocks noChangeArrowheads="1"/>
            </p:cNvSpPr>
            <p:nvPr/>
          </p:nvSpPr>
          <p:spPr bwMode="auto">
            <a:xfrm>
              <a:off x="2160" y="2635"/>
              <a:ext cx="2344" cy="104"/>
            </a:xfrm>
            <a:prstGeom prst="rect">
              <a:avLst/>
            </a:prstGeom>
            <a:solidFill>
              <a:srgbClr val="FF0000"/>
            </a:solid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26" name="Line 26"/>
            <p:cNvSpPr>
              <a:spLocks noChangeShapeType="1"/>
            </p:cNvSpPr>
            <p:nvPr/>
          </p:nvSpPr>
          <p:spPr bwMode="auto">
            <a:xfrm>
              <a:off x="3804" y="2638"/>
              <a:ext cx="0" cy="9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27" name="Line 27"/>
            <p:cNvSpPr>
              <a:spLocks noChangeShapeType="1"/>
            </p:cNvSpPr>
            <p:nvPr/>
          </p:nvSpPr>
          <p:spPr bwMode="auto">
            <a:xfrm>
              <a:off x="3511" y="2635"/>
              <a:ext cx="0" cy="104"/>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28" name="Line 28"/>
            <p:cNvSpPr>
              <a:spLocks noChangeShapeType="1"/>
            </p:cNvSpPr>
            <p:nvPr/>
          </p:nvSpPr>
          <p:spPr bwMode="auto">
            <a:xfrm>
              <a:off x="3239" y="2637"/>
              <a:ext cx="0" cy="95"/>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29" name="Line 29"/>
            <p:cNvSpPr>
              <a:spLocks noChangeShapeType="1"/>
            </p:cNvSpPr>
            <p:nvPr/>
          </p:nvSpPr>
          <p:spPr bwMode="auto">
            <a:xfrm>
              <a:off x="2972" y="2638"/>
              <a:ext cx="0" cy="98"/>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30" name="Line 30"/>
            <p:cNvSpPr>
              <a:spLocks noChangeShapeType="1"/>
            </p:cNvSpPr>
            <p:nvPr/>
          </p:nvSpPr>
          <p:spPr bwMode="auto">
            <a:xfrm>
              <a:off x="2737" y="2639"/>
              <a:ext cx="0" cy="1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31" name="Line 31"/>
            <p:cNvSpPr>
              <a:spLocks noChangeShapeType="1"/>
            </p:cNvSpPr>
            <p:nvPr/>
          </p:nvSpPr>
          <p:spPr bwMode="auto">
            <a:xfrm>
              <a:off x="2503" y="2635"/>
              <a:ext cx="0" cy="1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32" name="Line 32"/>
            <p:cNvSpPr>
              <a:spLocks noChangeShapeType="1"/>
            </p:cNvSpPr>
            <p:nvPr/>
          </p:nvSpPr>
          <p:spPr bwMode="auto">
            <a:xfrm>
              <a:off x="2295" y="2635"/>
              <a:ext cx="0" cy="10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614433" name="Line 33"/>
          <p:cNvSpPr>
            <a:spLocks noChangeShapeType="1"/>
          </p:cNvSpPr>
          <p:nvPr/>
        </p:nvSpPr>
        <p:spPr bwMode="auto">
          <a:xfrm>
            <a:off x="5527675" y="4014788"/>
            <a:ext cx="157163" cy="13493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34" name="Line 34"/>
          <p:cNvSpPr>
            <a:spLocks noChangeShapeType="1"/>
          </p:cNvSpPr>
          <p:nvPr/>
        </p:nvSpPr>
        <p:spPr bwMode="auto">
          <a:xfrm>
            <a:off x="5218113" y="4037013"/>
            <a:ext cx="57150" cy="13493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35" name="Line 35"/>
          <p:cNvSpPr>
            <a:spLocks noChangeShapeType="1"/>
          </p:cNvSpPr>
          <p:nvPr/>
        </p:nvSpPr>
        <p:spPr bwMode="auto">
          <a:xfrm flipH="1" flipV="1">
            <a:off x="4473575" y="4002088"/>
            <a:ext cx="96838" cy="160337"/>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36" name="Line 36"/>
          <p:cNvSpPr>
            <a:spLocks noChangeShapeType="1"/>
          </p:cNvSpPr>
          <p:nvPr/>
        </p:nvSpPr>
        <p:spPr bwMode="auto">
          <a:xfrm flipH="1" flipV="1">
            <a:off x="4835525" y="3997325"/>
            <a:ext cx="76200" cy="157163"/>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37" name="Rectangle 37"/>
          <p:cNvSpPr>
            <a:spLocks noChangeArrowheads="1"/>
          </p:cNvSpPr>
          <p:nvPr/>
        </p:nvSpPr>
        <p:spPr bwMode="auto">
          <a:xfrm>
            <a:off x="4208463" y="4443413"/>
            <a:ext cx="1895475" cy="331787"/>
          </a:xfrm>
          <a:prstGeom prst="rect">
            <a:avLst/>
          </a:prstGeom>
          <a:solidFill>
            <a:srgbClr val="FFFFFF"/>
          </a:solidFill>
          <a:ln>
            <a:noFill/>
          </a:ln>
          <a:effectLst/>
          <a:extLs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spcBef>
                <a:spcPct val="0"/>
              </a:spcBef>
              <a:buFontTx/>
              <a:buNone/>
            </a:pPr>
            <a:r>
              <a:rPr lang="en-US" altLang="en-US" sz="1600" b="1">
                <a:solidFill>
                  <a:srgbClr val="000000"/>
                </a:solidFill>
              </a:rPr>
              <a:t>Strain Increasing</a:t>
            </a:r>
          </a:p>
        </p:txBody>
      </p:sp>
      <p:sp>
        <p:nvSpPr>
          <p:cNvPr id="614438" name="Line 38"/>
          <p:cNvSpPr>
            <a:spLocks noChangeShapeType="1"/>
          </p:cNvSpPr>
          <p:nvPr/>
        </p:nvSpPr>
        <p:spPr bwMode="auto">
          <a:xfrm>
            <a:off x="6245225" y="4581525"/>
            <a:ext cx="788988" cy="0"/>
          </a:xfrm>
          <a:prstGeom prst="line">
            <a:avLst/>
          </a:prstGeom>
          <a:noFill/>
          <a:ln w="1016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39" name="Line 39"/>
          <p:cNvSpPr>
            <a:spLocks noChangeShapeType="1"/>
          </p:cNvSpPr>
          <p:nvPr/>
        </p:nvSpPr>
        <p:spPr bwMode="auto">
          <a:xfrm flipH="1">
            <a:off x="2798763" y="3641725"/>
            <a:ext cx="971550" cy="0"/>
          </a:xfrm>
          <a:prstGeom prst="line">
            <a:avLst/>
          </a:prstGeom>
          <a:noFill/>
          <a:ln w="101600">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14440" name="Rectangle 40"/>
          <p:cNvSpPr>
            <a:spLocks noChangeArrowheads="1"/>
          </p:cNvSpPr>
          <p:nvPr/>
        </p:nvSpPr>
        <p:spPr bwMode="auto">
          <a:xfrm>
            <a:off x="2178050" y="4822825"/>
            <a:ext cx="801688" cy="579438"/>
          </a:xfrm>
          <a:prstGeom prst="rect">
            <a:avLst/>
          </a:prstGeom>
          <a:solidFill>
            <a:srgbClr val="FFFFFF"/>
          </a:solidFill>
          <a:ln>
            <a:noFill/>
          </a:ln>
          <a:effectLst/>
          <a:extLst>
            <a:ext uri="{91240B29-F687-4F45-9708-019B960494DF}">
              <a14:hiddenLine xmlns:a14="http://schemas.microsoft.com/office/drawing/2010/main" w="12700">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600" b="1">
                <a:solidFill>
                  <a:srgbClr val="000000"/>
                </a:solidFill>
              </a:rPr>
              <a:t>Shear</a:t>
            </a:r>
          </a:p>
          <a:p>
            <a:pPr eaLnBrk="0" hangingPunct="0">
              <a:spcBef>
                <a:spcPct val="0"/>
              </a:spcBef>
              <a:buFontTx/>
              <a:buNone/>
            </a:pPr>
            <a:r>
              <a:rPr lang="en-US" altLang="en-US" sz="1600" b="1">
                <a:solidFill>
                  <a:srgbClr val="000000"/>
                </a:solidFill>
              </a:rPr>
              <a:t>Stress</a:t>
            </a:r>
          </a:p>
        </p:txBody>
      </p:sp>
      <p:sp>
        <p:nvSpPr>
          <p:cNvPr id="41"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3903112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614403">
                                            <p:txEl>
                                              <p:pRg st="0" end="0"/>
                                            </p:txEl>
                                          </p:spTgt>
                                        </p:tgtEl>
                                        <p:attrNameLst>
                                          <p:attrName>style.visibility</p:attrName>
                                        </p:attrNameLst>
                                      </p:cBhvr>
                                      <p:to>
                                        <p:strVal val="visible"/>
                                      </p:to>
                                    </p:set>
                                    <p:anim calcmode="lin" valueType="num">
                                      <p:cBhvr additive="base">
                                        <p:cTn id="7" dur="500" fill="hold"/>
                                        <p:tgtEl>
                                          <p:spTgt spid="61440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144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14403">
                                            <p:txEl>
                                              <p:pRg st="1" end="1"/>
                                            </p:txEl>
                                          </p:spTgt>
                                        </p:tgtEl>
                                        <p:attrNameLst>
                                          <p:attrName>style.visibility</p:attrName>
                                        </p:attrNameLst>
                                      </p:cBhvr>
                                      <p:to>
                                        <p:strVal val="visible"/>
                                      </p:to>
                                    </p:set>
                                    <p:anim calcmode="lin" valueType="num">
                                      <p:cBhvr additive="base">
                                        <p:cTn id="13" dur="500" fill="hold"/>
                                        <p:tgtEl>
                                          <p:spTgt spid="61440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144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14403">
                                            <p:txEl>
                                              <p:pRg st="2" end="2"/>
                                            </p:txEl>
                                          </p:spTgt>
                                        </p:tgtEl>
                                        <p:attrNameLst>
                                          <p:attrName>style.visibility</p:attrName>
                                        </p:attrNameLst>
                                      </p:cBhvr>
                                      <p:to>
                                        <p:strVal val="visible"/>
                                      </p:to>
                                    </p:set>
                                    <p:anim calcmode="lin" valueType="num">
                                      <p:cBhvr additive="base">
                                        <p:cTn id="19" dur="500" fill="hold"/>
                                        <p:tgtEl>
                                          <p:spTgt spid="61440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1440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14403">
                                            <p:txEl>
                                              <p:pRg st="3" end="3"/>
                                            </p:txEl>
                                          </p:spTgt>
                                        </p:tgtEl>
                                        <p:attrNameLst>
                                          <p:attrName>style.visibility</p:attrName>
                                        </p:attrNameLst>
                                      </p:cBhvr>
                                      <p:to>
                                        <p:strVal val="visible"/>
                                      </p:to>
                                    </p:set>
                                    <p:anim calcmode="lin" valueType="num">
                                      <p:cBhvr additive="base">
                                        <p:cTn id="25" dur="500" fill="hold"/>
                                        <p:tgtEl>
                                          <p:spTgt spid="61440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14403">
                                            <p:txEl>
                                              <p:pRg st="3" end="3"/>
                                            </p:txEl>
                                          </p:spTgt>
                                        </p:tgtEl>
                                        <p:attrNameLst>
                                          <p:attrName>ppt_y</p:attrName>
                                        </p:attrNameLst>
                                      </p:cBhvr>
                                      <p:tavLst>
                                        <p:tav tm="0">
                                          <p:val>
                                            <p:strVal val="1+#ppt_h/2"/>
                                          </p:val>
                                        </p:tav>
                                        <p:tav tm="100000">
                                          <p:val>
                                            <p:strVal val="#ppt_y"/>
                                          </p:val>
                                        </p:tav>
                                      </p:tavLst>
                                    </p:anim>
                                  </p:childTnLst>
                                </p:cTn>
                              </p:par>
                              <p:par>
                                <p:cTn id="27" presetID="1" presetClass="entr" presetSubtype="0" fill="hold" grpId="0" nodeType="withEffect">
                                  <p:stCondLst>
                                    <p:cond delay="0"/>
                                  </p:stCondLst>
                                  <p:childTnLst>
                                    <p:set>
                                      <p:cBhvr>
                                        <p:cTn id="28" dur="1" fill="hold">
                                          <p:stCondLst>
                                            <p:cond delay="0"/>
                                          </p:stCondLst>
                                        </p:cTn>
                                        <p:tgtEl>
                                          <p:spTgt spid="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03" grpId="0" uiExpand="1" build="p"/>
      <p:bldP spid="41"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4626" name="Rectangle 2"/>
          <p:cNvSpPr>
            <a:spLocks noGrp="1" noChangeArrowheads="1"/>
          </p:cNvSpPr>
          <p:nvPr>
            <p:ph type="title"/>
          </p:nvPr>
        </p:nvSpPr>
        <p:spPr/>
        <p:txBody>
          <a:bodyPr/>
          <a:lstStyle/>
          <a:p>
            <a:r>
              <a:rPr lang="en-US" altLang="en-US" sz="3600"/>
              <a:t>One alternative to average shear</a:t>
            </a:r>
          </a:p>
        </p:txBody>
      </p:sp>
      <p:sp>
        <p:nvSpPr>
          <p:cNvPr id="794627" name="Rectangle 3"/>
          <p:cNvSpPr>
            <a:spLocks noGrp="1" noChangeArrowheads="1"/>
          </p:cNvSpPr>
          <p:nvPr>
            <p:ph type="body" idx="1"/>
          </p:nvPr>
        </p:nvSpPr>
        <p:spPr/>
        <p:txBody>
          <a:bodyPr/>
          <a:lstStyle/>
          <a:p>
            <a:pPr>
              <a:lnSpc>
                <a:spcPct val="90000"/>
              </a:lnSpc>
            </a:pPr>
            <a:r>
              <a:rPr lang="en-US" altLang="en-US" sz="2000" dirty="0"/>
              <a:t>Possible to calculate bond load capacity</a:t>
            </a:r>
          </a:p>
          <a:p>
            <a:pPr lvl="1">
              <a:lnSpc>
                <a:spcPct val="90000"/>
              </a:lnSpc>
            </a:pPr>
            <a:r>
              <a:rPr lang="en-US" altLang="en-US" sz="1800" dirty="0"/>
              <a:t>The strength of the adhesive </a:t>
            </a:r>
            <a:r>
              <a:rPr lang="en-US" altLang="en-US" sz="1800" i="1" dirty="0"/>
              <a:t>in the absence of adherend failure</a:t>
            </a:r>
          </a:p>
          <a:p>
            <a:pPr lvl="2">
              <a:lnSpc>
                <a:spcPct val="90000"/>
              </a:lnSpc>
            </a:pPr>
            <a:r>
              <a:rPr lang="en-US" altLang="en-US" sz="1600" dirty="0"/>
              <a:t>Based on analysis by </a:t>
            </a:r>
            <a:r>
              <a:rPr lang="en-US" altLang="en-US" sz="1600" dirty="0" err="1"/>
              <a:t>Hart-Smith</a:t>
            </a:r>
            <a:endParaRPr lang="en-US" altLang="en-US" sz="1600" dirty="0"/>
          </a:p>
          <a:p>
            <a:pPr>
              <a:lnSpc>
                <a:spcPct val="90000"/>
              </a:lnSpc>
            </a:pPr>
            <a:r>
              <a:rPr lang="en-US" altLang="en-US" sz="2000" dirty="0"/>
              <a:t>Analysis actually </a:t>
            </a:r>
            <a:r>
              <a:rPr lang="en-US" altLang="en-US" sz="2000" u="sng" dirty="0"/>
              <a:t>calculates</a:t>
            </a:r>
            <a:r>
              <a:rPr lang="en-US" altLang="en-US" sz="2000" dirty="0"/>
              <a:t> influence of:</a:t>
            </a:r>
          </a:p>
          <a:p>
            <a:pPr lvl="1">
              <a:lnSpc>
                <a:spcPct val="90000"/>
              </a:lnSpc>
            </a:pPr>
            <a:r>
              <a:rPr lang="en-US" altLang="en-US" sz="1800" dirty="0"/>
              <a:t>Adhesive properties</a:t>
            </a:r>
          </a:p>
          <a:p>
            <a:pPr lvl="1">
              <a:lnSpc>
                <a:spcPct val="90000"/>
              </a:lnSpc>
            </a:pPr>
            <a:r>
              <a:rPr lang="en-US" altLang="en-US" sz="1800" dirty="0" smtClean="0"/>
              <a:t>Modulus </a:t>
            </a:r>
            <a:r>
              <a:rPr lang="en-US" altLang="en-US" sz="1800" dirty="0"/>
              <a:t>of elasticity of adherends</a:t>
            </a:r>
          </a:p>
          <a:p>
            <a:pPr lvl="1">
              <a:lnSpc>
                <a:spcPct val="90000"/>
              </a:lnSpc>
            </a:pPr>
            <a:r>
              <a:rPr lang="en-US" altLang="en-US" sz="1800" dirty="0"/>
              <a:t>Thickness of adherends</a:t>
            </a:r>
          </a:p>
          <a:p>
            <a:pPr lvl="1">
              <a:lnSpc>
                <a:spcPct val="90000"/>
              </a:lnSpc>
            </a:pPr>
            <a:r>
              <a:rPr lang="en-US" altLang="en-US" sz="1800" dirty="0"/>
              <a:t>Coefficient of thermal expansion (CTE) of adherends and </a:t>
            </a:r>
            <a:r>
              <a:rPr lang="en-US" altLang="en-US" sz="1800" dirty="0">
                <a:sym typeface="Symbol" pitchFamily="18" charset="2"/>
              </a:rPr>
              <a:t>T between cure and operating temperatures</a:t>
            </a:r>
          </a:p>
          <a:p>
            <a:pPr lvl="1">
              <a:lnSpc>
                <a:spcPct val="90000"/>
              </a:lnSpc>
            </a:pPr>
            <a:r>
              <a:rPr lang="en-US" altLang="en-US" sz="1800" dirty="0"/>
              <a:t>Service temperature effects on adhesive properties</a:t>
            </a:r>
          </a:p>
          <a:p>
            <a:pPr>
              <a:lnSpc>
                <a:spcPct val="90000"/>
              </a:lnSpc>
            </a:pPr>
            <a:r>
              <a:rPr lang="en-US" altLang="en-US" sz="2000" dirty="0"/>
              <a:t>Higher level of confidence:- actual </a:t>
            </a:r>
            <a:r>
              <a:rPr lang="en-US" altLang="en-US" sz="2000" dirty="0" smtClean="0"/>
              <a:t>potential failure load is </a:t>
            </a:r>
            <a:r>
              <a:rPr lang="en-US" altLang="en-US" sz="2000" dirty="0"/>
              <a:t>calculated</a:t>
            </a:r>
          </a:p>
          <a:p>
            <a:pPr>
              <a:lnSpc>
                <a:spcPct val="90000"/>
              </a:lnSpc>
            </a:pPr>
            <a:r>
              <a:rPr lang="en-US" altLang="en-US" sz="2000" dirty="0">
                <a:solidFill>
                  <a:srgbClr val="FF0000"/>
                </a:solidFill>
              </a:rPr>
              <a:t>Average shear model manages these by knock down </a:t>
            </a:r>
            <a:r>
              <a:rPr lang="en-US" altLang="en-US" sz="2000" dirty="0" smtClean="0">
                <a:solidFill>
                  <a:srgbClr val="FF0000"/>
                </a:solidFill>
              </a:rPr>
              <a:t>factors</a:t>
            </a:r>
          </a:p>
          <a:p>
            <a:pPr>
              <a:lnSpc>
                <a:spcPct val="90000"/>
              </a:lnSpc>
            </a:pPr>
            <a:r>
              <a:rPr lang="en-US" altLang="en-US" sz="2000" dirty="0" smtClean="0">
                <a:solidFill>
                  <a:srgbClr val="FF0000"/>
                </a:solidFill>
              </a:rPr>
              <a:t>If you want the equations email me </a:t>
            </a:r>
            <a:r>
              <a:rPr lang="en-US" altLang="en-US" sz="2000" dirty="0" smtClean="0">
                <a:solidFill>
                  <a:srgbClr val="FF0000"/>
                </a:solidFill>
                <a:hlinkClick r:id="rId3"/>
              </a:rPr>
              <a:t>max@adhesionassociates.com</a:t>
            </a:r>
            <a:r>
              <a:rPr lang="en-US" altLang="en-US" sz="2000" dirty="0" smtClean="0">
                <a:solidFill>
                  <a:srgbClr val="FF0000"/>
                </a:solidFill>
              </a:rPr>
              <a:t>  </a:t>
            </a:r>
            <a:endParaRPr lang="en-US" altLang="en-US" sz="2000" dirty="0">
              <a:solidFill>
                <a:srgbClr val="FF0000"/>
              </a:solidFill>
            </a:endParaRP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587443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94627">
                                            <p:txEl>
                                              <p:pRg st="0" end="0"/>
                                            </p:txEl>
                                          </p:spTgt>
                                        </p:tgtEl>
                                        <p:attrNameLst>
                                          <p:attrName>style.visibility</p:attrName>
                                        </p:attrNameLst>
                                      </p:cBhvr>
                                      <p:to>
                                        <p:strVal val="visible"/>
                                      </p:to>
                                    </p:set>
                                    <p:anim calcmode="lin" valueType="num">
                                      <p:cBhvr additive="base">
                                        <p:cTn id="7" dur="500" fill="hold"/>
                                        <p:tgtEl>
                                          <p:spTgt spid="79462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9462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94627">
                                            <p:txEl>
                                              <p:pRg st="1" end="1"/>
                                            </p:txEl>
                                          </p:spTgt>
                                        </p:tgtEl>
                                        <p:attrNameLst>
                                          <p:attrName>style.visibility</p:attrName>
                                        </p:attrNameLst>
                                      </p:cBhvr>
                                      <p:to>
                                        <p:strVal val="visible"/>
                                      </p:to>
                                    </p:set>
                                    <p:anim calcmode="lin" valueType="num">
                                      <p:cBhvr additive="base">
                                        <p:cTn id="11" dur="500" fill="hold"/>
                                        <p:tgtEl>
                                          <p:spTgt spid="79462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9462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94627">
                                            <p:txEl>
                                              <p:pRg st="2" end="2"/>
                                            </p:txEl>
                                          </p:spTgt>
                                        </p:tgtEl>
                                        <p:attrNameLst>
                                          <p:attrName>style.visibility</p:attrName>
                                        </p:attrNameLst>
                                      </p:cBhvr>
                                      <p:to>
                                        <p:strVal val="visible"/>
                                      </p:to>
                                    </p:set>
                                    <p:anim calcmode="lin" valueType="num">
                                      <p:cBhvr additive="base">
                                        <p:cTn id="15" dur="500" fill="hold"/>
                                        <p:tgtEl>
                                          <p:spTgt spid="794627">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79462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94627">
                                            <p:txEl>
                                              <p:pRg st="3" end="3"/>
                                            </p:txEl>
                                          </p:spTgt>
                                        </p:tgtEl>
                                        <p:attrNameLst>
                                          <p:attrName>style.visibility</p:attrName>
                                        </p:attrNameLst>
                                      </p:cBhvr>
                                      <p:to>
                                        <p:strVal val="visible"/>
                                      </p:to>
                                    </p:set>
                                    <p:anim calcmode="lin" valueType="num">
                                      <p:cBhvr additive="base">
                                        <p:cTn id="21" dur="500" fill="hold"/>
                                        <p:tgtEl>
                                          <p:spTgt spid="79462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94627">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794627">
                                            <p:txEl>
                                              <p:pRg st="4" end="4"/>
                                            </p:txEl>
                                          </p:spTgt>
                                        </p:tgtEl>
                                        <p:attrNameLst>
                                          <p:attrName>style.visibility</p:attrName>
                                        </p:attrNameLst>
                                      </p:cBhvr>
                                      <p:to>
                                        <p:strVal val="visible"/>
                                      </p:to>
                                    </p:set>
                                    <p:anim calcmode="lin" valueType="num">
                                      <p:cBhvr additive="base">
                                        <p:cTn id="25" dur="500" fill="hold"/>
                                        <p:tgtEl>
                                          <p:spTgt spid="794627">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94627">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94627">
                                            <p:txEl>
                                              <p:pRg st="5" end="5"/>
                                            </p:txEl>
                                          </p:spTgt>
                                        </p:tgtEl>
                                        <p:attrNameLst>
                                          <p:attrName>style.visibility</p:attrName>
                                        </p:attrNameLst>
                                      </p:cBhvr>
                                      <p:to>
                                        <p:strVal val="visible"/>
                                      </p:to>
                                    </p:set>
                                    <p:anim calcmode="lin" valueType="num">
                                      <p:cBhvr additive="base">
                                        <p:cTn id="29" dur="500" fill="hold"/>
                                        <p:tgtEl>
                                          <p:spTgt spid="794627">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94627">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794627">
                                            <p:txEl>
                                              <p:pRg st="6" end="6"/>
                                            </p:txEl>
                                          </p:spTgt>
                                        </p:tgtEl>
                                        <p:attrNameLst>
                                          <p:attrName>style.visibility</p:attrName>
                                        </p:attrNameLst>
                                      </p:cBhvr>
                                      <p:to>
                                        <p:strVal val="visible"/>
                                      </p:to>
                                    </p:set>
                                    <p:anim calcmode="lin" valueType="num">
                                      <p:cBhvr additive="base">
                                        <p:cTn id="33" dur="500" fill="hold"/>
                                        <p:tgtEl>
                                          <p:spTgt spid="794627">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794627">
                                            <p:txEl>
                                              <p:pRg st="6" end="6"/>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794627">
                                            <p:txEl>
                                              <p:pRg st="7" end="7"/>
                                            </p:txEl>
                                          </p:spTgt>
                                        </p:tgtEl>
                                        <p:attrNameLst>
                                          <p:attrName>style.visibility</p:attrName>
                                        </p:attrNameLst>
                                      </p:cBhvr>
                                      <p:to>
                                        <p:strVal val="visible"/>
                                      </p:to>
                                    </p:set>
                                    <p:anim calcmode="lin" valueType="num">
                                      <p:cBhvr additive="base">
                                        <p:cTn id="37" dur="500" fill="hold"/>
                                        <p:tgtEl>
                                          <p:spTgt spid="79462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94627">
                                            <p:txEl>
                                              <p:pRg st="7" end="7"/>
                                            </p:txEl>
                                          </p:spTgt>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794627">
                                            <p:txEl>
                                              <p:pRg st="8" end="8"/>
                                            </p:txEl>
                                          </p:spTgt>
                                        </p:tgtEl>
                                        <p:attrNameLst>
                                          <p:attrName>style.visibility</p:attrName>
                                        </p:attrNameLst>
                                      </p:cBhvr>
                                      <p:to>
                                        <p:strVal val="visible"/>
                                      </p:to>
                                    </p:set>
                                    <p:anim calcmode="lin" valueType="num">
                                      <p:cBhvr additive="base">
                                        <p:cTn id="41" dur="500" fill="hold"/>
                                        <p:tgtEl>
                                          <p:spTgt spid="794627">
                                            <p:txEl>
                                              <p:pRg st="8" end="8"/>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79462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794627">
                                            <p:txEl>
                                              <p:pRg st="9" end="9"/>
                                            </p:txEl>
                                          </p:spTgt>
                                        </p:tgtEl>
                                        <p:attrNameLst>
                                          <p:attrName>style.visibility</p:attrName>
                                        </p:attrNameLst>
                                      </p:cBhvr>
                                      <p:to>
                                        <p:strVal val="visible"/>
                                      </p:to>
                                    </p:set>
                                    <p:anim calcmode="lin" valueType="num">
                                      <p:cBhvr additive="base">
                                        <p:cTn id="47" dur="500" fill="hold"/>
                                        <p:tgtEl>
                                          <p:spTgt spid="794627">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79462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794627">
                                            <p:txEl>
                                              <p:pRg st="10" end="10"/>
                                            </p:txEl>
                                          </p:spTgt>
                                        </p:tgtEl>
                                        <p:attrNameLst>
                                          <p:attrName>style.visibility</p:attrName>
                                        </p:attrNameLst>
                                      </p:cBhvr>
                                      <p:to>
                                        <p:strVal val="visible"/>
                                      </p:to>
                                    </p:set>
                                    <p:anim calcmode="lin" valueType="num">
                                      <p:cBhvr additive="base">
                                        <p:cTn id="53" dur="500" fill="hold"/>
                                        <p:tgtEl>
                                          <p:spTgt spid="794627">
                                            <p:txEl>
                                              <p:pRg st="10" end="1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794627">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794627">
                                            <p:txEl>
                                              <p:pRg st="11" end="11"/>
                                            </p:txEl>
                                          </p:spTgt>
                                        </p:tgtEl>
                                        <p:attrNameLst>
                                          <p:attrName>style.visibility</p:attrName>
                                        </p:attrNameLst>
                                      </p:cBhvr>
                                      <p:to>
                                        <p:strVal val="visible"/>
                                      </p:to>
                                    </p:set>
                                    <p:anim calcmode="lin" valueType="num">
                                      <p:cBhvr additive="base">
                                        <p:cTn id="59" dur="500" fill="hold"/>
                                        <p:tgtEl>
                                          <p:spTgt spid="794627">
                                            <p:txEl>
                                              <p:pRg st="11" end="11"/>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794627">
                                            <p:txEl>
                                              <p:pRg st="11" end="11"/>
                                            </p:txEl>
                                          </p:spTgt>
                                        </p:tgtEl>
                                        <p:attrNameLst>
                                          <p:attrName>ppt_y</p:attrName>
                                        </p:attrNameLst>
                                      </p:cBhvr>
                                      <p:tavLst>
                                        <p:tav tm="0">
                                          <p:val>
                                            <p:strVal val="1+#ppt_h/2"/>
                                          </p:val>
                                        </p:tav>
                                        <p:tav tm="100000">
                                          <p:val>
                                            <p:strVal val="#ppt_y"/>
                                          </p:val>
                                        </p:tav>
                                      </p:tavLst>
                                    </p:anim>
                                  </p:childTnLst>
                                </p:cTn>
                              </p:par>
                              <p:par>
                                <p:cTn id="61" presetID="1" presetClass="entr" presetSubtype="0" fill="hold" grpId="0" nodeType="withEffect">
                                  <p:stCondLst>
                                    <p:cond delay="0"/>
                                  </p:stCondLst>
                                  <p:childTnLst>
                                    <p:set>
                                      <p:cBhvr>
                                        <p:cTn id="6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4627" grpId="0" uiExpand="1" build="p"/>
      <p:bldP spid="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en-US" sz="3600"/>
              <a:t>Applying the load capacity method</a:t>
            </a:r>
          </a:p>
        </p:txBody>
      </p:sp>
      <p:sp>
        <p:nvSpPr>
          <p:cNvPr id="66563" name="Rectangle 3"/>
          <p:cNvSpPr>
            <a:spLocks noGrp="1" noChangeArrowheads="1"/>
          </p:cNvSpPr>
          <p:nvPr>
            <p:ph type="body" sz="half" idx="1"/>
          </p:nvPr>
        </p:nvSpPr>
        <p:spPr>
          <a:xfrm>
            <a:off x="495300" y="1508125"/>
            <a:ext cx="3951288" cy="4121150"/>
          </a:xfrm>
        </p:spPr>
        <p:txBody>
          <a:bodyPr/>
          <a:lstStyle/>
          <a:p>
            <a:pPr>
              <a:lnSpc>
                <a:spcPct val="80000"/>
              </a:lnSpc>
            </a:pPr>
            <a:r>
              <a:rPr lang="en-US" altLang="en-US" sz="2000" dirty="0"/>
              <a:t>Analysis determines </a:t>
            </a:r>
            <a:r>
              <a:rPr lang="en-US" altLang="en-US" sz="2000" u="sng" dirty="0"/>
              <a:t>potential</a:t>
            </a:r>
            <a:r>
              <a:rPr lang="en-US" altLang="en-US" sz="2000" dirty="0"/>
              <a:t> bond strength</a:t>
            </a:r>
          </a:p>
          <a:p>
            <a:pPr>
              <a:lnSpc>
                <a:spcPct val="80000"/>
              </a:lnSpc>
            </a:pPr>
            <a:r>
              <a:rPr lang="en-US" altLang="en-US" sz="1800" dirty="0" smtClean="0"/>
              <a:t>Adherend strength linear with thickness</a:t>
            </a:r>
          </a:p>
          <a:p>
            <a:pPr>
              <a:lnSpc>
                <a:spcPct val="80000"/>
              </a:lnSpc>
            </a:pPr>
            <a:r>
              <a:rPr lang="en-US" altLang="en-US" sz="1800" dirty="0" smtClean="0"/>
              <a:t>Adhesive </a:t>
            </a:r>
            <a:r>
              <a:rPr lang="en-US" altLang="en-US" sz="1800" dirty="0"/>
              <a:t>strength depends on SQRT of adherend thickness</a:t>
            </a:r>
          </a:p>
          <a:p>
            <a:pPr>
              <a:lnSpc>
                <a:spcPct val="80000"/>
              </a:lnSpc>
            </a:pPr>
            <a:r>
              <a:rPr lang="en-US" altLang="en-US" sz="1800" dirty="0"/>
              <a:t>Left of cross-over, adherend is weaker than adhesive</a:t>
            </a:r>
          </a:p>
          <a:p>
            <a:pPr lvl="1">
              <a:lnSpc>
                <a:spcPct val="80000"/>
              </a:lnSpc>
            </a:pPr>
            <a:r>
              <a:rPr lang="en-US" altLang="en-US" sz="1600" dirty="0"/>
              <a:t>Adhesive will </a:t>
            </a:r>
            <a:r>
              <a:rPr lang="en-US" altLang="en-US" sz="1600" i="1" dirty="0"/>
              <a:t>never </a:t>
            </a:r>
            <a:r>
              <a:rPr lang="en-US" altLang="en-US" sz="1600" dirty="0"/>
              <a:t>fail</a:t>
            </a:r>
          </a:p>
          <a:p>
            <a:pPr>
              <a:lnSpc>
                <a:spcPct val="80000"/>
              </a:lnSpc>
            </a:pPr>
            <a:r>
              <a:rPr lang="en-US" altLang="en-US" sz="1800" dirty="0"/>
              <a:t>Right of cross-over adhesive is critical before structure</a:t>
            </a:r>
          </a:p>
          <a:p>
            <a:pPr lvl="1">
              <a:lnSpc>
                <a:spcPct val="80000"/>
              </a:lnSpc>
            </a:pPr>
            <a:r>
              <a:rPr lang="en-US" altLang="en-US" sz="1600" dirty="0" smtClean="0"/>
              <a:t>Undesirable, must be supported by extensive testing</a:t>
            </a:r>
            <a:endParaRPr lang="en-US" altLang="en-US" sz="1600" dirty="0"/>
          </a:p>
          <a:p>
            <a:pPr>
              <a:lnSpc>
                <a:spcPct val="80000"/>
              </a:lnSpc>
            </a:pPr>
            <a:r>
              <a:rPr lang="en-US" altLang="en-US" sz="1800" dirty="0" smtClean="0">
                <a:solidFill>
                  <a:srgbClr val="FF0000"/>
                </a:solidFill>
              </a:rPr>
              <a:t>Overlap </a:t>
            </a:r>
            <a:r>
              <a:rPr lang="en-US" altLang="en-US" sz="1800" dirty="0">
                <a:solidFill>
                  <a:srgbClr val="FF0000"/>
                </a:solidFill>
              </a:rPr>
              <a:t>MUST be adequate</a:t>
            </a:r>
          </a:p>
          <a:p>
            <a:pPr>
              <a:lnSpc>
                <a:spcPct val="80000"/>
              </a:lnSpc>
            </a:pPr>
            <a:r>
              <a:rPr lang="en-US" altLang="en-US" sz="1800" dirty="0">
                <a:solidFill>
                  <a:srgbClr val="FF0000"/>
                </a:solidFill>
              </a:rPr>
              <a:t>Processing must be </a:t>
            </a:r>
            <a:r>
              <a:rPr lang="en-US" altLang="en-US" sz="1800" dirty="0" smtClean="0">
                <a:solidFill>
                  <a:srgbClr val="FF0000"/>
                </a:solidFill>
              </a:rPr>
              <a:t>valid</a:t>
            </a:r>
            <a:endParaRPr lang="en-US" altLang="en-US" sz="1800" dirty="0" smtClean="0">
              <a:solidFill>
                <a:srgbClr val="FF0000"/>
              </a:solidFill>
            </a:endParaRPr>
          </a:p>
        </p:txBody>
      </p:sp>
      <p:sp>
        <p:nvSpPr>
          <p:cNvPr id="66616" name="Arc 56"/>
          <p:cNvSpPr>
            <a:spLocks/>
          </p:cNvSpPr>
          <p:nvPr/>
        </p:nvSpPr>
        <p:spPr bwMode="auto">
          <a:xfrm>
            <a:off x="5362575" y="2279650"/>
            <a:ext cx="3024188" cy="2019300"/>
          </a:xfrm>
          <a:custGeom>
            <a:avLst/>
            <a:gdLst>
              <a:gd name="G0" fmla="+- 21600 0 0"/>
              <a:gd name="G1" fmla="+- 21600 0 0"/>
              <a:gd name="G2" fmla="+- 21600 0 0"/>
              <a:gd name="T0" fmla="*/ 0 w 21600"/>
              <a:gd name="T1" fmla="*/ 21600 h 21600"/>
              <a:gd name="T2" fmla="*/ 21590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74"/>
                  <a:pt x="9664" y="5"/>
                  <a:pt x="21590" y="0"/>
                </a:cubicBezTo>
              </a:path>
              <a:path w="21600" h="21600" stroke="0" extrusionOk="0">
                <a:moveTo>
                  <a:pt x="0" y="21600"/>
                </a:moveTo>
                <a:cubicBezTo>
                  <a:pt x="0" y="9674"/>
                  <a:pt x="9664" y="5"/>
                  <a:pt x="21590" y="0"/>
                </a:cubicBezTo>
                <a:lnTo>
                  <a:pt x="21600" y="21600"/>
                </a:lnTo>
                <a:close/>
              </a:path>
            </a:pathLst>
          </a:custGeom>
          <a:noFill/>
          <a:ln w="50800" cap="rnd">
            <a:solidFill>
              <a:srgbClr val="FF00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6617" name="Rectangle 57"/>
          <p:cNvSpPr>
            <a:spLocks noChangeArrowheads="1"/>
          </p:cNvSpPr>
          <p:nvPr/>
        </p:nvSpPr>
        <p:spPr bwMode="auto">
          <a:xfrm>
            <a:off x="7864475" y="2247900"/>
            <a:ext cx="728663"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739775">
              <a:spcBef>
                <a:spcPct val="0"/>
              </a:spcBef>
              <a:defRPr>
                <a:solidFill>
                  <a:schemeClr val="tx1"/>
                </a:solidFill>
                <a:latin typeface="Arial" pitchFamily="34" charset="0"/>
                <a:cs typeface="Arial" pitchFamily="34" charset="0"/>
              </a:defRPr>
            </a:lvl1pPr>
            <a:lvl2pPr marL="411163" defTabSz="739775">
              <a:spcBef>
                <a:spcPct val="0"/>
              </a:spcBef>
              <a:defRPr>
                <a:solidFill>
                  <a:schemeClr val="tx1"/>
                </a:solidFill>
                <a:latin typeface="Arial" pitchFamily="34" charset="0"/>
                <a:cs typeface="Arial" pitchFamily="34" charset="0"/>
              </a:defRPr>
            </a:lvl2pPr>
            <a:lvl3pPr marL="822325" defTabSz="739775">
              <a:spcBef>
                <a:spcPct val="0"/>
              </a:spcBef>
              <a:defRPr>
                <a:solidFill>
                  <a:schemeClr val="tx1"/>
                </a:solidFill>
                <a:latin typeface="Arial" pitchFamily="34" charset="0"/>
                <a:cs typeface="Arial" pitchFamily="34" charset="0"/>
              </a:defRPr>
            </a:lvl3pPr>
            <a:lvl4pPr marL="1235075" defTabSz="739775">
              <a:spcBef>
                <a:spcPct val="0"/>
              </a:spcBef>
              <a:defRPr>
                <a:solidFill>
                  <a:schemeClr val="tx1"/>
                </a:solidFill>
                <a:latin typeface="Arial" pitchFamily="34" charset="0"/>
                <a:cs typeface="Arial" pitchFamily="34" charset="0"/>
              </a:defRPr>
            </a:lvl4pPr>
            <a:lvl5pPr marL="1646238" defTabSz="739775">
              <a:spcBef>
                <a:spcPct val="0"/>
              </a:spcBef>
              <a:defRPr>
                <a:solidFill>
                  <a:schemeClr val="tx1"/>
                </a:solidFill>
                <a:latin typeface="Arial" pitchFamily="34" charset="0"/>
                <a:cs typeface="Arial" pitchFamily="34" charset="0"/>
              </a:defRPr>
            </a:lvl5pPr>
            <a:lvl6pPr marL="2103438" defTabSz="739775" fontAlgn="base">
              <a:spcBef>
                <a:spcPct val="0"/>
              </a:spcBef>
              <a:spcAft>
                <a:spcPct val="0"/>
              </a:spcAft>
              <a:defRPr>
                <a:solidFill>
                  <a:schemeClr val="tx1"/>
                </a:solidFill>
                <a:latin typeface="Arial" pitchFamily="34" charset="0"/>
                <a:cs typeface="Arial" pitchFamily="34" charset="0"/>
              </a:defRPr>
            </a:lvl6pPr>
            <a:lvl7pPr marL="2560638" defTabSz="739775" fontAlgn="base">
              <a:spcBef>
                <a:spcPct val="0"/>
              </a:spcBef>
              <a:spcAft>
                <a:spcPct val="0"/>
              </a:spcAft>
              <a:defRPr>
                <a:solidFill>
                  <a:schemeClr val="tx1"/>
                </a:solidFill>
                <a:latin typeface="Arial" pitchFamily="34" charset="0"/>
                <a:cs typeface="Arial" pitchFamily="34" charset="0"/>
              </a:defRPr>
            </a:lvl7pPr>
            <a:lvl8pPr marL="3017838" defTabSz="739775" fontAlgn="base">
              <a:spcBef>
                <a:spcPct val="0"/>
              </a:spcBef>
              <a:spcAft>
                <a:spcPct val="0"/>
              </a:spcAft>
              <a:defRPr>
                <a:solidFill>
                  <a:schemeClr val="tx1"/>
                </a:solidFill>
                <a:latin typeface="Arial" pitchFamily="34" charset="0"/>
                <a:cs typeface="Arial" pitchFamily="34" charset="0"/>
              </a:defRPr>
            </a:lvl8pPr>
            <a:lvl9pPr marL="3475038" defTabSz="739775" fontAlgn="base">
              <a:spcBef>
                <a:spcPct val="0"/>
              </a:spcBef>
              <a:spcAft>
                <a:spcPct val="0"/>
              </a:spcAft>
              <a:defRPr>
                <a:solidFill>
                  <a:schemeClr val="tx1"/>
                </a:solidFill>
                <a:latin typeface="Arial" pitchFamily="34" charset="0"/>
                <a:cs typeface="Arial" pitchFamily="34" charset="0"/>
              </a:defRPr>
            </a:lvl9pPr>
          </a:lstStyle>
          <a:p>
            <a:pPr eaLnBrk="0" hangingPunct="0">
              <a:buFontTx/>
              <a:buNone/>
            </a:pPr>
            <a:r>
              <a:rPr lang="en-US" altLang="en-US" sz="1600" b="1"/>
              <a:t>Shear</a:t>
            </a:r>
          </a:p>
        </p:txBody>
      </p:sp>
      <p:sp>
        <p:nvSpPr>
          <p:cNvPr id="66618" name="Rectangle 58"/>
          <p:cNvSpPr>
            <a:spLocks noChangeArrowheads="1"/>
          </p:cNvSpPr>
          <p:nvPr/>
        </p:nvSpPr>
        <p:spPr bwMode="auto">
          <a:xfrm>
            <a:off x="5708650" y="4298950"/>
            <a:ext cx="349250"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739775">
              <a:spcBef>
                <a:spcPct val="0"/>
              </a:spcBef>
              <a:defRPr>
                <a:solidFill>
                  <a:schemeClr val="tx1"/>
                </a:solidFill>
                <a:latin typeface="Arial" pitchFamily="34" charset="0"/>
                <a:cs typeface="Arial" pitchFamily="34" charset="0"/>
              </a:defRPr>
            </a:lvl1pPr>
            <a:lvl2pPr marL="411163" defTabSz="739775">
              <a:spcBef>
                <a:spcPct val="0"/>
              </a:spcBef>
              <a:defRPr>
                <a:solidFill>
                  <a:schemeClr val="tx1"/>
                </a:solidFill>
                <a:latin typeface="Arial" pitchFamily="34" charset="0"/>
                <a:cs typeface="Arial" pitchFamily="34" charset="0"/>
              </a:defRPr>
            </a:lvl2pPr>
            <a:lvl3pPr marL="822325" defTabSz="739775">
              <a:spcBef>
                <a:spcPct val="0"/>
              </a:spcBef>
              <a:defRPr>
                <a:solidFill>
                  <a:schemeClr val="tx1"/>
                </a:solidFill>
                <a:latin typeface="Arial" pitchFamily="34" charset="0"/>
                <a:cs typeface="Arial" pitchFamily="34" charset="0"/>
              </a:defRPr>
            </a:lvl3pPr>
            <a:lvl4pPr marL="1235075" defTabSz="739775">
              <a:spcBef>
                <a:spcPct val="0"/>
              </a:spcBef>
              <a:defRPr>
                <a:solidFill>
                  <a:schemeClr val="tx1"/>
                </a:solidFill>
                <a:latin typeface="Arial" pitchFamily="34" charset="0"/>
                <a:cs typeface="Arial" pitchFamily="34" charset="0"/>
              </a:defRPr>
            </a:lvl4pPr>
            <a:lvl5pPr marL="1646238" defTabSz="739775">
              <a:spcBef>
                <a:spcPct val="0"/>
              </a:spcBef>
              <a:defRPr>
                <a:solidFill>
                  <a:schemeClr val="tx1"/>
                </a:solidFill>
                <a:latin typeface="Arial" pitchFamily="34" charset="0"/>
                <a:cs typeface="Arial" pitchFamily="34" charset="0"/>
              </a:defRPr>
            </a:lvl5pPr>
            <a:lvl6pPr marL="2103438" defTabSz="739775" fontAlgn="base">
              <a:spcBef>
                <a:spcPct val="0"/>
              </a:spcBef>
              <a:spcAft>
                <a:spcPct val="0"/>
              </a:spcAft>
              <a:defRPr>
                <a:solidFill>
                  <a:schemeClr val="tx1"/>
                </a:solidFill>
                <a:latin typeface="Arial" pitchFamily="34" charset="0"/>
                <a:cs typeface="Arial" pitchFamily="34" charset="0"/>
              </a:defRPr>
            </a:lvl6pPr>
            <a:lvl7pPr marL="2560638" defTabSz="739775" fontAlgn="base">
              <a:spcBef>
                <a:spcPct val="0"/>
              </a:spcBef>
              <a:spcAft>
                <a:spcPct val="0"/>
              </a:spcAft>
              <a:defRPr>
                <a:solidFill>
                  <a:schemeClr val="tx1"/>
                </a:solidFill>
                <a:latin typeface="Arial" pitchFamily="34" charset="0"/>
                <a:cs typeface="Arial" pitchFamily="34" charset="0"/>
              </a:defRPr>
            </a:lvl7pPr>
            <a:lvl8pPr marL="3017838" defTabSz="739775" fontAlgn="base">
              <a:spcBef>
                <a:spcPct val="0"/>
              </a:spcBef>
              <a:spcAft>
                <a:spcPct val="0"/>
              </a:spcAft>
              <a:defRPr>
                <a:solidFill>
                  <a:schemeClr val="tx1"/>
                </a:solidFill>
                <a:latin typeface="Arial" pitchFamily="34" charset="0"/>
                <a:cs typeface="Arial" pitchFamily="34" charset="0"/>
              </a:defRPr>
            </a:lvl8pPr>
            <a:lvl9pPr marL="3475038" defTabSz="739775" fontAlgn="base">
              <a:spcBef>
                <a:spcPct val="0"/>
              </a:spcBef>
              <a:spcAft>
                <a:spcPct val="0"/>
              </a:spcAft>
              <a:defRPr>
                <a:solidFill>
                  <a:schemeClr val="tx1"/>
                </a:solidFill>
                <a:latin typeface="Arial" pitchFamily="34" charset="0"/>
                <a:cs typeface="Arial" pitchFamily="34" charset="0"/>
              </a:defRPr>
            </a:lvl9pPr>
          </a:lstStyle>
          <a:p>
            <a:pPr eaLnBrk="0" hangingPunct="0">
              <a:buFontTx/>
              <a:buNone/>
            </a:pPr>
            <a:r>
              <a:rPr lang="en-US" altLang="en-US" b="1">
                <a:solidFill>
                  <a:srgbClr val="000000"/>
                </a:solidFill>
              </a:rPr>
              <a:t>A</a:t>
            </a:r>
          </a:p>
        </p:txBody>
      </p:sp>
      <p:grpSp>
        <p:nvGrpSpPr>
          <p:cNvPr id="66619" name="Group 59"/>
          <p:cNvGrpSpPr>
            <a:grpSpLocks/>
          </p:cNvGrpSpPr>
          <p:nvPr/>
        </p:nvGrpSpPr>
        <p:grpSpPr bwMode="auto">
          <a:xfrm>
            <a:off x="5783263" y="2132013"/>
            <a:ext cx="1479550" cy="2157412"/>
            <a:chOff x="3714" y="1423"/>
            <a:chExt cx="932" cy="1359"/>
          </a:xfrm>
        </p:grpSpPr>
        <p:sp>
          <p:nvSpPr>
            <p:cNvPr id="66620" name="Line 60"/>
            <p:cNvSpPr>
              <a:spLocks noChangeShapeType="1"/>
            </p:cNvSpPr>
            <p:nvPr/>
          </p:nvSpPr>
          <p:spPr bwMode="auto">
            <a:xfrm>
              <a:off x="3759" y="1423"/>
              <a:ext cx="0" cy="1052"/>
            </a:xfrm>
            <a:prstGeom prst="line">
              <a:avLst/>
            </a:prstGeom>
            <a:noFill/>
            <a:ln w="25400">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6621" name="Line 61"/>
            <p:cNvSpPr>
              <a:spLocks noChangeShapeType="1"/>
            </p:cNvSpPr>
            <p:nvPr/>
          </p:nvSpPr>
          <p:spPr bwMode="auto">
            <a:xfrm>
              <a:off x="4646" y="1620"/>
              <a:ext cx="0" cy="1162"/>
            </a:xfrm>
            <a:prstGeom prst="line">
              <a:avLst/>
            </a:prstGeom>
            <a:noFill/>
            <a:ln w="50800">
              <a:solidFill>
                <a:srgbClr val="FF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6622" name="Rectangle 62"/>
            <p:cNvSpPr>
              <a:spLocks noChangeArrowheads="1"/>
            </p:cNvSpPr>
            <p:nvPr/>
          </p:nvSpPr>
          <p:spPr bwMode="auto">
            <a:xfrm>
              <a:off x="3714" y="2428"/>
              <a:ext cx="904" cy="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739775">
                <a:spcBef>
                  <a:spcPct val="0"/>
                </a:spcBef>
                <a:defRPr>
                  <a:solidFill>
                    <a:schemeClr val="tx1"/>
                  </a:solidFill>
                  <a:latin typeface="Arial" pitchFamily="34" charset="0"/>
                  <a:cs typeface="Arial" pitchFamily="34" charset="0"/>
                </a:defRPr>
              </a:lvl1pPr>
              <a:lvl2pPr marL="411163" defTabSz="739775">
                <a:spcBef>
                  <a:spcPct val="0"/>
                </a:spcBef>
                <a:defRPr>
                  <a:solidFill>
                    <a:schemeClr val="tx1"/>
                  </a:solidFill>
                  <a:latin typeface="Arial" pitchFamily="34" charset="0"/>
                  <a:cs typeface="Arial" pitchFamily="34" charset="0"/>
                </a:defRPr>
              </a:lvl2pPr>
              <a:lvl3pPr marL="822325" defTabSz="739775">
                <a:spcBef>
                  <a:spcPct val="0"/>
                </a:spcBef>
                <a:defRPr>
                  <a:solidFill>
                    <a:schemeClr val="tx1"/>
                  </a:solidFill>
                  <a:latin typeface="Arial" pitchFamily="34" charset="0"/>
                  <a:cs typeface="Arial" pitchFamily="34" charset="0"/>
                </a:defRPr>
              </a:lvl3pPr>
              <a:lvl4pPr marL="1235075" defTabSz="739775">
                <a:spcBef>
                  <a:spcPct val="0"/>
                </a:spcBef>
                <a:defRPr>
                  <a:solidFill>
                    <a:schemeClr val="tx1"/>
                  </a:solidFill>
                  <a:latin typeface="Arial" pitchFamily="34" charset="0"/>
                  <a:cs typeface="Arial" pitchFamily="34" charset="0"/>
                </a:defRPr>
              </a:lvl4pPr>
              <a:lvl5pPr marL="1646238" defTabSz="739775">
                <a:spcBef>
                  <a:spcPct val="0"/>
                </a:spcBef>
                <a:defRPr>
                  <a:solidFill>
                    <a:schemeClr val="tx1"/>
                  </a:solidFill>
                  <a:latin typeface="Arial" pitchFamily="34" charset="0"/>
                  <a:cs typeface="Arial" pitchFamily="34" charset="0"/>
                </a:defRPr>
              </a:lvl5pPr>
              <a:lvl6pPr marL="2103438" defTabSz="739775" fontAlgn="base">
                <a:spcBef>
                  <a:spcPct val="0"/>
                </a:spcBef>
                <a:spcAft>
                  <a:spcPct val="0"/>
                </a:spcAft>
                <a:defRPr>
                  <a:solidFill>
                    <a:schemeClr val="tx1"/>
                  </a:solidFill>
                  <a:latin typeface="Arial" pitchFamily="34" charset="0"/>
                  <a:cs typeface="Arial" pitchFamily="34" charset="0"/>
                </a:defRPr>
              </a:lvl6pPr>
              <a:lvl7pPr marL="2560638" defTabSz="739775" fontAlgn="base">
                <a:spcBef>
                  <a:spcPct val="0"/>
                </a:spcBef>
                <a:spcAft>
                  <a:spcPct val="0"/>
                </a:spcAft>
                <a:defRPr>
                  <a:solidFill>
                    <a:schemeClr val="tx1"/>
                  </a:solidFill>
                  <a:latin typeface="Arial" pitchFamily="34" charset="0"/>
                  <a:cs typeface="Arial" pitchFamily="34" charset="0"/>
                </a:defRPr>
              </a:lvl7pPr>
              <a:lvl8pPr marL="3017838" defTabSz="739775" fontAlgn="base">
                <a:spcBef>
                  <a:spcPct val="0"/>
                </a:spcBef>
                <a:spcAft>
                  <a:spcPct val="0"/>
                </a:spcAft>
                <a:defRPr>
                  <a:solidFill>
                    <a:schemeClr val="tx1"/>
                  </a:solidFill>
                  <a:latin typeface="Arial" pitchFamily="34" charset="0"/>
                  <a:cs typeface="Arial" pitchFamily="34" charset="0"/>
                </a:defRPr>
              </a:lvl8pPr>
              <a:lvl9pPr marL="3475038" defTabSz="739775" fontAlgn="base">
                <a:spcBef>
                  <a:spcPct val="0"/>
                </a:spcBef>
                <a:spcAft>
                  <a:spcPct val="0"/>
                </a:spcAft>
                <a:defRPr>
                  <a:solidFill>
                    <a:schemeClr val="tx1"/>
                  </a:solidFill>
                  <a:latin typeface="Arial" pitchFamily="34" charset="0"/>
                  <a:cs typeface="Arial" pitchFamily="34" charset="0"/>
                </a:defRPr>
              </a:lvl9pPr>
            </a:lstStyle>
            <a:p>
              <a:pPr eaLnBrk="0" hangingPunct="0">
                <a:buFontTx/>
                <a:buNone/>
              </a:pPr>
              <a:r>
                <a:rPr lang="en-US" altLang="en-US" sz="1400" b="1" dirty="0">
                  <a:solidFill>
                    <a:srgbClr val="000000"/>
                  </a:solidFill>
                </a:rPr>
                <a:t>Bond stronger </a:t>
              </a:r>
            </a:p>
          </p:txBody>
        </p:sp>
        <p:sp>
          <p:nvSpPr>
            <p:cNvPr id="66623" name="AutoShape 63"/>
            <p:cNvSpPr>
              <a:spLocks noChangeArrowheads="1"/>
            </p:cNvSpPr>
            <p:nvPr/>
          </p:nvSpPr>
          <p:spPr bwMode="auto">
            <a:xfrm flipH="1">
              <a:off x="4241" y="2048"/>
              <a:ext cx="326" cy="182"/>
            </a:xfrm>
            <a:prstGeom prst="rightArrow">
              <a:avLst>
                <a:gd name="adj1" fmla="val 50000"/>
                <a:gd name="adj2" fmla="val 89569"/>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66624" name="Rectangle 64"/>
          <p:cNvSpPr>
            <a:spLocks noChangeArrowheads="1"/>
          </p:cNvSpPr>
          <p:nvPr/>
        </p:nvSpPr>
        <p:spPr bwMode="auto">
          <a:xfrm>
            <a:off x="7496175" y="4298950"/>
            <a:ext cx="349250" cy="387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739775">
              <a:spcBef>
                <a:spcPct val="0"/>
              </a:spcBef>
              <a:defRPr>
                <a:solidFill>
                  <a:schemeClr val="tx1"/>
                </a:solidFill>
                <a:latin typeface="Arial" pitchFamily="34" charset="0"/>
                <a:cs typeface="Arial" pitchFamily="34" charset="0"/>
              </a:defRPr>
            </a:lvl1pPr>
            <a:lvl2pPr marL="411163" defTabSz="739775">
              <a:spcBef>
                <a:spcPct val="0"/>
              </a:spcBef>
              <a:defRPr>
                <a:solidFill>
                  <a:schemeClr val="tx1"/>
                </a:solidFill>
                <a:latin typeface="Arial" pitchFamily="34" charset="0"/>
                <a:cs typeface="Arial" pitchFamily="34" charset="0"/>
              </a:defRPr>
            </a:lvl2pPr>
            <a:lvl3pPr marL="822325" defTabSz="739775">
              <a:spcBef>
                <a:spcPct val="0"/>
              </a:spcBef>
              <a:defRPr>
                <a:solidFill>
                  <a:schemeClr val="tx1"/>
                </a:solidFill>
                <a:latin typeface="Arial" pitchFamily="34" charset="0"/>
                <a:cs typeface="Arial" pitchFamily="34" charset="0"/>
              </a:defRPr>
            </a:lvl3pPr>
            <a:lvl4pPr marL="1235075" defTabSz="739775">
              <a:spcBef>
                <a:spcPct val="0"/>
              </a:spcBef>
              <a:defRPr>
                <a:solidFill>
                  <a:schemeClr val="tx1"/>
                </a:solidFill>
                <a:latin typeface="Arial" pitchFamily="34" charset="0"/>
                <a:cs typeface="Arial" pitchFamily="34" charset="0"/>
              </a:defRPr>
            </a:lvl4pPr>
            <a:lvl5pPr marL="1646238" defTabSz="739775">
              <a:spcBef>
                <a:spcPct val="0"/>
              </a:spcBef>
              <a:defRPr>
                <a:solidFill>
                  <a:schemeClr val="tx1"/>
                </a:solidFill>
                <a:latin typeface="Arial" pitchFamily="34" charset="0"/>
                <a:cs typeface="Arial" pitchFamily="34" charset="0"/>
              </a:defRPr>
            </a:lvl5pPr>
            <a:lvl6pPr marL="2103438" defTabSz="739775" fontAlgn="base">
              <a:spcBef>
                <a:spcPct val="0"/>
              </a:spcBef>
              <a:spcAft>
                <a:spcPct val="0"/>
              </a:spcAft>
              <a:defRPr>
                <a:solidFill>
                  <a:schemeClr val="tx1"/>
                </a:solidFill>
                <a:latin typeface="Arial" pitchFamily="34" charset="0"/>
                <a:cs typeface="Arial" pitchFamily="34" charset="0"/>
              </a:defRPr>
            </a:lvl6pPr>
            <a:lvl7pPr marL="2560638" defTabSz="739775" fontAlgn="base">
              <a:spcBef>
                <a:spcPct val="0"/>
              </a:spcBef>
              <a:spcAft>
                <a:spcPct val="0"/>
              </a:spcAft>
              <a:defRPr>
                <a:solidFill>
                  <a:schemeClr val="tx1"/>
                </a:solidFill>
                <a:latin typeface="Arial" pitchFamily="34" charset="0"/>
                <a:cs typeface="Arial" pitchFamily="34" charset="0"/>
              </a:defRPr>
            </a:lvl7pPr>
            <a:lvl8pPr marL="3017838" defTabSz="739775" fontAlgn="base">
              <a:spcBef>
                <a:spcPct val="0"/>
              </a:spcBef>
              <a:spcAft>
                <a:spcPct val="0"/>
              </a:spcAft>
              <a:defRPr>
                <a:solidFill>
                  <a:schemeClr val="tx1"/>
                </a:solidFill>
                <a:latin typeface="Arial" pitchFamily="34" charset="0"/>
                <a:cs typeface="Arial" pitchFamily="34" charset="0"/>
              </a:defRPr>
            </a:lvl8pPr>
            <a:lvl9pPr marL="3475038" defTabSz="739775" fontAlgn="base">
              <a:spcBef>
                <a:spcPct val="0"/>
              </a:spcBef>
              <a:spcAft>
                <a:spcPct val="0"/>
              </a:spcAft>
              <a:defRPr>
                <a:solidFill>
                  <a:schemeClr val="tx1"/>
                </a:solidFill>
                <a:latin typeface="Arial" pitchFamily="34" charset="0"/>
                <a:cs typeface="Arial" pitchFamily="34" charset="0"/>
              </a:defRPr>
            </a:lvl9pPr>
          </a:lstStyle>
          <a:p>
            <a:pPr eaLnBrk="0" hangingPunct="0">
              <a:buFontTx/>
              <a:buNone/>
            </a:pPr>
            <a:r>
              <a:rPr lang="en-US" altLang="en-US" b="1">
                <a:solidFill>
                  <a:srgbClr val="000000"/>
                </a:solidFill>
              </a:rPr>
              <a:t>B</a:t>
            </a:r>
          </a:p>
        </p:txBody>
      </p:sp>
      <p:grpSp>
        <p:nvGrpSpPr>
          <p:cNvPr id="66625" name="Group 65"/>
          <p:cNvGrpSpPr>
            <a:grpSpLocks/>
          </p:cNvGrpSpPr>
          <p:nvPr/>
        </p:nvGrpSpPr>
        <p:grpSpPr bwMode="auto">
          <a:xfrm>
            <a:off x="5332413" y="1574800"/>
            <a:ext cx="3152775" cy="2732088"/>
            <a:chOff x="3430" y="1072"/>
            <a:chExt cx="1986" cy="1721"/>
          </a:xfrm>
        </p:grpSpPr>
        <p:sp>
          <p:nvSpPr>
            <p:cNvPr id="66626" name="Line 66"/>
            <p:cNvSpPr>
              <a:spLocks noChangeShapeType="1"/>
            </p:cNvSpPr>
            <p:nvPr/>
          </p:nvSpPr>
          <p:spPr bwMode="auto">
            <a:xfrm flipH="1">
              <a:off x="3430" y="1286"/>
              <a:ext cx="1542" cy="1507"/>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6627" name="Rectangle 67"/>
            <p:cNvSpPr>
              <a:spLocks noChangeArrowheads="1"/>
            </p:cNvSpPr>
            <p:nvPr/>
          </p:nvSpPr>
          <p:spPr bwMode="auto">
            <a:xfrm>
              <a:off x="4268" y="1072"/>
              <a:ext cx="1148" cy="2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739775">
                <a:spcBef>
                  <a:spcPct val="0"/>
                </a:spcBef>
                <a:defRPr>
                  <a:solidFill>
                    <a:schemeClr val="tx1"/>
                  </a:solidFill>
                  <a:latin typeface="Arial" pitchFamily="34" charset="0"/>
                  <a:cs typeface="Arial" pitchFamily="34" charset="0"/>
                </a:defRPr>
              </a:lvl1pPr>
              <a:lvl2pPr marL="411163" defTabSz="739775">
                <a:spcBef>
                  <a:spcPct val="0"/>
                </a:spcBef>
                <a:defRPr>
                  <a:solidFill>
                    <a:schemeClr val="tx1"/>
                  </a:solidFill>
                  <a:latin typeface="Arial" pitchFamily="34" charset="0"/>
                  <a:cs typeface="Arial" pitchFamily="34" charset="0"/>
                </a:defRPr>
              </a:lvl2pPr>
              <a:lvl3pPr marL="822325" defTabSz="739775">
                <a:spcBef>
                  <a:spcPct val="0"/>
                </a:spcBef>
                <a:defRPr>
                  <a:solidFill>
                    <a:schemeClr val="tx1"/>
                  </a:solidFill>
                  <a:latin typeface="Arial" pitchFamily="34" charset="0"/>
                  <a:cs typeface="Arial" pitchFamily="34" charset="0"/>
                </a:defRPr>
              </a:lvl3pPr>
              <a:lvl4pPr marL="1235075" defTabSz="739775">
                <a:spcBef>
                  <a:spcPct val="0"/>
                </a:spcBef>
                <a:defRPr>
                  <a:solidFill>
                    <a:schemeClr val="tx1"/>
                  </a:solidFill>
                  <a:latin typeface="Arial" pitchFamily="34" charset="0"/>
                  <a:cs typeface="Arial" pitchFamily="34" charset="0"/>
                </a:defRPr>
              </a:lvl4pPr>
              <a:lvl5pPr marL="1646238" defTabSz="739775">
                <a:spcBef>
                  <a:spcPct val="0"/>
                </a:spcBef>
                <a:defRPr>
                  <a:solidFill>
                    <a:schemeClr val="tx1"/>
                  </a:solidFill>
                  <a:latin typeface="Arial" pitchFamily="34" charset="0"/>
                  <a:cs typeface="Arial" pitchFamily="34" charset="0"/>
                </a:defRPr>
              </a:lvl5pPr>
              <a:lvl6pPr marL="2103438" defTabSz="739775" fontAlgn="base">
                <a:spcBef>
                  <a:spcPct val="0"/>
                </a:spcBef>
                <a:spcAft>
                  <a:spcPct val="0"/>
                </a:spcAft>
                <a:defRPr>
                  <a:solidFill>
                    <a:schemeClr val="tx1"/>
                  </a:solidFill>
                  <a:latin typeface="Arial" pitchFamily="34" charset="0"/>
                  <a:cs typeface="Arial" pitchFamily="34" charset="0"/>
                </a:defRPr>
              </a:lvl6pPr>
              <a:lvl7pPr marL="2560638" defTabSz="739775" fontAlgn="base">
                <a:spcBef>
                  <a:spcPct val="0"/>
                </a:spcBef>
                <a:spcAft>
                  <a:spcPct val="0"/>
                </a:spcAft>
                <a:defRPr>
                  <a:solidFill>
                    <a:schemeClr val="tx1"/>
                  </a:solidFill>
                  <a:latin typeface="Arial" pitchFamily="34" charset="0"/>
                  <a:cs typeface="Arial" pitchFamily="34" charset="0"/>
                </a:defRPr>
              </a:lvl7pPr>
              <a:lvl8pPr marL="3017838" defTabSz="739775" fontAlgn="base">
                <a:spcBef>
                  <a:spcPct val="0"/>
                </a:spcBef>
                <a:spcAft>
                  <a:spcPct val="0"/>
                </a:spcAft>
                <a:defRPr>
                  <a:solidFill>
                    <a:schemeClr val="tx1"/>
                  </a:solidFill>
                  <a:latin typeface="Arial" pitchFamily="34" charset="0"/>
                  <a:cs typeface="Arial" pitchFamily="34" charset="0"/>
                </a:defRPr>
              </a:lvl8pPr>
              <a:lvl9pPr marL="3475038" defTabSz="739775" fontAlgn="base">
                <a:spcBef>
                  <a:spcPct val="0"/>
                </a:spcBef>
                <a:spcAft>
                  <a:spcPct val="0"/>
                </a:spcAft>
                <a:defRPr>
                  <a:solidFill>
                    <a:schemeClr val="tx1"/>
                  </a:solidFill>
                  <a:latin typeface="Arial" pitchFamily="34" charset="0"/>
                  <a:cs typeface="Arial" pitchFamily="34" charset="0"/>
                </a:defRPr>
              </a:lvl9pPr>
            </a:lstStyle>
            <a:p>
              <a:pPr eaLnBrk="0" hangingPunct="0">
                <a:buFontTx/>
                <a:buNone/>
              </a:pPr>
              <a:r>
                <a:rPr lang="en-US" altLang="en-US" sz="1600" b="1">
                  <a:solidFill>
                    <a:srgbClr val="000000"/>
                  </a:solidFill>
                </a:rPr>
                <a:t>Adherend at DUL</a:t>
              </a:r>
            </a:p>
          </p:txBody>
        </p:sp>
      </p:grpSp>
      <p:sp>
        <p:nvSpPr>
          <p:cNvPr id="66628" name="Rectangle 68"/>
          <p:cNvSpPr>
            <a:spLocks noChangeArrowheads="1"/>
          </p:cNvSpPr>
          <p:nvPr/>
        </p:nvSpPr>
        <p:spPr bwMode="auto">
          <a:xfrm>
            <a:off x="5943600" y="4541838"/>
            <a:ext cx="2160588"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739775">
              <a:spcBef>
                <a:spcPct val="0"/>
              </a:spcBef>
              <a:defRPr>
                <a:solidFill>
                  <a:schemeClr val="tx1"/>
                </a:solidFill>
                <a:latin typeface="Arial" pitchFamily="34" charset="0"/>
                <a:cs typeface="Arial" pitchFamily="34" charset="0"/>
              </a:defRPr>
            </a:lvl1pPr>
            <a:lvl2pPr marL="411163" defTabSz="739775">
              <a:spcBef>
                <a:spcPct val="0"/>
              </a:spcBef>
              <a:defRPr>
                <a:solidFill>
                  <a:schemeClr val="tx1"/>
                </a:solidFill>
                <a:latin typeface="Arial" pitchFamily="34" charset="0"/>
                <a:cs typeface="Arial" pitchFamily="34" charset="0"/>
              </a:defRPr>
            </a:lvl2pPr>
            <a:lvl3pPr marL="822325" defTabSz="739775">
              <a:spcBef>
                <a:spcPct val="0"/>
              </a:spcBef>
              <a:defRPr>
                <a:solidFill>
                  <a:schemeClr val="tx1"/>
                </a:solidFill>
                <a:latin typeface="Arial" pitchFamily="34" charset="0"/>
                <a:cs typeface="Arial" pitchFamily="34" charset="0"/>
              </a:defRPr>
            </a:lvl3pPr>
            <a:lvl4pPr marL="1235075" defTabSz="739775">
              <a:spcBef>
                <a:spcPct val="0"/>
              </a:spcBef>
              <a:defRPr>
                <a:solidFill>
                  <a:schemeClr val="tx1"/>
                </a:solidFill>
                <a:latin typeface="Arial" pitchFamily="34" charset="0"/>
                <a:cs typeface="Arial" pitchFamily="34" charset="0"/>
              </a:defRPr>
            </a:lvl4pPr>
            <a:lvl5pPr marL="1646238" defTabSz="739775">
              <a:spcBef>
                <a:spcPct val="0"/>
              </a:spcBef>
              <a:defRPr>
                <a:solidFill>
                  <a:schemeClr val="tx1"/>
                </a:solidFill>
                <a:latin typeface="Arial" pitchFamily="34" charset="0"/>
                <a:cs typeface="Arial" pitchFamily="34" charset="0"/>
              </a:defRPr>
            </a:lvl5pPr>
            <a:lvl6pPr marL="2103438" defTabSz="739775" fontAlgn="base">
              <a:spcBef>
                <a:spcPct val="0"/>
              </a:spcBef>
              <a:spcAft>
                <a:spcPct val="0"/>
              </a:spcAft>
              <a:defRPr>
                <a:solidFill>
                  <a:schemeClr val="tx1"/>
                </a:solidFill>
                <a:latin typeface="Arial" pitchFamily="34" charset="0"/>
                <a:cs typeface="Arial" pitchFamily="34" charset="0"/>
              </a:defRPr>
            </a:lvl6pPr>
            <a:lvl7pPr marL="2560638" defTabSz="739775" fontAlgn="base">
              <a:spcBef>
                <a:spcPct val="0"/>
              </a:spcBef>
              <a:spcAft>
                <a:spcPct val="0"/>
              </a:spcAft>
              <a:defRPr>
                <a:solidFill>
                  <a:schemeClr val="tx1"/>
                </a:solidFill>
                <a:latin typeface="Arial" pitchFamily="34" charset="0"/>
                <a:cs typeface="Arial" pitchFamily="34" charset="0"/>
              </a:defRPr>
            </a:lvl7pPr>
            <a:lvl8pPr marL="3017838" defTabSz="739775" fontAlgn="base">
              <a:spcBef>
                <a:spcPct val="0"/>
              </a:spcBef>
              <a:spcAft>
                <a:spcPct val="0"/>
              </a:spcAft>
              <a:defRPr>
                <a:solidFill>
                  <a:schemeClr val="tx1"/>
                </a:solidFill>
                <a:latin typeface="Arial" pitchFamily="34" charset="0"/>
                <a:cs typeface="Arial" pitchFamily="34" charset="0"/>
              </a:defRPr>
            </a:lvl8pPr>
            <a:lvl9pPr marL="3475038" defTabSz="739775" fontAlgn="base">
              <a:spcBef>
                <a:spcPct val="0"/>
              </a:spcBef>
              <a:spcAft>
                <a:spcPct val="0"/>
              </a:spcAft>
              <a:defRPr>
                <a:solidFill>
                  <a:schemeClr val="tx1"/>
                </a:solidFill>
                <a:latin typeface="Arial" pitchFamily="34" charset="0"/>
                <a:cs typeface="Arial" pitchFamily="34" charset="0"/>
              </a:defRPr>
            </a:lvl9pPr>
          </a:lstStyle>
          <a:p>
            <a:pPr eaLnBrk="0" hangingPunct="0">
              <a:buFontTx/>
              <a:buNone/>
            </a:pPr>
            <a:r>
              <a:rPr lang="en-US" altLang="en-US" sz="1600" b="1">
                <a:solidFill>
                  <a:srgbClr val="FF3300"/>
                </a:solidFill>
              </a:rPr>
              <a:t>Adherend Thickness</a:t>
            </a:r>
          </a:p>
        </p:txBody>
      </p:sp>
      <p:sp>
        <p:nvSpPr>
          <p:cNvPr id="66629" name="Rectangle 69"/>
          <p:cNvSpPr>
            <a:spLocks noChangeArrowheads="1"/>
          </p:cNvSpPr>
          <p:nvPr/>
        </p:nvSpPr>
        <p:spPr bwMode="auto">
          <a:xfrm rot="-5400000">
            <a:off x="4483100" y="2906713"/>
            <a:ext cx="1000125" cy="327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739775">
              <a:spcBef>
                <a:spcPct val="0"/>
              </a:spcBef>
              <a:defRPr>
                <a:solidFill>
                  <a:schemeClr val="tx1"/>
                </a:solidFill>
                <a:latin typeface="Arial" pitchFamily="34" charset="0"/>
                <a:cs typeface="Arial" pitchFamily="34" charset="0"/>
              </a:defRPr>
            </a:lvl1pPr>
            <a:lvl2pPr marL="411163" defTabSz="739775">
              <a:spcBef>
                <a:spcPct val="0"/>
              </a:spcBef>
              <a:defRPr>
                <a:solidFill>
                  <a:schemeClr val="tx1"/>
                </a:solidFill>
                <a:latin typeface="Arial" pitchFamily="34" charset="0"/>
                <a:cs typeface="Arial" pitchFamily="34" charset="0"/>
              </a:defRPr>
            </a:lvl2pPr>
            <a:lvl3pPr marL="822325" defTabSz="739775">
              <a:spcBef>
                <a:spcPct val="0"/>
              </a:spcBef>
              <a:defRPr>
                <a:solidFill>
                  <a:schemeClr val="tx1"/>
                </a:solidFill>
                <a:latin typeface="Arial" pitchFamily="34" charset="0"/>
                <a:cs typeface="Arial" pitchFamily="34" charset="0"/>
              </a:defRPr>
            </a:lvl3pPr>
            <a:lvl4pPr marL="1235075" defTabSz="739775">
              <a:spcBef>
                <a:spcPct val="0"/>
              </a:spcBef>
              <a:defRPr>
                <a:solidFill>
                  <a:schemeClr val="tx1"/>
                </a:solidFill>
                <a:latin typeface="Arial" pitchFamily="34" charset="0"/>
                <a:cs typeface="Arial" pitchFamily="34" charset="0"/>
              </a:defRPr>
            </a:lvl4pPr>
            <a:lvl5pPr marL="1646238" defTabSz="739775">
              <a:spcBef>
                <a:spcPct val="0"/>
              </a:spcBef>
              <a:defRPr>
                <a:solidFill>
                  <a:schemeClr val="tx1"/>
                </a:solidFill>
                <a:latin typeface="Arial" pitchFamily="34" charset="0"/>
                <a:cs typeface="Arial" pitchFamily="34" charset="0"/>
              </a:defRPr>
            </a:lvl5pPr>
            <a:lvl6pPr marL="2103438" defTabSz="739775" fontAlgn="base">
              <a:spcBef>
                <a:spcPct val="0"/>
              </a:spcBef>
              <a:spcAft>
                <a:spcPct val="0"/>
              </a:spcAft>
              <a:defRPr>
                <a:solidFill>
                  <a:schemeClr val="tx1"/>
                </a:solidFill>
                <a:latin typeface="Arial" pitchFamily="34" charset="0"/>
                <a:cs typeface="Arial" pitchFamily="34" charset="0"/>
              </a:defRPr>
            </a:lvl6pPr>
            <a:lvl7pPr marL="2560638" defTabSz="739775" fontAlgn="base">
              <a:spcBef>
                <a:spcPct val="0"/>
              </a:spcBef>
              <a:spcAft>
                <a:spcPct val="0"/>
              </a:spcAft>
              <a:defRPr>
                <a:solidFill>
                  <a:schemeClr val="tx1"/>
                </a:solidFill>
                <a:latin typeface="Arial" pitchFamily="34" charset="0"/>
                <a:cs typeface="Arial" pitchFamily="34" charset="0"/>
              </a:defRPr>
            </a:lvl7pPr>
            <a:lvl8pPr marL="3017838" defTabSz="739775" fontAlgn="base">
              <a:spcBef>
                <a:spcPct val="0"/>
              </a:spcBef>
              <a:spcAft>
                <a:spcPct val="0"/>
              </a:spcAft>
              <a:defRPr>
                <a:solidFill>
                  <a:schemeClr val="tx1"/>
                </a:solidFill>
                <a:latin typeface="Arial" pitchFamily="34" charset="0"/>
                <a:cs typeface="Arial" pitchFamily="34" charset="0"/>
              </a:defRPr>
            </a:lvl8pPr>
            <a:lvl9pPr marL="3475038" defTabSz="739775" fontAlgn="base">
              <a:spcBef>
                <a:spcPct val="0"/>
              </a:spcBef>
              <a:spcAft>
                <a:spcPct val="0"/>
              </a:spcAft>
              <a:defRPr>
                <a:solidFill>
                  <a:schemeClr val="tx1"/>
                </a:solidFill>
                <a:latin typeface="Arial" pitchFamily="34" charset="0"/>
                <a:cs typeface="Arial" pitchFamily="34" charset="0"/>
              </a:defRPr>
            </a:lvl9pPr>
          </a:lstStyle>
          <a:p>
            <a:pPr eaLnBrk="0" hangingPunct="0">
              <a:buFontTx/>
              <a:buNone/>
            </a:pPr>
            <a:r>
              <a:rPr lang="en-US" altLang="en-US" sz="1600" b="1">
                <a:solidFill>
                  <a:srgbClr val="FF3300"/>
                </a:solidFill>
              </a:rPr>
              <a:t>Strength</a:t>
            </a:r>
          </a:p>
        </p:txBody>
      </p:sp>
      <p:sp>
        <p:nvSpPr>
          <p:cNvPr id="66630" name="Line 70"/>
          <p:cNvSpPr>
            <a:spLocks noChangeShapeType="1"/>
          </p:cNvSpPr>
          <p:nvPr/>
        </p:nvSpPr>
        <p:spPr bwMode="auto">
          <a:xfrm>
            <a:off x="5362575" y="4297363"/>
            <a:ext cx="3052763" cy="0"/>
          </a:xfrm>
          <a:prstGeom prst="line">
            <a:avLst/>
          </a:prstGeom>
          <a:noFill/>
          <a:ln w="50800">
            <a:solidFill>
              <a:srgbClr val="B5006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6631" name="Line 71"/>
          <p:cNvSpPr>
            <a:spLocks noChangeShapeType="1"/>
          </p:cNvSpPr>
          <p:nvPr/>
        </p:nvSpPr>
        <p:spPr bwMode="auto">
          <a:xfrm>
            <a:off x="5335588" y="1812925"/>
            <a:ext cx="6350" cy="2508250"/>
          </a:xfrm>
          <a:prstGeom prst="line">
            <a:avLst/>
          </a:prstGeom>
          <a:noFill/>
          <a:ln w="50800">
            <a:solidFill>
              <a:srgbClr val="B5006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66632" name="Group 72"/>
          <p:cNvGrpSpPr>
            <a:grpSpLocks/>
          </p:cNvGrpSpPr>
          <p:nvPr/>
        </p:nvGrpSpPr>
        <p:grpSpPr bwMode="auto">
          <a:xfrm>
            <a:off x="7245350" y="2081213"/>
            <a:ext cx="1268413" cy="1939925"/>
            <a:chOff x="4627" y="1392"/>
            <a:chExt cx="799" cy="1222"/>
          </a:xfrm>
        </p:grpSpPr>
        <p:sp>
          <p:nvSpPr>
            <p:cNvPr id="66633" name="Line 73"/>
            <p:cNvSpPr>
              <a:spLocks noChangeShapeType="1"/>
            </p:cNvSpPr>
            <p:nvPr/>
          </p:nvSpPr>
          <p:spPr bwMode="auto">
            <a:xfrm>
              <a:off x="4857" y="1392"/>
              <a:ext cx="0" cy="1050"/>
            </a:xfrm>
            <a:prstGeom prst="line">
              <a:avLst/>
            </a:prstGeom>
            <a:noFill/>
            <a:ln w="25400">
              <a:solidFill>
                <a:srgbClr val="000000"/>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6634" name="Rectangle 74"/>
            <p:cNvSpPr>
              <a:spLocks noChangeArrowheads="1"/>
            </p:cNvSpPr>
            <p:nvPr/>
          </p:nvSpPr>
          <p:spPr bwMode="auto">
            <a:xfrm>
              <a:off x="4627" y="2428"/>
              <a:ext cx="799" cy="1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2550" tIns="41275" rIns="82550" bIns="41275">
              <a:spAutoFit/>
            </a:bodyPr>
            <a:lstStyle>
              <a:lvl1pPr defTabSz="739775">
                <a:spcBef>
                  <a:spcPct val="0"/>
                </a:spcBef>
                <a:defRPr>
                  <a:solidFill>
                    <a:schemeClr val="tx1"/>
                  </a:solidFill>
                  <a:latin typeface="Arial" pitchFamily="34" charset="0"/>
                  <a:cs typeface="Arial" pitchFamily="34" charset="0"/>
                </a:defRPr>
              </a:lvl1pPr>
              <a:lvl2pPr marL="411163" defTabSz="739775">
                <a:spcBef>
                  <a:spcPct val="0"/>
                </a:spcBef>
                <a:defRPr>
                  <a:solidFill>
                    <a:schemeClr val="tx1"/>
                  </a:solidFill>
                  <a:latin typeface="Arial" pitchFamily="34" charset="0"/>
                  <a:cs typeface="Arial" pitchFamily="34" charset="0"/>
                </a:defRPr>
              </a:lvl2pPr>
              <a:lvl3pPr marL="822325" defTabSz="739775">
                <a:spcBef>
                  <a:spcPct val="0"/>
                </a:spcBef>
                <a:defRPr>
                  <a:solidFill>
                    <a:schemeClr val="tx1"/>
                  </a:solidFill>
                  <a:latin typeface="Arial" pitchFamily="34" charset="0"/>
                  <a:cs typeface="Arial" pitchFamily="34" charset="0"/>
                </a:defRPr>
              </a:lvl3pPr>
              <a:lvl4pPr marL="1235075" defTabSz="739775">
                <a:spcBef>
                  <a:spcPct val="0"/>
                </a:spcBef>
                <a:defRPr>
                  <a:solidFill>
                    <a:schemeClr val="tx1"/>
                  </a:solidFill>
                  <a:latin typeface="Arial" pitchFamily="34" charset="0"/>
                  <a:cs typeface="Arial" pitchFamily="34" charset="0"/>
                </a:defRPr>
              </a:lvl4pPr>
              <a:lvl5pPr marL="1646238" defTabSz="739775">
                <a:spcBef>
                  <a:spcPct val="0"/>
                </a:spcBef>
                <a:defRPr>
                  <a:solidFill>
                    <a:schemeClr val="tx1"/>
                  </a:solidFill>
                  <a:latin typeface="Arial" pitchFamily="34" charset="0"/>
                  <a:cs typeface="Arial" pitchFamily="34" charset="0"/>
                </a:defRPr>
              </a:lvl5pPr>
              <a:lvl6pPr marL="2103438" defTabSz="739775" fontAlgn="base">
                <a:spcBef>
                  <a:spcPct val="0"/>
                </a:spcBef>
                <a:spcAft>
                  <a:spcPct val="0"/>
                </a:spcAft>
                <a:defRPr>
                  <a:solidFill>
                    <a:schemeClr val="tx1"/>
                  </a:solidFill>
                  <a:latin typeface="Arial" pitchFamily="34" charset="0"/>
                  <a:cs typeface="Arial" pitchFamily="34" charset="0"/>
                </a:defRPr>
              </a:lvl6pPr>
              <a:lvl7pPr marL="2560638" defTabSz="739775" fontAlgn="base">
                <a:spcBef>
                  <a:spcPct val="0"/>
                </a:spcBef>
                <a:spcAft>
                  <a:spcPct val="0"/>
                </a:spcAft>
                <a:defRPr>
                  <a:solidFill>
                    <a:schemeClr val="tx1"/>
                  </a:solidFill>
                  <a:latin typeface="Arial" pitchFamily="34" charset="0"/>
                  <a:cs typeface="Arial" pitchFamily="34" charset="0"/>
                </a:defRPr>
              </a:lvl7pPr>
              <a:lvl8pPr marL="3017838" defTabSz="739775" fontAlgn="base">
                <a:spcBef>
                  <a:spcPct val="0"/>
                </a:spcBef>
                <a:spcAft>
                  <a:spcPct val="0"/>
                </a:spcAft>
                <a:defRPr>
                  <a:solidFill>
                    <a:schemeClr val="tx1"/>
                  </a:solidFill>
                  <a:latin typeface="Arial" pitchFamily="34" charset="0"/>
                  <a:cs typeface="Arial" pitchFamily="34" charset="0"/>
                </a:defRPr>
              </a:lvl8pPr>
              <a:lvl9pPr marL="3475038" defTabSz="739775" fontAlgn="base">
                <a:spcBef>
                  <a:spcPct val="0"/>
                </a:spcBef>
                <a:spcAft>
                  <a:spcPct val="0"/>
                </a:spcAft>
                <a:defRPr>
                  <a:solidFill>
                    <a:schemeClr val="tx1"/>
                  </a:solidFill>
                  <a:latin typeface="Arial" pitchFamily="34" charset="0"/>
                  <a:cs typeface="Arial" pitchFamily="34" charset="0"/>
                </a:defRPr>
              </a:lvl9pPr>
            </a:lstStyle>
            <a:p>
              <a:pPr eaLnBrk="0" hangingPunct="0">
                <a:buFontTx/>
                <a:buNone/>
              </a:pPr>
              <a:r>
                <a:rPr lang="en-US" altLang="en-US" sz="1400" b="1" dirty="0">
                  <a:solidFill>
                    <a:srgbClr val="000000"/>
                  </a:solidFill>
                </a:rPr>
                <a:t>Bond weaker</a:t>
              </a:r>
            </a:p>
          </p:txBody>
        </p:sp>
        <p:sp>
          <p:nvSpPr>
            <p:cNvPr id="66635" name="AutoShape 75"/>
            <p:cNvSpPr>
              <a:spLocks noChangeArrowheads="1"/>
            </p:cNvSpPr>
            <p:nvPr/>
          </p:nvSpPr>
          <p:spPr bwMode="auto">
            <a:xfrm>
              <a:off x="4711" y="2048"/>
              <a:ext cx="326" cy="182"/>
            </a:xfrm>
            <a:prstGeom prst="rightArrow">
              <a:avLst>
                <a:gd name="adj1" fmla="val 50000"/>
                <a:gd name="adj2" fmla="val 89569"/>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2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30081453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6563">
                                            <p:txEl>
                                              <p:pRg st="1" end="1"/>
                                            </p:txEl>
                                          </p:spTgt>
                                        </p:tgtEl>
                                        <p:attrNameLst>
                                          <p:attrName>style.visibility</p:attrName>
                                        </p:attrNameLst>
                                      </p:cBhvr>
                                      <p:to>
                                        <p:strVal val="visible"/>
                                      </p:to>
                                    </p:set>
                                  </p:childTnLst>
                                </p:cTn>
                              </p:par>
                              <p:par>
                                <p:cTn id="11" presetID="2" presetClass="entr" presetSubtype="4" fill="hold" nodeType="withEffect">
                                  <p:stCondLst>
                                    <p:cond delay="0"/>
                                  </p:stCondLst>
                                  <p:childTnLst>
                                    <p:set>
                                      <p:cBhvr>
                                        <p:cTn id="12" dur="1" fill="hold">
                                          <p:stCondLst>
                                            <p:cond delay="0"/>
                                          </p:stCondLst>
                                        </p:cTn>
                                        <p:tgtEl>
                                          <p:spTgt spid="66625"/>
                                        </p:tgtEl>
                                        <p:attrNameLst>
                                          <p:attrName>style.visibility</p:attrName>
                                        </p:attrNameLst>
                                      </p:cBhvr>
                                      <p:to>
                                        <p:strVal val="visible"/>
                                      </p:to>
                                    </p:set>
                                    <p:anim calcmode="lin" valueType="num">
                                      <p:cBhvr additive="base">
                                        <p:cTn id="13" dur="500" fill="hold"/>
                                        <p:tgtEl>
                                          <p:spTgt spid="66625"/>
                                        </p:tgtEl>
                                        <p:attrNameLst>
                                          <p:attrName>ppt_x</p:attrName>
                                        </p:attrNameLst>
                                      </p:cBhvr>
                                      <p:tavLst>
                                        <p:tav tm="0">
                                          <p:val>
                                            <p:strVal val="#ppt_x"/>
                                          </p:val>
                                        </p:tav>
                                        <p:tav tm="100000">
                                          <p:val>
                                            <p:strVal val="#ppt_x"/>
                                          </p:val>
                                        </p:tav>
                                      </p:tavLst>
                                    </p:anim>
                                    <p:anim calcmode="lin" valueType="num">
                                      <p:cBhvr additive="base">
                                        <p:cTn id="14" dur="500" fill="hold"/>
                                        <p:tgtEl>
                                          <p:spTgt spid="6662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6563">
                                            <p:txEl>
                                              <p:pRg st="2" end="2"/>
                                            </p:txEl>
                                          </p:spTgt>
                                        </p:tgtEl>
                                        <p:attrNameLst>
                                          <p:attrName>style.visibility</p:attrName>
                                        </p:attrNameLst>
                                      </p:cBhvr>
                                      <p:to>
                                        <p:strVal val="visible"/>
                                      </p:to>
                                    </p:set>
                                  </p:childTnLst>
                                </p:cTn>
                              </p:par>
                              <p:par>
                                <p:cTn id="19" presetID="2" presetClass="entr" presetSubtype="4" fill="hold" grpId="0" nodeType="withEffect">
                                  <p:stCondLst>
                                    <p:cond delay="0"/>
                                  </p:stCondLst>
                                  <p:childTnLst>
                                    <p:set>
                                      <p:cBhvr>
                                        <p:cTn id="20" dur="1" fill="hold">
                                          <p:stCondLst>
                                            <p:cond delay="0"/>
                                          </p:stCondLst>
                                        </p:cTn>
                                        <p:tgtEl>
                                          <p:spTgt spid="66616"/>
                                        </p:tgtEl>
                                        <p:attrNameLst>
                                          <p:attrName>style.visibility</p:attrName>
                                        </p:attrNameLst>
                                      </p:cBhvr>
                                      <p:to>
                                        <p:strVal val="visible"/>
                                      </p:to>
                                    </p:set>
                                    <p:anim calcmode="lin" valueType="num">
                                      <p:cBhvr additive="base">
                                        <p:cTn id="21" dur="500" fill="hold"/>
                                        <p:tgtEl>
                                          <p:spTgt spid="66616"/>
                                        </p:tgtEl>
                                        <p:attrNameLst>
                                          <p:attrName>ppt_x</p:attrName>
                                        </p:attrNameLst>
                                      </p:cBhvr>
                                      <p:tavLst>
                                        <p:tav tm="0">
                                          <p:val>
                                            <p:strVal val="#ppt_x"/>
                                          </p:val>
                                        </p:tav>
                                        <p:tav tm="100000">
                                          <p:val>
                                            <p:strVal val="#ppt_x"/>
                                          </p:val>
                                        </p:tav>
                                      </p:tavLst>
                                    </p:anim>
                                    <p:anim calcmode="lin" valueType="num">
                                      <p:cBhvr additive="base">
                                        <p:cTn id="22" dur="500" fill="hold"/>
                                        <p:tgtEl>
                                          <p:spTgt spid="6661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6563">
                                            <p:txEl>
                                              <p:pRg st="3" end="3"/>
                                            </p:txEl>
                                          </p:spTgt>
                                        </p:tgtEl>
                                        <p:attrNameLst>
                                          <p:attrName>style.visibility</p:attrName>
                                        </p:attrNameLst>
                                      </p:cBhvr>
                                      <p:to>
                                        <p:strVal val="visible"/>
                                      </p:to>
                                    </p:set>
                                  </p:childTnLst>
                                </p:cTn>
                              </p:par>
                              <p:par>
                                <p:cTn id="27" presetID="2" presetClass="entr" presetSubtype="4" fill="hold" nodeType="withEffect">
                                  <p:stCondLst>
                                    <p:cond delay="0"/>
                                  </p:stCondLst>
                                  <p:childTnLst>
                                    <p:set>
                                      <p:cBhvr>
                                        <p:cTn id="28" dur="1" fill="hold">
                                          <p:stCondLst>
                                            <p:cond delay="0"/>
                                          </p:stCondLst>
                                        </p:cTn>
                                        <p:tgtEl>
                                          <p:spTgt spid="66619"/>
                                        </p:tgtEl>
                                        <p:attrNameLst>
                                          <p:attrName>style.visibility</p:attrName>
                                        </p:attrNameLst>
                                      </p:cBhvr>
                                      <p:to>
                                        <p:strVal val="visible"/>
                                      </p:to>
                                    </p:set>
                                    <p:anim calcmode="lin" valueType="num">
                                      <p:cBhvr additive="base">
                                        <p:cTn id="29" dur="500" fill="hold"/>
                                        <p:tgtEl>
                                          <p:spTgt spid="66619"/>
                                        </p:tgtEl>
                                        <p:attrNameLst>
                                          <p:attrName>ppt_x</p:attrName>
                                        </p:attrNameLst>
                                      </p:cBhvr>
                                      <p:tavLst>
                                        <p:tav tm="0">
                                          <p:val>
                                            <p:strVal val="#ppt_x"/>
                                          </p:val>
                                        </p:tav>
                                        <p:tav tm="100000">
                                          <p:val>
                                            <p:strVal val="#ppt_x"/>
                                          </p:val>
                                        </p:tav>
                                      </p:tavLst>
                                    </p:anim>
                                    <p:anim calcmode="lin" valueType="num">
                                      <p:cBhvr additive="base">
                                        <p:cTn id="30" dur="500" fill="hold"/>
                                        <p:tgtEl>
                                          <p:spTgt spid="66619"/>
                                        </p:tgtEl>
                                        <p:attrNameLst>
                                          <p:attrName>ppt_y</p:attrName>
                                        </p:attrNameLst>
                                      </p:cBhvr>
                                      <p:tavLst>
                                        <p:tav tm="0">
                                          <p:val>
                                            <p:strVal val="1+#ppt_h/2"/>
                                          </p:val>
                                        </p:tav>
                                        <p:tav tm="100000">
                                          <p:val>
                                            <p:strVal val="#ppt_y"/>
                                          </p:val>
                                        </p:tav>
                                      </p:tavLst>
                                    </p:anim>
                                  </p:childTnLst>
                                </p:cTn>
                              </p:par>
                              <p:par>
                                <p:cTn id="31" presetID="1" presetClass="entr" presetSubtype="0" fill="hold" grpId="0" nodeType="withEffect">
                                  <p:stCondLst>
                                    <p:cond delay="0"/>
                                  </p:stCondLst>
                                  <p:childTnLst>
                                    <p:set>
                                      <p:cBhvr>
                                        <p:cTn id="32" dur="1" fill="hold">
                                          <p:stCondLst>
                                            <p:cond delay="0"/>
                                          </p:stCondLst>
                                        </p:cTn>
                                        <p:tgtEl>
                                          <p:spTgt spid="66563">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6563">
                                            <p:txEl>
                                              <p:pRg st="5" end="5"/>
                                            </p:txEl>
                                          </p:spTgt>
                                        </p:tgtEl>
                                        <p:attrNameLst>
                                          <p:attrName>style.visibility</p:attrName>
                                        </p:attrNameLst>
                                      </p:cBhvr>
                                      <p:to>
                                        <p:strVal val="visible"/>
                                      </p:to>
                                    </p:set>
                                  </p:childTnLst>
                                </p:cTn>
                              </p:par>
                              <p:par>
                                <p:cTn id="37" presetID="2" presetClass="entr" presetSubtype="4" fill="hold" nodeType="withEffect">
                                  <p:stCondLst>
                                    <p:cond delay="0"/>
                                  </p:stCondLst>
                                  <p:childTnLst>
                                    <p:set>
                                      <p:cBhvr>
                                        <p:cTn id="38" dur="1" fill="hold">
                                          <p:stCondLst>
                                            <p:cond delay="0"/>
                                          </p:stCondLst>
                                        </p:cTn>
                                        <p:tgtEl>
                                          <p:spTgt spid="66632"/>
                                        </p:tgtEl>
                                        <p:attrNameLst>
                                          <p:attrName>style.visibility</p:attrName>
                                        </p:attrNameLst>
                                      </p:cBhvr>
                                      <p:to>
                                        <p:strVal val="visible"/>
                                      </p:to>
                                    </p:set>
                                    <p:anim calcmode="lin" valueType="num">
                                      <p:cBhvr additive="base">
                                        <p:cTn id="39" dur="500" fill="hold"/>
                                        <p:tgtEl>
                                          <p:spTgt spid="66632"/>
                                        </p:tgtEl>
                                        <p:attrNameLst>
                                          <p:attrName>ppt_x</p:attrName>
                                        </p:attrNameLst>
                                      </p:cBhvr>
                                      <p:tavLst>
                                        <p:tav tm="0">
                                          <p:val>
                                            <p:strVal val="#ppt_x"/>
                                          </p:val>
                                        </p:tav>
                                        <p:tav tm="100000">
                                          <p:val>
                                            <p:strVal val="#ppt_x"/>
                                          </p:val>
                                        </p:tav>
                                      </p:tavLst>
                                    </p:anim>
                                    <p:anim calcmode="lin" valueType="num">
                                      <p:cBhvr additive="base">
                                        <p:cTn id="40" dur="500" fill="hold"/>
                                        <p:tgtEl>
                                          <p:spTgt spid="66632"/>
                                        </p:tgtEl>
                                        <p:attrNameLst>
                                          <p:attrName>ppt_y</p:attrName>
                                        </p:attrNameLst>
                                      </p:cBhvr>
                                      <p:tavLst>
                                        <p:tav tm="0">
                                          <p:val>
                                            <p:strVal val="1+#ppt_h/2"/>
                                          </p:val>
                                        </p:tav>
                                        <p:tav tm="100000">
                                          <p:val>
                                            <p:strVal val="#ppt_y"/>
                                          </p:val>
                                        </p:tav>
                                      </p:tavLst>
                                    </p:anim>
                                  </p:childTnLst>
                                </p:cTn>
                              </p:par>
                              <p:par>
                                <p:cTn id="41" presetID="1" presetClass="entr" presetSubtype="0" fill="hold" grpId="0" nodeType="withEffect">
                                  <p:stCondLst>
                                    <p:cond delay="0"/>
                                  </p:stCondLst>
                                  <p:childTnLst>
                                    <p:set>
                                      <p:cBhvr>
                                        <p:cTn id="42" dur="1" fill="hold">
                                          <p:stCondLst>
                                            <p:cond delay="0"/>
                                          </p:stCondLst>
                                        </p:cTn>
                                        <p:tgtEl>
                                          <p:spTgt spid="66563">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6563">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6563">
                                            <p:txEl>
                                              <p:pRg st="8" end="8"/>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uiExpand="1" build="p"/>
      <p:bldP spid="66616" grpId="0" animBg="1"/>
      <p:bldP spid="24"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2" name="Rectangle 2"/>
          <p:cNvSpPr>
            <a:spLocks noGrp="1" noChangeArrowheads="1"/>
          </p:cNvSpPr>
          <p:nvPr>
            <p:ph type="title"/>
          </p:nvPr>
        </p:nvSpPr>
        <p:spPr/>
        <p:txBody>
          <a:bodyPr/>
          <a:lstStyle/>
          <a:p>
            <a:r>
              <a:rPr lang="en-US" altLang="en-US"/>
              <a:t>Design: Load capacity method</a:t>
            </a:r>
          </a:p>
        </p:txBody>
      </p:sp>
      <p:sp>
        <p:nvSpPr>
          <p:cNvPr id="261123" name="Rectangle 3"/>
          <p:cNvSpPr>
            <a:spLocks noGrp="1" noChangeArrowheads="1"/>
          </p:cNvSpPr>
          <p:nvPr>
            <p:ph type="body" idx="1"/>
          </p:nvPr>
        </p:nvSpPr>
        <p:spPr/>
        <p:txBody>
          <a:bodyPr/>
          <a:lstStyle/>
          <a:p>
            <a:pPr>
              <a:lnSpc>
                <a:spcPct val="90000"/>
              </a:lnSpc>
            </a:pPr>
            <a:r>
              <a:rPr lang="en-US" altLang="en-US" sz="2000" dirty="0"/>
              <a:t>Design so adhesive is NOT critical at DUL</a:t>
            </a:r>
          </a:p>
          <a:p>
            <a:pPr lvl="1">
              <a:lnSpc>
                <a:spcPct val="90000"/>
              </a:lnSpc>
            </a:pPr>
            <a:r>
              <a:rPr lang="en-US" altLang="en-US" sz="1800" u="sng" dirty="0"/>
              <a:t>Calculate</a:t>
            </a:r>
            <a:r>
              <a:rPr lang="en-US" altLang="en-US" sz="1800" dirty="0"/>
              <a:t> potential strength of the adhesive </a:t>
            </a:r>
          </a:p>
          <a:p>
            <a:pPr lvl="1">
              <a:lnSpc>
                <a:spcPct val="90000"/>
              </a:lnSpc>
            </a:pPr>
            <a:r>
              <a:rPr lang="en-US" altLang="en-US" sz="1800" dirty="0"/>
              <a:t>Verify potential strength is above ultimate load + safety factor</a:t>
            </a:r>
          </a:p>
          <a:p>
            <a:pPr lvl="1">
              <a:lnSpc>
                <a:spcPct val="90000"/>
              </a:lnSpc>
            </a:pPr>
            <a:r>
              <a:rPr lang="en-US" altLang="en-US" sz="1800" dirty="0"/>
              <a:t>Adhesive will </a:t>
            </a:r>
            <a:r>
              <a:rPr lang="en-US" altLang="en-US" sz="1800" b="1" u="sng" dirty="0"/>
              <a:t>never</a:t>
            </a:r>
            <a:r>
              <a:rPr lang="en-US" altLang="en-US" sz="1800" dirty="0"/>
              <a:t> fail </a:t>
            </a:r>
            <a:r>
              <a:rPr lang="en-US" altLang="en-US" sz="1800" dirty="0" smtClean="0"/>
              <a:t>at DUL</a:t>
            </a:r>
          </a:p>
          <a:p>
            <a:pPr lvl="1">
              <a:lnSpc>
                <a:spcPct val="90000"/>
              </a:lnSpc>
            </a:pPr>
            <a:r>
              <a:rPr lang="en-US" altLang="en-US" sz="1800" dirty="0" smtClean="0"/>
              <a:t>Will readily meet limit load requirements</a:t>
            </a:r>
            <a:endParaRPr lang="en-US" altLang="en-US" sz="1800" dirty="0"/>
          </a:p>
          <a:p>
            <a:pPr>
              <a:lnSpc>
                <a:spcPct val="90000"/>
              </a:lnSpc>
            </a:pPr>
            <a:r>
              <a:rPr lang="en-US" altLang="en-US" sz="2000" dirty="0" smtClean="0"/>
              <a:t>Analysis accounts for different joint parameters (E, t, CTE, </a:t>
            </a:r>
            <a:r>
              <a:rPr lang="el-GR" altLang="en-US" sz="2000" dirty="0" smtClean="0"/>
              <a:t>Δ</a:t>
            </a:r>
            <a:r>
              <a:rPr lang="en-AU" altLang="en-US" sz="2000" dirty="0" smtClean="0"/>
              <a:t>T</a:t>
            </a:r>
            <a:endParaRPr lang="en-US" altLang="en-US" sz="2000" dirty="0" smtClean="0"/>
          </a:p>
          <a:p>
            <a:pPr lvl="1">
              <a:lnSpc>
                <a:spcPct val="90000"/>
              </a:lnSpc>
            </a:pPr>
            <a:r>
              <a:rPr lang="en-US" altLang="en-US" sz="1800" dirty="0" smtClean="0"/>
              <a:t>Handled by design, not manipulating “</a:t>
            </a:r>
            <a:r>
              <a:rPr lang="en-US" altLang="en-US" sz="1800" dirty="0" err="1" smtClean="0"/>
              <a:t>allowables</a:t>
            </a:r>
            <a:r>
              <a:rPr lang="en-US" altLang="en-US" sz="1800" dirty="0" smtClean="0"/>
              <a:t>”</a:t>
            </a:r>
          </a:p>
          <a:p>
            <a:pPr>
              <a:lnSpc>
                <a:spcPct val="90000"/>
              </a:lnSpc>
            </a:pPr>
            <a:r>
              <a:rPr lang="en-US" altLang="en-US" sz="2000" dirty="0" smtClean="0">
                <a:solidFill>
                  <a:srgbClr val="FF0000"/>
                </a:solidFill>
              </a:rPr>
              <a:t>Processing </a:t>
            </a:r>
            <a:r>
              <a:rPr lang="en-US" altLang="en-US" sz="2000" dirty="0">
                <a:solidFill>
                  <a:srgbClr val="FF0000"/>
                </a:solidFill>
              </a:rPr>
              <a:t>and overlap must be acceptable</a:t>
            </a:r>
          </a:p>
          <a:p>
            <a:pPr>
              <a:lnSpc>
                <a:spcPct val="90000"/>
              </a:lnSpc>
            </a:pPr>
            <a:r>
              <a:rPr lang="en-US" altLang="en-US" sz="2000" dirty="0"/>
              <a:t>Adhesive will never be the locus of failure</a:t>
            </a:r>
          </a:p>
          <a:p>
            <a:pPr>
              <a:lnSpc>
                <a:spcPct val="90000"/>
              </a:lnSpc>
            </a:pPr>
            <a:r>
              <a:rPr lang="en-US" altLang="en-US" sz="2000" u="sng" dirty="0"/>
              <a:t>Tests should always fail outside </a:t>
            </a:r>
            <a:r>
              <a:rPr lang="en-US" altLang="en-US" sz="2000" u="sng" dirty="0" smtClean="0"/>
              <a:t>joint</a:t>
            </a:r>
            <a:endParaRPr lang="en-US" altLang="en-US" sz="2000" u="sng" dirty="0"/>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412079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61123">
                                            <p:txEl>
                                              <p:pRg st="0" end="0"/>
                                            </p:txEl>
                                          </p:spTgt>
                                        </p:tgtEl>
                                        <p:attrNameLst>
                                          <p:attrName>style.visibility</p:attrName>
                                        </p:attrNameLst>
                                      </p:cBhvr>
                                      <p:to>
                                        <p:strVal val="visible"/>
                                      </p:to>
                                    </p:set>
                                    <p:anim calcmode="lin" valueType="num">
                                      <p:cBhvr additive="base">
                                        <p:cTn id="7" dur="500" fill="hold"/>
                                        <p:tgtEl>
                                          <p:spTgt spid="261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6112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61123">
                                            <p:txEl>
                                              <p:pRg st="1" end="1"/>
                                            </p:txEl>
                                          </p:spTgt>
                                        </p:tgtEl>
                                        <p:attrNameLst>
                                          <p:attrName>style.visibility</p:attrName>
                                        </p:attrNameLst>
                                      </p:cBhvr>
                                      <p:to>
                                        <p:strVal val="visible"/>
                                      </p:to>
                                    </p:set>
                                    <p:anim calcmode="lin" valueType="num">
                                      <p:cBhvr additive="base">
                                        <p:cTn id="11" dur="500" fill="hold"/>
                                        <p:tgtEl>
                                          <p:spTgt spid="26112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6112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1123">
                                            <p:txEl>
                                              <p:pRg st="2" end="2"/>
                                            </p:txEl>
                                          </p:spTgt>
                                        </p:tgtEl>
                                        <p:attrNameLst>
                                          <p:attrName>style.visibility</p:attrName>
                                        </p:attrNameLst>
                                      </p:cBhvr>
                                      <p:to>
                                        <p:strVal val="visible"/>
                                      </p:to>
                                    </p:set>
                                    <p:anim calcmode="lin" valueType="num">
                                      <p:cBhvr additive="base">
                                        <p:cTn id="15" dur="500" fill="hold"/>
                                        <p:tgtEl>
                                          <p:spTgt spid="26112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6112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1123">
                                            <p:txEl>
                                              <p:pRg st="3" end="3"/>
                                            </p:txEl>
                                          </p:spTgt>
                                        </p:tgtEl>
                                        <p:attrNameLst>
                                          <p:attrName>style.visibility</p:attrName>
                                        </p:attrNameLst>
                                      </p:cBhvr>
                                      <p:to>
                                        <p:strVal val="visible"/>
                                      </p:to>
                                    </p:set>
                                    <p:anim calcmode="lin" valueType="num">
                                      <p:cBhvr additive="base">
                                        <p:cTn id="19" dur="500" fill="hold"/>
                                        <p:tgtEl>
                                          <p:spTgt spid="26112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6112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61123">
                                            <p:txEl>
                                              <p:pRg st="4" end="4"/>
                                            </p:txEl>
                                          </p:spTgt>
                                        </p:tgtEl>
                                        <p:attrNameLst>
                                          <p:attrName>style.visibility</p:attrName>
                                        </p:attrNameLst>
                                      </p:cBhvr>
                                      <p:to>
                                        <p:strVal val="visible"/>
                                      </p:to>
                                    </p:set>
                                    <p:anim calcmode="lin" valueType="num">
                                      <p:cBhvr additive="base">
                                        <p:cTn id="23" dur="500" fill="hold"/>
                                        <p:tgtEl>
                                          <p:spTgt spid="26112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611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61123">
                                            <p:txEl>
                                              <p:pRg st="5" end="5"/>
                                            </p:txEl>
                                          </p:spTgt>
                                        </p:tgtEl>
                                        <p:attrNameLst>
                                          <p:attrName>style.visibility</p:attrName>
                                        </p:attrNameLst>
                                      </p:cBhvr>
                                      <p:to>
                                        <p:strVal val="visible"/>
                                      </p:to>
                                    </p:set>
                                    <p:anim calcmode="lin" valueType="num">
                                      <p:cBhvr additive="base">
                                        <p:cTn id="29" dur="500" fill="hold"/>
                                        <p:tgtEl>
                                          <p:spTgt spid="26112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61123">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61123">
                                            <p:txEl>
                                              <p:pRg st="6" end="6"/>
                                            </p:txEl>
                                          </p:spTgt>
                                        </p:tgtEl>
                                        <p:attrNameLst>
                                          <p:attrName>style.visibility</p:attrName>
                                        </p:attrNameLst>
                                      </p:cBhvr>
                                      <p:to>
                                        <p:strVal val="visible"/>
                                      </p:to>
                                    </p:set>
                                    <p:anim calcmode="lin" valueType="num">
                                      <p:cBhvr additive="base">
                                        <p:cTn id="33" dur="500" fill="hold"/>
                                        <p:tgtEl>
                                          <p:spTgt spid="261123">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611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261123">
                                            <p:txEl>
                                              <p:pRg st="7" end="7"/>
                                            </p:txEl>
                                          </p:spTgt>
                                        </p:tgtEl>
                                        <p:attrNameLst>
                                          <p:attrName>style.visibility</p:attrName>
                                        </p:attrNameLst>
                                      </p:cBhvr>
                                      <p:to>
                                        <p:strVal val="visible"/>
                                      </p:to>
                                    </p:set>
                                    <p:anim calcmode="lin" valueType="num">
                                      <p:cBhvr additive="base">
                                        <p:cTn id="39" dur="500" fill="hold"/>
                                        <p:tgtEl>
                                          <p:spTgt spid="261123">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6112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61123">
                                            <p:txEl>
                                              <p:pRg st="8" end="8"/>
                                            </p:txEl>
                                          </p:spTgt>
                                        </p:tgtEl>
                                        <p:attrNameLst>
                                          <p:attrName>style.visibility</p:attrName>
                                        </p:attrNameLst>
                                      </p:cBhvr>
                                      <p:to>
                                        <p:strVal val="visible"/>
                                      </p:to>
                                    </p:set>
                                    <p:anim calcmode="lin" valueType="num">
                                      <p:cBhvr additive="base">
                                        <p:cTn id="45" dur="500" fill="hold"/>
                                        <p:tgtEl>
                                          <p:spTgt spid="261123">
                                            <p:txEl>
                                              <p:pRg st="8" end="8"/>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26112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261123">
                                            <p:txEl>
                                              <p:pRg st="9" end="9"/>
                                            </p:txEl>
                                          </p:spTgt>
                                        </p:tgtEl>
                                        <p:attrNameLst>
                                          <p:attrName>style.visibility</p:attrName>
                                        </p:attrNameLst>
                                      </p:cBhvr>
                                      <p:to>
                                        <p:strVal val="visible"/>
                                      </p:to>
                                    </p:set>
                                    <p:anim calcmode="lin" valueType="num">
                                      <p:cBhvr additive="base">
                                        <p:cTn id="51" dur="500" fill="hold"/>
                                        <p:tgtEl>
                                          <p:spTgt spid="261123">
                                            <p:txEl>
                                              <p:pRg st="9" end="9"/>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261123">
                                            <p:txEl>
                                              <p:pRg st="9" end="9"/>
                                            </p:txEl>
                                          </p:spTgt>
                                        </p:tgtEl>
                                        <p:attrNameLst>
                                          <p:attrName>ppt_y</p:attrName>
                                        </p:attrNameLst>
                                      </p:cBhvr>
                                      <p:tavLst>
                                        <p:tav tm="0">
                                          <p:val>
                                            <p:strVal val="1+#ppt_h/2"/>
                                          </p:val>
                                        </p:tav>
                                        <p:tav tm="100000">
                                          <p:val>
                                            <p:strVal val="#ppt_y"/>
                                          </p:val>
                                        </p:tav>
                                      </p:tavLst>
                                    </p:anim>
                                  </p:childTnLst>
                                </p:cTn>
                              </p:par>
                              <p:par>
                                <p:cTn id="53" presetID="1" presetClass="entr" presetSubtype="0" fill="hold" grpId="0" nodeType="withEffect">
                                  <p:stCondLst>
                                    <p:cond delay="0"/>
                                  </p:stCondLst>
                                  <p:childTnLst>
                                    <p:set>
                                      <p:cBhvr>
                                        <p:cTn id="5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1123" grpId="0" uiExpand="1" build="p"/>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ltLang="en-US" smtClean="0"/>
              <a:t>Building Block for load capacity</a:t>
            </a:r>
            <a:endParaRPr lang="en-AU" dirty="0"/>
          </a:p>
        </p:txBody>
      </p:sp>
      <p:sp>
        <p:nvSpPr>
          <p:cNvPr id="7" name="Content Placeholder 6"/>
          <p:cNvSpPr>
            <a:spLocks noGrp="1"/>
          </p:cNvSpPr>
          <p:nvPr>
            <p:ph sz="half" idx="1"/>
          </p:nvPr>
        </p:nvSpPr>
        <p:spPr/>
        <p:txBody>
          <a:bodyPr/>
          <a:lstStyle/>
          <a:p>
            <a:r>
              <a:rPr lang="en-US" altLang="en-US" sz="1800" dirty="0" smtClean="0"/>
              <a:t>Coupon, element tests characterize adhesive </a:t>
            </a:r>
            <a:r>
              <a:rPr lang="en-US" altLang="en-US" sz="1800" dirty="0" smtClean="0">
                <a:solidFill>
                  <a:srgbClr val="FF0000"/>
                </a:solidFill>
              </a:rPr>
              <a:t>design data</a:t>
            </a:r>
          </a:p>
          <a:p>
            <a:pPr lvl="1"/>
            <a:r>
              <a:rPr lang="en-US" altLang="en-US" sz="1600" dirty="0" smtClean="0"/>
              <a:t>Fewer tests required</a:t>
            </a:r>
          </a:p>
          <a:p>
            <a:r>
              <a:rPr lang="en-US" altLang="en-US" sz="1800" dirty="0" smtClean="0">
                <a:solidFill>
                  <a:srgbClr val="FF0000"/>
                </a:solidFill>
              </a:rPr>
              <a:t>Analysis </a:t>
            </a:r>
            <a:r>
              <a:rPr lang="en-US" altLang="en-US" sz="1800" dirty="0" smtClean="0"/>
              <a:t>actually addresses temperature, thicknesses, CTEs, moduli and adhesive properties</a:t>
            </a:r>
          </a:p>
          <a:p>
            <a:pPr lvl="1"/>
            <a:r>
              <a:rPr lang="en-US" altLang="en-US" sz="1600" dirty="0" smtClean="0"/>
              <a:t>Not knock down factors</a:t>
            </a:r>
          </a:p>
          <a:p>
            <a:pPr lvl="1"/>
            <a:r>
              <a:rPr lang="en-US" altLang="en-US" sz="1600" dirty="0" smtClean="0"/>
              <a:t>Higher confidence in joint designs</a:t>
            </a:r>
          </a:p>
          <a:p>
            <a:r>
              <a:rPr lang="en-US" altLang="en-US" sz="1800" dirty="0" smtClean="0"/>
              <a:t>Detail and sub-component </a:t>
            </a:r>
            <a:r>
              <a:rPr lang="en-US" altLang="en-US" sz="1800" dirty="0" smtClean="0"/>
              <a:t>tests qualify joint design</a:t>
            </a:r>
            <a:endParaRPr lang="en-US" altLang="en-US" sz="1800" dirty="0" smtClean="0"/>
          </a:p>
          <a:p>
            <a:pPr lvl="1"/>
            <a:r>
              <a:rPr lang="en-US" altLang="en-US" sz="1600" dirty="0" smtClean="0"/>
              <a:t>Demonstrate failure always occurs outside joint </a:t>
            </a:r>
          </a:p>
          <a:p>
            <a:r>
              <a:rPr lang="en-US" altLang="en-US" sz="1800" dirty="0" smtClean="0"/>
              <a:t>Component tests validate design</a:t>
            </a:r>
          </a:p>
          <a:p>
            <a:r>
              <a:rPr lang="en-US" altLang="en-US" sz="1800" dirty="0" smtClean="0"/>
              <a:t>If </a:t>
            </a:r>
            <a:r>
              <a:rPr lang="en-US" altLang="en-US" sz="1800" dirty="0" smtClean="0">
                <a:solidFill>
                  <a:srgbClr val="FF0000"/>
                </a:solidFill>
              </a:rPr>
              <a:t>every </a:t>
            </a:r>
            <a:r>
              <a:rPr lang="en-US" altLang="en-US" sz="1800" dirty="0" smtClean="0"/>
              <a:t>tests fails in adherend, why do more tests?</a:t>
            </a:r>
          </a:p>
          <a:p>
            <a:endParaRPr lang="en-AU" sz="1800" dirty="0"/>
          </a:p>
        </p:txBody>
      </p:sp>
      <p:sp>
        <p:nvSpPr>
          <p:cNvPr id="8" name="Content Placeholder 7"/>
          <p:cNvSpPr>
            <a:spLocks noGrp="1"/>
          </p:cNvSpPr>
          <p:nvPr>
            <p:ph sz="half" idx="2"/>
          </p:nvPr>
        </p:nvSpPr>
        <p:spPr/>
        <p:txBody>
          <a:bodyPr/>
          <a:lstStyle/>
          <a:p>
            <a:r>
              <a:rPr lang="en-US" altLang="en-US" sz="2000" dirty="0" smtClean="0"/>
              <a:t>Change of adhesive: </a:t>
            </a:r>
          </a:p>
          <a:p>
            <a:r>
              <a:rPr lang="en-US" altLang="en-US" sz="2000" dirty="0" smtClean="0"/>
              <a:t>Measure adhesive properties and </a:t>
            </a:r>
            <a:r>
              <a:rPr lang="en-US" altLang="en-US" sz="2000" i="1" dirty="0" smtClean="0">
                <a:solidFill>
                  <a:srgbClr val="FF0000"/>
                </a:solidFill>
              </a:rPr>
              <a:t>calculate </a:t>
            </a:r>
            <a:r>
              <a:rPr lang="en-US" altLang="en-US" sz="2000" dirty="0" smtClean="0"/>
              <a:t>to show equivalent load capacity</a:t>
            </a:r>
          </a:p>
          <a:p>
            <a:pPr lvl="1"/>
            <a:r>
              <a:rPr lang="en-US" altLang="en-US" sz="1800" dirty="0" smtClean="0"/>
              <a:t>Testing requirement is </a:t>
            </a:r>
            <a:r>
              <a:rPr lang="en-US" altLang="en-US" sz="1800" dirty="0" err="1" smtClean="0"/>
              <a:t>minimised</a:t>
            </a:r>
            <a:endParaRPr lang="en-US" altLang="en-US" sz="1800" dirty="0"/>
          </a:p>
        </p:txBody>
      </p:sp>
      <p:grpSp>
        <p:nvGrpSpPr>
          <p:cNvPr id="5" name="Group 4"/>
          <p:cNvGrpSpPr/>
          <p:nvPr/>
        </p:nvGrpSpPr>
        <p:grpSpPr>
          <a:xfrm>
            <a:off x="5857875" y="3660775"/>
            <a:ext cx="3071813" cy="998538"/>
            <a:chOff x="5857875" y="3660775"/>
            <a:chExt cx="3071813" cy="998538"/>
          </a:xfrm>
        </p:grpSpPr>
        <p:sp>
          <p:nvSpPr>
            <p:cNvPr id="11" name="Text Box 7"/>
            <p:cNvSpPr txBox="1">
              <a:spLocks noChangeArrowheads="1"/>
            </p:cNvSpPr>
            <p:nvPr/>
          </p:nvSpPr>
          <p:spPr bwMode="auto">
            <a:xfrm>
              <a:off x="7119938" y="3730625"/>
              <a:ext cx="180975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spcBef>
                  <a:spcPct val="0"/>
                </a:spcBef>
                <a:buFontTx/>
                <a:buNone/>
              </a:pPr>
              <a:r>
                <a:rPr lang="en-US" altLang="en-US" sz="1400">
                  <a:solidFill>
                    <a:srgbClr val="000000"/>
                  </a:solidFill>
                </a:rPr>
                <a:t>Full-scale test</a:t>
              </a:r>
              <a:endParaRPr lang="en-AU" altLang="en-US" sz="2800">
                <a:solidFill>
                  <a:srgbClr val="000000"/>
                </a:solidFill>
              </a:endParaRPr>
            </a:p>
          </p:txBody>
        </p:sp>
        <p:sp>
          <p:nvSpPr>
            <p:cNvPr id="13" name="AutoShape 9"/>
            <p:cNvSpPr>
              <a:spLocks noChangeArrowheads="1"/>
            </p:cNvSpPr>
            <p:nvPr/>
          </p:nvSpPr>
          <p:spPr bwMode="auto">
            <a:xfrm>
              <a:off x="5857875" y="3670300"/>
              <a:ext cx="1514475" cy="989013"/>
            </a:xfrm>
            <a:prstGeom prst="triangle">
              <a:avLst>
                <a:gd name="adj" fmla="val 50000"/>
              </a:avLst>
            </a:prstGeom>
            <a:solidFill>
              <a:srgbClr val="FFFF00"/>
            </a:solidFill>
            <a:ln w="9525">
              <a:solidFill>
                <a:srgbClr val="000000"/>
              </a:solidFill>
              <a:miter lim="800000"/>
              <a:headEnd/>
              <a:tailEnd/>
            </a:ln>
          </p:spPr>
          <p:txBody>
            <a:bodyPr/>
            <a:lstStyle/>
            <a:p>
              <a:pPr>
                <a:spcBef>
                  <a:spcPct val="0"/>
                </a:spcBef>
                <a:buFontTx/>
                <a:buNone/>
              </a:pPr>
              <a:endParaRPr lang="en-US" altLang="en-US" sz="1600"/>
            </a:p>
          </p:txBody>
        </p:sp>
        <p:sp>
          <p:nvSpPr>
            <p:cNvPr id="14" name="AutoShape 10"/>
            <p:cNvSpPr>
              <a:spLocks noChangeArrowheads="1"/>
            </p:cNvSpPr>
            <p:nvPr/>
          </p:nvSpPr>
          <p:spPr bwMode="auto">
            <a:xfrm>
              <a:off x="6219825" y="3660775"/>
              <a:ext cx="788988" cy="522288"/>
            </a:xfrm>
            <a:prstGeom prst="triangle">
              <a:avLst>
                <a:gd name="adj" fmla="val 50000"/>
              </a:avLst>
            </a:prstGeom>
            <a:solidFill>
              <a:srgbClr val="FF00FF"/>
            </a:solidFill>
            <a:ln w="9525">
              <a:solidFill>
                <a:srgbClr val="000000"/>
              </a:solidFill>
              <a:miter lim="800000"/>
              <a:headEnd/>
              <a:tailEnd/>
            </a:ln>
          </p:spPr>
          <p:txBody>
            <a:bodyPr/>
            <a:lstStyle/>
            <a:p>
              <a:endParaRPr lang="en-AU"/>
            </a:p>
          </p:txBody>
        </p:sp>
        <p:sp>
          <p:nvSpPr>
            <p:cNvPr id="16" name="Text Box 12"/>
            <p:cNvSpPr txBox="1">
              <a:spLocks noChangeArrowheads="1"/>
            </p:cNvSpPr>
            <p:nvPr/>
          </p:nvSpPr>
          <p:spPr bwMode="auto">
            <a:xfrm>
              <a:off x="7345363" y="4171950"/>
              <a:ext cx="131445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spcBef>
                  <a:spcPct val="0"/>
                </a:spcBef>
                <a:buFontTx/>
                <a:buNone/>
              </a:pPr>
              <a:r>
                <a:rPr lang="en-US" altLang="en-US" sz="1400" dirty="0">
                  <a:solidFill>
                    <a:srgbClr val="000000"/>
                  </a:solidFill>
                </a:rPr>
                <a:t>Component</a:t>
              </a:r>
              <a:endParaRPr lang="en-AU" altLang="en-US" sz="2800" dirty="0">
                <a:solidFill>
                  <a:srgbClr val="000000"/>
                </a:solidFill>
              </a:endParaRPr>
            </a:p>
          </p:txBody>
        </p:sp>
      </p:grpSp>
      <p:sp>
        <p:nvSpPr>
          <p:cNvPr id="17" name="Text Box 13"/>
          <p:cNvSpPr txBox="1">
            <a:spLocks noChangeArrowheads="1"/>
          </p:cNvSpPr>
          <p:nvPr/>
        </p:nvSpPr>
        <p:spPr bwMode="auto">
          <a:xfrm>
            <a:off x="4546600" y="3787775"/>
            <a:ext cx="1485900"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spcBef>
                <a:spcPct val="0"/>
              </a:spcBef>
              <a:buFontTx/>
              <a:buNone/>
            </a:pPr>
            <a:r>
              <a:rPr lang="en-US" altLang="en-US" sz="1400" dirty="0">
                <a:solidFill>
                  <a:srgbClr val="000000"/>
                </a:solidFill>
              </a:rPr>
              <a:t>Number of </a:t>
            </a:r>
            <a:r>
              <a:rPr lang="en-US" altLang="en-US" sz="1400" dirty="0" smtClean="0">
                <a:solidFill>
                  <a:srgbClr val="000000"/>
                </a:solidFill>
              </a:rPr>
              <a:t>tests decreasing </a:t>
            </a:r>
            <a:r>
              <a:rPr lang="en-US" altLang="en-US" sz="2600" dirty="0">
                <a:solidFill>
                  <a:srgbClr val="000000"/>
                </a:solidFill>
                <a:sym typeface="Wingdings" pitchFamily="2" charset="2"/>
              </a:rPr>
              <a:t></a:t>
            </a:r>
            <a:endParaRPr lang="en-AU" altLang="en-US" sz="2800" dirty="0">
              <a:solidFill>
                <a:srgbClr val="000000"/>
              </a:solidFill>
            </a:endParaRPr>
          </a:p>
        </p:txBody>
      </p:sp>
      <p:grpSp>
        <p:nvGrpSpPr>
          <p:cNvPr id="4" name="Group 3"/>
          <p:cNvGrpSpPr/>
          <p:nvPr/>
        </p:nvGrpSpPr>
        <p:grpSpPr>
          <a:xfrm>
            <a:off x="5410200" y="4660900"/>
            <a:ext cx="3252788" cy="615950"/>
            <a:chOff x="5410200" y="4660900"/>
            <a:chExt cx="3252788" cy="615950"/>
          </a:xfrm>
        </p:grpSpPr>
        <p:sp>
          <p:nvSpPr>
            <p:cNvPr id="10" name="Text Box 6"/>
            <p:cNvSpPr txBox="1">
              <a:spLocks noChangeArrowheads="1"/>
            </p:cNvSpPr>
            <p:nvPr/>
          </p:nvSpPr>
          <p:spPr bwMode="auto">
            <a:xfrm>
              <a:off x="6443663" y="4953000"/>
              <a:ext cx="158273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spcBef>
                  <a:spcPct val="0"/>
                </a:spcBef>
                <a:buFontTx/>
                <a:buNone/>
              </a:pPr>
              <a:r>
                <a:rPr lang="en-US" altLang="en-US" sz="1400" dirty="0">
                  <a:solidFill>
                    <a:srgbClr val="000000"/>
                  </a:solidFill>
                </a:rPr>
                <a:t>Details </a:t>
              </a:r>
              <a:r>
                <a:rPr lang="en-US" altLang="en-US" sz="1400" b="1" i="1" dirty="0">
                  <a:solidFill>
                    <a:srgbClr val="000000"/>
                  </a:solidFill>
                </a:rPr>
                <a:t>Minimal</a:t>
              </a:r>
              <a:endParaRPr lang="en-AU" altLang="en-US" sz="2800" dirty="0">
                <a:solidFill>
                  <a:srgbClr val="000000"/>
                </a:solidFill>
              </a:endParaRPr>
            </a:p>
          </p:txBody>
        </p:sp>
        <p:sp>
          <p:nvSpPr>
            <p:cNvPr id="12" name="Text Box 8"/>
            <p:cNvSpPr txBox="1">
              <a:spLocks noChangeArrowheads="1"/>
            </p:cNvSpPr>
            <p:nvPr/>
          </p:nvSpPr>
          <p:spPr bwMode="auto">
            <a:xfrm>
              <a:off x="6459538" y="4699000"/>
              <a:ext cx="2203450"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spcBef>
                  <a:spcPct val="0"/>
                </a:spcBef>
                <a:buFontTx/>
                <a:buNone/>
              </a:pPr>
              <a:r>
                <a:rPr lang="en-US" altLang="en-US" sz="1400" dirty="0">
                  <a:solidFill>
                    <a:srgbClr val="000000"/>
                  </a:solidFill>
                </a:rPr>
                <a:t>Sub-component </a:t>
              </a:r>
              <a:r>
                <a:rPr lang="en-US" altLang="en-US" sz="1400" b="1" i="1" dirty="0">
                  <a:solidFill>
                    <a:srgbClr val="000000"/>
                  </a:solidFill>
                </a:rPr>
                <a:t>Minimal</a:t>
              </a:r>
            </a:p>
            <a:p>
              <a:pPr eaLnBrk="0" hangingPunct="0">
                <a:spcBef>
                  <a:spcPct val="0"/>
                </a:spcBef>
                <a:buFontTx/>
                <a:buNone/>
              </a:pPr>
              <a:endParaRPr lang="en-AU" altLang="en-US" sz="2800" dirty="0">
                <a:solidFill>
                  <a:srgbClr val="000000"/>
                </a:solidFill>
              </a:endParaRPr>
            </a:p>
          </p:txBody>
        </p:sp>
        <p:sp>
          <p:nvSpPr>
            <p:cNvPr id="19" name="AutoShape 15"/>
            <p:cNvSpPr>
              <a:spLocks noChangeArrowheads="1"/>
            </p:cNvSpPr>
            <p:nvPr/>
          </p:nvSpPr>
          <p:spPr bwMode="auto">
            <a:xfrm>
              <a:off x="5641975" y="4660900"/>
              <a:ext cx="704850" cy="304800"/>
            </a:xfrm>
            <a:prstGeom prst="parallelogram">
              <a:avLst>
                <a:gd name="adj" fmla="val 70831"/>
              </a:avLst>
            </a:prstGeom>
            <a:solidFill>
              <a:schemeClr val="accent1"/>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0" name="AutoShape 16"/>
            <p:cNvSpPr>
              <a:spLocks noChangeArrowheads="1"/>
            </p:cNvSpPr>
            <p:nvPr/>
          </p:nvSpPr>
          <p:spPr bwMode="auto">
            <a:xfrm>
              <a:off x="5410200" y="4972050"/>
              <a:ext cx="831850" cy="304800"/>
            </a:xfrm>
            <a:prstGeom prst="parallelogram">
              <a:avLst>
                <a:gd name="adj" fmla="val 75002"/>
              </a:avLst>
            </a:prstGeom>
            <a:solidFill>
              <a:srgbClr val="0000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2" name="Group 1"/>
          <p:cNvGrpSpPr/>
          <p:nvPr/>
        </p:nvGrpSpPr>
        <p:grpSpPr>
          <a:xfrm>
            <a:off x="4864100" y="5270501"/>
            <a:ext cx="3771900" cy="736600"/>
            <a:chOff x="4876800" y="5280025"/>
            <a:chExt cx="3617913" cy="727075"/>
          </a:xfrm>
        </p:grpSpPr>
        <p:sp>
          <p:nvSpPr>
            <p:cNvPr id="15" name="Text Box 11"/>
            <p:cNvSpPr txBox="1">
              <a:spLocks noChangeArrowheads="1"/>
            </p:cNvSpPr>
            <p:nvPr/>
          </p:nvSpPr>
          <p:spPr bwMode="auto">
            <a:xfrm>
              <a:off x="6453188" y="5689600"/>
              <a:ext cx="201612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spcBef>
                  <a:spcPct val="0"/>
                </a:spcBef>
                <a:buFontTx/>
                <a:buNone/>
              </a:pPr>
              <a:r>
                <a:rPr lang="en-US" altLang="en-US" sz="1400" dirty="0">
                  <a:solidFill>
                    <a:srgbClr val="000000"/>
                  </a:solidFill>
                </a:rPr>
                <a:t>Coupon data </a:t>
              </a:r>
              <a:r>
                <a:rPr lang="en-US" altLang="en-US" sz="1400" b="1" i="1" dirty="0">
                  <a:solidFill>
                    <a:srgbClr val="000000"/>
                  </a:solidFill>
                </a:rPr>
                <a:t>Reduced</a:t>
              </a:r>
              <a:endParaRPr lang="en-AU" altLang="en-US" sz="2800" dirty="0">
                <a:solidFill>
                  <a:srgbClr val="000000"/>
                </a:solidFill>
              </a:endParaRPr>
            </a:p>
          </p:txBody>
        </p:sp>
        <p:sp>
          <p:nvSpPr>
            <p:cNvPr id="18" name="AutoShape 14"/>
            <p:cNvSpPr>
              <a:spLocks noChangeArrowheads="1"/>
            </p:cNvSpPr>
            <p:nvPr/>
          </p:nvSpPr>
          <p:spPr bwMode="auto">
            <a:xfrm>
              <a:off x="4876800" y="5588000"/>
              <a:ext cx="1390650" cy="419100"/>
            </a:xfrm>
            <a:prstGeom prst="parallelogram">
              <a:avLst>
                <a:gd name="adj" fmla="val 73108"/>
              </a:avLst>
            </a:prstGeom>
            <a:solidFill>
              <a:schemeClr val="hlink"/>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1" name="AutoShape 17"/>
            <p:cNvSpPr>
              <a:spLocks noChangeArrowheads="1"/>
            </p:cNvSpPr>
            <p:nvPr/>
          </p:nvSpPr>
          <p:spPr bwMode="auto">
            <a:xfrm>
              <a:off x="5184775" y="5280025"/>
              <a:ext cx="1136650" cy="304800"/>
            </a:xfrm>
            <a:prstGeom prst="parallelogram">
              <a:avLst>
                <a:gd name="adj" fmla="val 72391"/>
              </a:avLst>
            </a:prstGeom>
            <a:solidFill>
              <a:srgbClr val="FF0000"/>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2" name="Text Box 18"/>
            <p:cNvSpPr txBox="1">
              <a:spLocks noChangeArrowheads="1"/>
            </p:cNvSpPr>
            <p:nvPr/>
          </p:nvSpPr>
          <p:spPr bwMode="auto">
            <a:xfrm>
              <a:off x="6478588" y="5295900"/>
              <a:ext cx="2016125" cy="27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0" hangingPunct="0">
                <a:spcBef>
                  <a:spcPct val="0"/>
                </a:spcBef>
                <a:buFontTx/>
                <a:buNone/>
              </a:pPr>
              <a:r>
                <a:rPr lang="en-US" altLang="en-US" sz="1400" dirty="0">
                  <a:solidFill>
                    <a:srgbClr val="000000"/>
                  </a:solidFill>
                </a:rPr>
                <a:t>Elements </a:t>
              </a:r>
              <a:r>
                <a:rPr lang="en-US" altLang="en-US" sz="1400" b="1" i="1" dirty="0">
                  <a:solidFill>
                    <a:srgbClr val="000000"/>
                  </a:solidFill>
                </a:rPr>
                <a:t>Reduced</a:t>
              </a:r>
              <a:endParaRPr lang="en-AU" altLang="en-US" sz="2800" dirty="0">
                <a:solidFill>
                  <a:srgbClr val="000000"/>
                </a:solidFill>
              </a:endParaRPr>
            </a:p>
          </p:txBody>
        </p:sp>
      </p:grpSp>
      <p:sp>
        <p:nvSpPr>
          <p:cNvPr id="23"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24" name="Isosceles Triangle 23"/>
          <p:cNvSpPr/>
          <p:nvPr/>
        </p:nvSpPr>
        <p:spPr bwMode="auto">
          <a:xfrm>
            <a:off x="4864100" y="3644900"/>
            <a:ext cx="3543300" cy="2362200"/>
          </a:xfrm>
          <a:prstGeom prst="triangle">
            <a:avLst/>
          </a:prstGeom>
          <a:noFill/>
          <a:ln w="19050"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529112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anim calcmode="lin" valueType="num">
                                      <p:cBhvr additive="base">
                                        <p:cTn id="11"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gtEl>
                                        <p:attrNameLst>
                                          <p:attrName>style.visibility</p:attrName>
                                        </p:attrNameLst>
                                      </p:cBhvr>
                                      <p:to>
                                        <p:strVal val="visible"/>
                                      </p:to>
                                    </p:set>
                                    <p:anim calcmode="lin" valueType="num">
                                      <p:cBhvr additive="base">
                                        <p:cTn id="15" dur="500" fill="hold"/>
                                        <p:tgtEl>
                                          <p:spTgt spid="2"/>
                                        </p:tgtEl>
                                        <p:attrNameLst>
                                          <p:attrName>ppt_x</p:attrName>
                                        </p:attrNameLst>
                                      </p:cBhvr>
                                      <p:tavLst>
                                        <p:tav tm="0">
                                          <p:val>
                                            <p:strVal val="#ppt_x"/>
                                          </p:val>
                                        </p:tav>
                                        <p:tav tm="100000">
                                          <p:val>
                                            <p:strVal val="#ppt_x"/>
                                          </p:val>
                                        </p:tav>
                                      </p:tavLst>
                                    </p:anim>
                                    <p:anim calcmode="lin" valueType="num">
                                      <p:cBhvr additive="base">
                                        <p:cTn id="1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anim calcmode="lin" valueType="num">
                                      <p:cBhvr additive="base">
                                        <p:cTn id="2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2" end="2"/>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7">
                                            <p:txEl>
                                              <p:pRg st="3" end="3"/>
                                            </p:txEl>
                                          </p:spTgt>
                                        </p:tgtEl>
                                        <p:attrNameLst>
                                          <p:attrName>style.visibility</p:attrName>
                                        </p:attrNameLst>
                                      </p:cBhvr>
                                      <p:to>
                                        <p:strVal val="visible"/>
                                      </p:to>
                                    </p:set>
                                    <p:anim calcmode="lin" valueType="num">
                                      <p:cBhvr additive="base">
                                        <p:cTn id="25"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7">
                                            <p:txEl>
                                              <p:pRg st="4" end="4"/>
                                            </p:txEl>
                                          </p:spTgt>
                                        </p:tgtEl>
                                        <p:attrNameLst>
                                          <p:attrName>style.visibility</p:attrName>
                                        </p:attrNameLst>
                                      </p:cBhvr>
                                      <p:to>
                                        <p:strVal val="visible"/>
                                      </p:to>
                                    </p:set>
                                    <p:anim calcmode="lin" valueType="num">
                                      <p:cBhvr additive="base">
                                        <p:cTn id="29" dur="500" fill="hold"/>
                                        <p:tgtEl>
                                          <p:spTgt spid="7">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txEl>
                                              <p:pRg st="5" end="5"/>
                                            </p:txEl>
                                          </p:spTgt>
                                        </p:tgtEl>
                                        <p:attrNameLst>
                                          <p:attrName>style.visibility</p:attrName>
                                        </p:attrNameLst>
                                      </p:cBhvr>
                                      <p:to>
                                        <p:strVal val="visible"/>
                                      </p:to>
                                    </p:set>
                                    <p:anim calcmode="lin" valueType="num">
                                      <p:cBhvr additive="base">
                                        <p:cTn id="35" dur="500" fill="hold"/>
                                        <p:tgtEl>
                                          <p:spTgt spid="7">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txEl>
                                              <p:pRg st="5" end="5"/>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gtEl>
                                        <p:attrNameLst>
                                          <p:attrName>style.visibility</p:attrName>
                                        </p:attrNameLst>
                                      </p:cBhvr>
                                      <p:to>
                                        <p:strVal val="visible"/>
                                      </p:to>
                                    </p:set>
                                    <p:anim calcmode="lin" valueType="num">
                                      <p:cBhvr additive="base">
                                        <p:cTn id="39" dur="500" fill="hold"/>
                                        <p:tgtEl>
                                          <p:spTgt spid="4"/>
                                        </p:tgtEl>
                                        <p:attrNameLst>
                                          <p:attrName>ppt_x</p:attrName>
                                        </p:attrNameLst>
                                      </p:cBhvr>
                                      <p:tavLst>
                                        <p:tav tm="0">
                                          <p:val>
                                            <p:strVal val="#ppt_x"/>
                                          </p:val>
                                        </p:tav>
                                        <p:tav tm="100000">
                                          <p:val>
                                            <p:strVal val="#ppt_x"/>
                                          </p:val>
                                        </p:tav>
                                      </p:tavLst>
                                    </p:anim>
                                    <p:anim calcmode="lin" valueType="num">
                                      <p:cBhvr additive="base">
                                        <p:cTn id="40" dur="500" fill="hold"/>
                                        <p:tgtEl>
                                          <p:spTgt spid="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7">
                                            <p:txEl>
                                              <p:pRg st="6" end="6"/>
                                            </p:txEl>
                                          </p:spTgt>
                                        </p:tgtEl>
                                        <p:attrNameLst>
                                          <p:attrName>style.visibility</p:attrName>
                                        </p:attrNameLst>
                                      </p:cBhvr>
                                      <p:to>
                                        <p:strVal val="visible"/>
                                      </p:to>
                                    </p:set>
                                    <p:anim calcmode="lin" valueType="num">
                                      <p:cBhvr additive="base">
                                        <p:cTn id="43" dur="500" fill="hold"/>
                                        <p:tgtEl>
                                          <p:spTgt spid="7">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7">
                                            <p:txEl>
                                              <p:pRg st="7" end="7"/>
                                            </p:txEl>
                                          </p:spTgt>
                                        </p:tgtEl>
                                        <p:attrNameLst>
                                          <p:attrName>style.visibility</p:attrName>
                                        </p:attrNameLst>
                                      </p:cBhvr>
                                      <p:to>
                                        <p:strVal val="visible"/>
                                      </p:to>
                                    </p:set>
                                    <p:anim calcmode="lin" valueType="num">
                                      <p:cBhvr additive="base">
                                        <p:cTn id="49" dur="500" fill="hold"/>
                                        <p:tgtEl>
                                          <p:spTgt spid="7">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7">
                                            <p:txEl>
                                              <p:pRg st="7" end="7"/>
                                            </p:txEl>
                                          </p:spTgt>
                                        </p:tgtEl>
                                        <p:attrNameLst>
                                          <p:attrName>ppt_y</p:attrName>
                                        </p:attrNameLst>
                                      </p:cBhvr>
                                      <p:tavLst>
                                        <p:tav tm="0">
                                          <p:val>
                                            <p:strVal val="1+#ppt_h/2"/>
                                          </p:val>
                                        </p:tav>
                                        <p:tav tm="100000">
                                          <p:val>
                                            <p:strVal val="#ppt_y"/>
                                          </p:val>
                                        </p:tav>
                                      </p:tavLst>
                                    </p:anim>
                                  </p:childTnLst>
                                </p:cTn>
                              </p:par>
                              <p:par>
                                <p:cTn id="51" presetID="2" presetClass="entr" presetSubtype="4" fill="hold" nodeType="with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500" fill="hold"/>
                                        <p:tgtEl>
                                          <p:spTgt spid="5"/>
                                        </p:tgtEl>
                                        <p:attrNameLst>
                                          <p:attrName>ppt_x</p:attrName>
                                        </p:attrNameLst>
                                      </p:cBhvr>
                                      <p:tavLst>
                                        <p:tav tm="0">
                                          <p:val>
                                            <p:strVal val="#ppt_x"/>
                                          </p:val>
                                        </p:tav>
                                        <p:tav tm="100000">
                                          <p:val>
                                            <p:strVal val="#ppt_x"/>
                                          </p:val>
                                        </p:tav>
                                      </p:tavLst>
                                    </p:anim>
                                    <p:anim calcmode="lin" valueType="num">
                                      <p:cBhvr additive="base">
                                        <p:cTn id="5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7">
                                            <p:txEl>
                                              <p:pRg st="8" end="8"/>
                                            </p:txEl>
                                          </p:spTgt>
                                        </p:tgtEl>
                                        <p:attrNameLst>
                                          <p:attrName>style.visibility</p:attrName>
                                        </p:attrNameLst>
                                      </p:cBhvr>
                                      <p:to>
                                        <p:strVal val="visible"/>
                                      </p:to>
                                    </p:set>
                                    <p:anim calcmode="lin" valueType="num">
                                      <p:cBhvr additive="base">
                                        <p:cTn id="59" dur="500" fill="hold"/>
                                        <p:tgtEl>
                                          <p:spTgt spid="7">
                                            <p:txEl>
                                              <p:pRg st="8" end="8"/>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8">
                                            <p:txEl>
                                              <p:pRg st="0" end="0"/>
                                            </p:txEl>
                                          </p:spTgt>
                                        </p:tgtEl>
                                        <p:attrNameLst>
                                          <p:attrName>style.visibility</p:attrName>
                                        </p:attrNameLst>
                                      </p:cBhvr>
                                      <p:to>
                                        <p:strVal val="visible"/>
                                      </p:to>
                                    </p:set>
                                    <p:anim calcmode="lin" valueType="num">
                                      <p:cBhvr additive="base">
                                        <p:cTn id="6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grpId="0" nodeType="clickEffect">
                                  <p:stCondLst>
                                    <p:cond delay="0"/>
                                  </p:stCondLst>
                                  <p:childTnLst>
                                    <p:set>
                                      <p:cBhvr>
                                        <p:cTn id="70" dur="1" fill="hold">
                                          <p:stCondLst>
                                            <p:cond delay="0"/>
                                          </p:stCondLst>
                                        </p:cTn>
                                        <p:tgtEl>
                                          <p:spTgt spid="8">
                                            <p:txEl>
                                              <p:pRg st="1" end="1"/>
                                            </p:txEl>
                                          </p:spTgt>
                                        </p:tgtEl>
                                        <p:attrNameLst>
                                          <p:attrName>style.visibility</p:attrName>
                                        </p:attrNameLst>
                                      </p:cBhvr>
                                      <p:to>
                                        <p:strVal val="visible"/>
                                      </p:to>
                                    </p:set>
                                    <p:anim calcmode="lin" valueType="num">
                                      <p:cBhvr additive="base">
                                        <p:cTn id="71"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72" dur="500" fill="hold"/>
                                        <p:tgtEl>
                                          <p:spTgt spid="8">
                                            <p:txEl>
                                              <p:pRg st="1" end="1"/>
                                            </p:txEl>
                                          </p:spTgt>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8">
                                            <p:txEl>
                                              <p:pRg st="2" end="2"/>
                                            </p:txEl>
                                          </p:spTgt>
                                        </p:tgtEl>
                                        <p:attrNameLst>
                                          <p:attrName>style.visibility</p:attrName>
                                        </p:attrNameLst>
                                      </p:cBhvr>
                                      <p:to>
                                        <p:strVal val="visible"/>
                                      </p:to>
                                    </p:set>
                                    <p:anim calcmode="lin" valueType="num">
                                      <p:cBhvr additive="base">
                                        <p:cTn id="75"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8">
                                            <p:txEl>
                                              <p:pRg st="2" end="2"/>
                                            </p:txEl>
                                          </p:spTgt>
                                        </p:tgtEl>
                                        <p:attrNameLst>
                                          <p:attrName>ppt_y</p:attrName>
                                        </p:attrNameLst>
                                      </p:cBhvr>
                                      <p:tavLst>
                                        <p:tav tm="0">
                                          <p:val>
                                            <p:strVal val="1+#ppt_h/2"/>
                                          </p:val>
                                        </p:tav>
                                        <p:tav tm="100000">
                                          <p:val>
                                            <p:strVal val="#ppt_y"/>
                                          </p:val>
                                        </p:tav>
                                      </p:tavLst>
                                    </p:anim>
                                  </p:childTnLst>
                                </p:cTn>
                              </p:par>
                              <p:par>
                                <p:cTn id="77" presetID="1" presetClass="entr" presetSubtype="0" fill="hold" grpId="0" nodeType="withEffect">
                                  <p:stCondLst>
                                    <p:cond delay="0"/>
                                  </p:stCondLst>
                                  <p:childTnLst>
                                    <p:set>
                                      <p:cBhvr>
                                        <p:cTn id="7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8" grpId="0" build="p"/>
      <p:bldP spid="2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AC 20-107B on </a:t>
            </a:r>
            <a:r>
              <a:rPr lang="en-AU" dirty="0" smtClean="0">
                <a:solidFill>
                  <a:srgbClr val="FF0000"/>
                </a:solidFill>
              </a:rPr>
              <a:t>repair</a:t>
            </a:r>
            <a:endParaRPr lang="en-AU" dirty="0">
              <a:solidFill>
                <a:srgbClr val="FF0000"/>
              </a:solidFill>
            </a:endParaRPr>
          </a:p>
        </p:txBody>
      </p:sp>
      <p:sp>
        <p:nvSpPr>
          <p:cNvPr id="3" name="Content Placeholder 2"/>
          <p:cNvSpPr>
            <a:spLocks noGrp="1"/>
          </p:cNvSpPr>
          <p:nvPr>
            <p:ph idx="1"/>
          </p:nvPr>
        </p:nvSpPr>
        <p:spPr/>
        <p:txBody>
          <a:bodyPr/>
          <a:lstStyle/>
          <a:p>
            <a:r>
              <a:rPr lang="en-AU" dirty="0" smtClean="0"/>
              <a:t>Para 10 (3) Repair. </a:t>
            </a:r>
          </a:p>
          <a:p>
            <a:pPr lvl="1"/>
            <a:r>
              <a:rPr lang="en-AU" i="1" dirty="0" smtClean="0"/>
              <a:t>All bolted and bonded repair design and processing procedures .. shall be substantiated to meet the appropriate requirements. </a:t>
            </a:r>
          </a:p>
          <a:p>
            <a:pPr lvl="1"/>
            <a:r>
              <a:rPr lang="en-AU" i="1" dirty="0" smtClean="0"/>
              <a:t>Safety concern with bond material compatibilities, bond surface preparation, cure thermal management, composite machining, special composite fasteners, and installation techniques, and the associated in-process control procedures. </a:t>
            </a:r>
          </a:p>
          <a:p>
            <a:r>
              <a:rPr lang="en-AU" dirty="0" smtClean="0">
                <a:solidFill>
                  <a:srgbClr val="FF0000"/>
                </a:solidFill>
              </a:rPr>
              <a:t>In reality how is this being applied?</a:t>
            </a:r>
          </a:p>
          <a:p>
            <a:endParaRPr lang="en-AU" dirty="0"/>
          </a:p>
        </p:txBody>
      </p:sp>
      <p:sp>
        <p:nvSpPr>
          <p:cNvPr id="6"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528398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1" presetID="2" presetClass="entr" presetSubtype="4"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Can someone tell me…</a:t>
            </a:r>
            <a:endParaRPr lang="en-AU" dirty="0"/>
          </a:p>
        </p:txBody>
      </p:sp>
      <p:sp>
        <p:nvSpPr>
          <p:cNvPr id="3" name="Content Placeholder 2"/>
          <p:cNvSpPr>
            <a:spLocks noGrp="1"/>
          </p:cNvSpPr>
          <p:nvPr>
            <p:ph idx="1"/>
          </p:nvPr>
        </p:nvSpPr>
        <p:spPr/>
        <p:txBody>
          <a:bodyPr/>
          <a:lstStyle/>
          <a:p>
            <a:r>
              <a:rPr lang="en-AU" dirty="0" smtClean="0">
                <a:effectLst/>
              </a:rPr>
              <a:t>Bond </a:t>
            </a:r>
            <a:r>
              <a:rPr lang="en-AU" dirty="0">
                <a:effectLst/>
              </a:rPr>
              <a:t>surface preparation </a:t>
            </a:r>
            <a:r>
              <a:rPr lang="en-AU" dirty="0" smtClean="0">
                <a:effectLst/>
              </a:rPr>
              <a:t>for repair</a:t>
            </a:r>
            <a:r>
              <a:rPr lang="en-AU" i="1" dirty="0" smtClean="0">
                <a:effectLst/>
              </a:rPr>
              <a:t>:</a:t>
            </a:r>
            <a:r>
              <a:rPr lang="en-AU" dirty="0" smtClean="0">
                <a:effectLst/>
              </a:rPr>
              <a:t> </a:t>
            </a:r>
            <a:r>
              <a:rPr lang="en-AU" i="1" dirty="0">
                <a:solidFill>
                  <a:srgbClr val="FF0000"/>
                </a:solidFill>
                <a:effectLst/>
              </a:rPr>
              <a:t>shall be substantiated to meet the appropriate requirements</a:t>
            </a:r>
            <a:endParaRPr lang="en-AU" i="1" dirty="0" smtClean="0">
              <a:solidFill>
                <a:srgbClr val="FF0000"/>
              </a:solidFill>
              <a:effectLst/>
            </a:endParaRPr>
          </a:p>
          <a:p>
            <a:r>
              <a:rPr lang="en-AU" dirty="0" smtClean="0"/>
              <a:t>There are recently certified aircraft with </a:t>
            </a:r>
            <a:r>
              <a:rPr lang="en-AU" dirty="0"/>
              <a:t>“scuff sand and solvent clean” </a:t>
            </a:r>
            <a:r>
              <a:rPr lang="en-AU" dirty="0" smtClean="0"/>
              <a:t>as the approved process for metals in the approved SRM</a:t>
            </a:r>
          </a:p>
          <a:p>
            <a:r>
              <a:rPr lang="en-AU" dirty="0" smtClean="0"/>
              <a:t>This would never meet the requirements for the base design!!!!!</a:t>
            </a:r>
          </a:p>
          <a:p>
            <a:r>
              <a:rPr lang="en-AU" dirty="0" smtClean="0">
                <a:solidFill>
                  <a:srgbClr val="FF0000"/>
                </a:solidFill>
              </a:rPr>
              <a:t>How was this approved?</a:t>
            </a: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97221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Can someone tell me ……</a:t>
            </a:r>
            <a:endParaRPr lang="en-AU" dirty="0"/>
          </a:p>
        </p:txBody>
      </p:sp>
      <p:sp>
        <p:nvSpPr>
          <p:cNvPr id="3" name="Content Placeholder 2"/>
          <p:cNvSpPr>
            <a:spLocks noGrp="1"/>
          </p:cNvSpPr>
          <p:nvPr>
            <p:ph idx="1"/>
          </p:nvPr>
        </p:nvSpPr>
        <p:spPr/>
        <p:txBody>
          <a:bodyPr/>
          <a:lstStyle/>
          <a:p>
            <a:r>
              <a:rPr lang="en-AU" sz="2000" i="1" dirty="0">
                <a:solidFill>
                  <a:srgbClr val="FF0000"/>
                </a:solidFill>
                <a:effectLst/>
              </a:rPr>
              <a:t>Safety concern with </a:t>
            </a:r>
            <a:r>
              <a:rPr lang="en-AU" sz="2000" i="1" dirty="0" smtClean="0">
                <a:solidFill>
                  <a:srgbClr val="FF0000"/>
                </a:solidFill>
                <a:effectLst/>
              </a:rPr>
              <a:t>…cure </a:t>
            </a:r>
            <a:r>
              <a:rPr lang="en-AU" sz="2000" i="1" dirty="0">
                <a:solidFill>
                  <a:srgbClr val="FF0000"/>
                </a:solidFill>
                <a:effectLst/>
              </a:rPr>
              <a:t>thermal management </a:t>
            </a:r>
            <a:endParaRPr lang="en-AU" sz="2000" i="1" dirty="0" smtClean="0">
              <a:solidFill>
                <a:srgbClr val="FF0000"/>
              </a:solidFill>
              <a:effectLst/>
            </a:endParaRPr>
          </a:p>
          <a:p>
            <a:r>
              <a:rPr lang="en-AU" sz="2000" dirty="0" smtClean="0"/>
              <a:t>How can a repair be performed using ONE heater blanket and only one thermocouple with no regard to the substructure? </a:t>
            </a:r>
          </a:p>
          <a:p>
            <a:pPr lvl="1"/>
            <a:r>
              <a:rPr lang="en-AU" sz="1800" dirty="0" smtClean="0"/>
              <a:t>One thermocouple cannot provide assurance of cure and prevention of overheat on even moderately complex structure</a:t>
            </a:r>
          </a:p>
          <a:p>
            <a:r>
              <a:rPr lang="en-AU" sz="2000" dirty="0"/>
              <a:t>There are recently certified aircraft with this as the approved process </a:t>
            </a:r>
            <a:r>
              <a:rPr lang="en-AU" sz="2000" dirty="0" smtClean="0"/>
              <a:t>for carbon composites with a 212</a:t>
            </a:r>
            <a:r>
              <a:rPr lang="en-AU" sz="2000" dirty="0"/>
              <a:t>º</a:t>
            </a:r>
            <a:r>
              <a:rPr lang="en-AU" sz="2000" dirty="0" smtClean="0"/>
              <a:t>F (100ºC) cure cycle without moisture removal from the composite</a:t>
            </a:r>
          </a:p>
          <a:p>
            <a:pPr lvl="1"/>
            <a:r>
              <a:rPr lang="en-AU" sz="1600" dirty="0" smtClean="0"/>
              <a:t>Heating laminated composites above </a:t>
            </a:r>
            <a:r>
              <a:rPr lang="en-AU" sz="1600" dirty="0"/>
              <a:t>212ºF (100ºC</a:t>
            </a:r>
            <a:r>
              <a:rPr lang="en-AU" sz="1600" dirty="0" smtClean="0"/>
              <a:t>) carries a high risk of delamination due to absorbed moisture turning to steam</a:t>
            </a:r>
          </a:p>
          <a:p>
            <a:pPr lvl="1"/>
            <a:r>
              <a:rPr lang="en-AU" sz="1600" dirty="0" smtClean="0"/>
              <a:t>Relying on ONE heater blanket and ONE thermocouple is a severe risk to either overheat damage or </a:t>
            </a:r>
            <a:r>
              <a:rPr lang="en-AU" sz="1600" dirty="0" err="1" smtClean="0"/>
              <a:t>undercure</a:t>
            </a:r>
            <a:r>
              <a:rPr lang="en-AU" sz="1600" dirty="0" smtClean="0"/>
              <a:t> of the adhesive</a:t>
            </a:r>
            <a:endParaRPr lang="en-AU" sz="1600" dirty="0"/>
          </a:p>
          <a:p>
            <a:r>
              <a:rPr lang="en-AU" sz="2000" dirty="0">
                <a:solidFill>
                  <a:srgbClr val="FF0000"/>
                </a:solidFill>
              </a:rPr>
              <a:t>How was this approved?</a:t>
            </a:r>
          </a:p>
          <a:p>
            <a:pPr lvl="1"/>
            <a:endParaRPr lang="en-AU" sz="1800" dirty="0" smtClean="0"/>
          </a:p>
          <a:p>
            <a:endParaRPr lang="en-AU" sz="2000" dirty="0" smtClean="0"/>
          </a:p>
          <a:p>
            <a:endParaRPr lang="en-AU" sz="2000" dirty="0"/>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950439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additive="base">
                                        <p:cTn id="3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ooter Placeholder 3"/>
          <p:cNvSpPr>
            <a:spLocks noGrp="1"/>
          </p:cNvSpPr>
          <p:nvPr>
            <p:ph type="ftr" sz="quarter" idx="4294967295"/>
          </p:nvPr>
        </p:nvSpPr>
        <p:spPr>
          <a:xfrm>
            <a:off x="3016250" y="6178550"/>
            <a:ext cx="2881313" cy="474663"/>
          </a:xfrm>
          <a:prstGeom prst="rect">
            <a:avLst/>
          </a:prstGeom>
        </p:spPr>
        <p:txBody>
          <a:bodyPr/>
          <a:lstStyle/>
          <a:p>
            <a:pPr>
              <a:defRPr/>
            </a:pPr>
            <a:r>
              <a:rPr lang="fr-FR"/>
              <a:t>©Adhesion Associates Jun 2014 Revision 2.0</a:t>
            </a:r>
            <a:endParaRPr lang="en-AU"/>
          </a:p>
        </p:txBody>
      </p:sp>
      <p:sp>
        <p:nvSpPr>
          <p:cNvPr id="533506" name="Rectangle 2"/>
          <p:cNvSpPr>
            <a:spLocks noGrp="1" noChangeArrowheads="1"/>
          </p:cNvSpPr>
          <p:nvPr>
            <p:ph type="title"/>
          </p:nvPr>
        </p:nvSpPr>
        <p:spPr/>
        <p:txBody>
          <a:bodyPr/>
          <a:lstStyle/>
          <a:p>
            <a:pPr eaLnBrk="1" hangingPunct="1">
              <a:defRPr/>
            </a:pPr>
            <a:r>
              <a:rPr lang="en-AU" dirty="0" smtClean="0"/>
              <a:t>Adhesion failure due to poor heating</a:t>
            </a:r>
            <a:endParaRPr lang="en-AU" dirty="0"/>
          </a:p>
        </p:txBody>
      </p:sp>
      <p:sp>
        <p:nvSpPr>
          <p:cNvPr id="533507" name="Rectangle 3"/>
          <p:cNvSpPr>
            <a:spLocks noGrp="1" noChangeArrowheads="1"/>
          </p:cNvSpPr>
          <p:nvPr>
            <p:ph type="body" idx="1"/>
          </p:nvPr>
        </p:nvSpPr>
        <p:spPr>
          <a:xfrm>
            <a:off x="455613" y="1420813"/>
            <a:ext cx="8226425" cy="4497387"/>
          </a:xfrm>
        </p:spPr>
        <p:txBody>
          <a:bodyPr/>
          <a:lstStyle/>
          <a:p>
            <a:pPr eaLnBrk="1" hangingPunct="1">
              <a:defRPr/>
            </a:pPr>
            <a:r>
              <a:rPr lang="en-AU" sz="2000" dirty="0"/>
              <a:t>Adhesion failure </a:t>
            </a:r>
            <a:r>
              <a:rPr lang="en-AU" sz="2000" dirty="0" smtClean="0"/>
              <a:t>may occur </a:t>
            </a:r>
            <a:r>
              <a:rPr lang="en-AU" sz="2000" dirty="0"/>
              <a:t>from poor temperature control</a:t>
            </a:r>
          </a:p>
          <a:p>
            <a:pPr eaLnBrk="1" hangingPunct="1">
              <a:defRPr/>
            </a:pPr>
            <a:r>
              <a:rPr lang="en-AU" sz="2000" dirty="0"/>
              <a:t>Adhesive may cross-link before wetting the surface</a:t>
            </a:r>
          </a:p>
          <a:p>
            <a:pPr lvl="1" eaLnBrk="1" hangingPunct="1">
              <a:defRPr/>
            </a:pPr>
            <a:r>
              <a:rPr lang="en-AU" sz="1800" dirty="0"/>
              <a:t>Similar to time-expired adhesive</a:t>
            </a:r>
          </a:p>
          <a:p>
            <a:pPr eaLnBrk="1" hangingPunct="1">
              <a:defRPr/>
            </a:pPr>
            <a:r>
              <a:rPr lang="en-AU" sz="2000" dirty="0"/>
              <a:t>Sufficient contact to pass production NDI</a:t>
            </a:r>
          </a:p>
          <a:p>
            <a:pPr eaLnBrk="1" hangingPunct="1">
              <a:defRPr/>
            </a:pPr>
            <a:r>
              <a:rPr lang="en-AU" sz="2000" dirty="0"/>
              <a:t>Example: </a:t>
            </a:r>
            <a:r>
              <a:rPr lang="en-AU" sz="1800" dirty="0"/>
              <a:t>Single heater blanket repair to complex structure</a:t>
            </a:r>
          </a:p>
        </p:txBody>
      </p:sp>
      <p:grpSp>
        <p:nvGrpSpPr>
          <p:cNvPr id="2" name="Group 1"/>
          <p:cNvGrpSpPr/>
          <p:nvPr/>
        </p:nvGrpSpPr>
        <p:grpSpPr>
          <a:xfrm>
            <a:off x="925513" y="3600450"/>
            <a:ext cx="7404100" cy="2317750"/>
            <a:chOff x="925513" y="3600450"/>
            <a:chExt cx="7404100" cy="2317750"/>
          </a:xfrm>
        </p:grpSpPr>
        <p:pic>
          <p:nvPicPr>
            <p:cNvPr id="198661" name="Picture 4" descr="single blanket repai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5513" y="3600450"/>
              <a:ext cx="7232650" cy="231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8662" name="Line 5"/>
            <p:cNvSpPr>
              <a:spLocks noChangeShapeType="1"/>
            </p:cNvSpPr>
            <p:nvPr/>
          </p:nvSpPr>
          <p:spPr bwMode="auto">
            <a:xfrm flipV="1">
              <a:off x="1366838" y="4822825"/>
              <a:ext cx="4610100" cy="25400"/>
            </a:xfrm>
            <a:prstGeom prst="line">
              <a:avLst/>
            </a:prstGeom>
            <a:noFill/>
            <a:ln w="28575">
              <a:solidFill>
                <a:srgbClr val="FF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en-AU"/>
            </a:p>
          </p:txBody>
        </p:sp>
        <p:sp>
          <p:nvSpPr>
            <p:cNvPr id="198663" name="Line 6"/>
            <p:cNvSpPr>
              <a:spLocks noChangeShapeType="1"/>
            </p:cNvSpPr>
            <p:nvPr/>
          </p:nvSpPr>
          <p:spPr bwMode="auto">
            <a:xfrm>
              <a:off x="5940425" y="4810125"/>
              <a:ext cx="1749425" cy="1588"/>
            </a:xfrm>
            <a:prstGeom prst="line">
              <a:avLst/>
            </a:prstGeom>
            <a:noFill/>
            <a:ln w="28575">
              <a:solidFill>
                <a:srgbClr val="FF0000"/>
              </a:solidFill>
              <a:round/>
              <a:headEnd type="stealth" w="lg" len="lg"/>
              <a:tailEnd type="stealth" w="lg" len="lg"/>
            </a:ln>
            <a:extLst>
              <a:ext uri="{909E8E84-426E-40DD-AFC4-6F175D3DCCD1}">
                <a14:hiddenFill xmlns:a14="http://schemas.microsoft.com/office/drawing/2010/main">
                  <a:noFill/>
                </a14:hiddenFill>
              </a:ext>
            </a:extLst>
          </p:spPr>
          <p:txBody>
            <a:bodyPr/>
            <a:lstStyle/>
            <a:p>
              <a:endParaRPr lang="en-AU"/>
            </a:p>
          </p:txBody>
        </p:sp>
        <p:sp>
          <p:nvSpPr>
            <p:cNvPr id="198664" name="Line 7"/>
            <p:cNvSpPr>
              <a:spLocks noChangeShapeType="1"/>
            </p:cNvSpPr>
            <p:nvPr/>
          </p:nvSpPr>
          <p:spPr bwMode="auto">
            <a:xfrm>
              <a:off x="5959475" y="4381500"/>
              <a:ext cx="1588" cy="754063"/>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198665" name="Text Box 8"/>
            <p:cNvSpPr txBox="1">
              <a:spLocks noChangeArrowheads="1"/>
            </p:cNvSpPr>
            <p:nvPr/>
          </p:nvSpPr>
          <p:spPr bwMode="auto">
            <a:xfrm>
              <a:off x="6670675" y="3813175"/>
              <a:ext cx="1658938" cy="847725"/>
            </a:xfrm>
            <a:prstGeom prst="rect">
              <a:avLst/>
            </a:prstGeom>
            <a:solidFill>
              <a:srgbClr val="FFFFFF">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r>
                <a:rPr lang="en-US" altLang="en-US" sz="1600" b="1"/>
                <a:t>Mixed-mode and cohesion</a:t>
              </a:r>
              <a:endParaRPr lang="en-AU" altLang="en-US" sz="1600" b="1"/>
            </a:p>
          </p:txBody>
        </p:sp>
        <p:sp>
          <p:nvSpPr>
            <p:cNvPr id="198666" name="Text Box 9"/>
            <p:cNvSpPr txBox="1">
              <a:spLocks noChangeArrowheads="1"/>
            </p:cNvSpPr>
            <p:nvPr/>
          </p:nvSpPr>
          <p:spPr bwMode="auto">
            <a:xfrm>
              <a:off x="3517900" y="4144963"/>
              <a:ext cx="1192213" cy="454025"/>
            </a:xfrm>
            <a:prstGeom prst="rect">
              <a:avLst/>
            </a:prstGeom>
            <a:solidFill>
              <a:srgbClr val="FFFFFF">
                <a:alpha val="4901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lr>
                  <a:srgbClr val="FF3300"/>
                </a:buClr>
                <a:buSzPct val="115000"/>
                <a:buFont typeface="Wingdings" pitchFamily="2" charset="2"/>
                <a:buChar char="§"/>
                <a:defRPr sz="2400">
                  <a:solidFill>
                    <a:srgbClr val="000000"/>
                  </a:solidFill>
                  <a:latin typeface="Arial" pitchFamily="34" charset="0"/>
                </a:defRPr>
              </a:lvl1pPr>
              <a:lvl2pPr marL="742950" indent="-285750" eaLnBrk="0" hangingPunct="0">
                <a:spcBef>
                  <a:spcPct val="20000"/>
                </a:spcBef>
                <a:buClr>
                  <a:srgbClr val="FF0066"/>
                </a:buClr>
                <a:buFont typeface="Wingdings" pitchFamily="2" charset="2"/>
                <a:buChar char="§"/>
                <a:defRPr sz="2000">
                  <a:solidFill>
                    <a:srgbClr val="000000"/>
                  </a:solidFill>
                  <a:latin typeface="Arial" pitchFamily="34" charset="0"/>
                </a:defRPr>
              </a:lvl2pPr>
              <a:lvl3pPr marL="1143000" indent="-228600" eaLnBrk="0" hangingPunct="0">
                <a:spcBef>
                  <a:spcPct val="20000"/>
                </a:spcBef>
                <a:buClr>
                  <a:srgbClr val="FFCC00"/>
                </a:buClr>
                <a:buSzPct val="115000"/>
                <a:buFont typeface="Wingdings" pitchFamily="2" charset="2"/>
                <a:buChar char="§"/>
                <a:defRPr>
                  <a:solidFill>
                    <a:srgbClr val="000000"/>
                  </a:solidFill>
                  <a:latin typeface="Arial" pitchFamily="34" charset="0"/>
                </a:defRPr>
              </a:lvl3pPr>
              <a:lvl4pPr marL="1600200" indent="-228600" eaLnBrk="0" hangingPunct="0">
                <a:spcBef>
                  <a:spcPct val="20000"/>
                </a:spcBef>
                <a:buFont typeface="Wingdings" pitchFamily="2" charset="2"/>
                <a:buChar char="§"/>
                <a:defRPr>
                  <a:solidFill>
                    <a:srgbClr val="000000"/>
                  </a:solidFill>
                  <a:latin typeface="Arial" pitchFamily="34" charset="0"/>
                </a:defRPr>
              </a:lvl4pPr>
              <a:lvl5pPr marL="2057400" indent="-228600" eaLnBrk="0" hangingPunct="0">
                <a:spcBef>
                  <a:spcPct val="20000"/>
                </a:spcBef>
                <a:buClr>
                  <a:schemeClr val="tx2"/>
                </a:buClr>
                <a:buSzPct val="115000"/>
                <a:buFont typeface="Wingdings" pitchFamily="2" charset="2"/>
                <a:buChar char="§"/>
                <a:defRPr>
                  <a:solidFill>
                    <a:srgbClr val="000000"/>
                  </a:solidFill>
                  <a:latin typeface="Arial" pitchFamily="34" charset="0"/>
                </a:defRPr>
              </a:lvl5pPr>
              <a:lvl6pPr marL="25146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6pPr>
              <a:lvl7pPr marL="29718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7pPr>
              <a:lvl8pPr marL="34290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8pPr>
              <a:lvl9pPr marL="3886200" indent="-228600" eaLnBrk="0" fontAlgn="base" hangingPunct="0">
                <a:spcBef>
                  <a:spcPct val="20000"/>
                </a:spcBef>
                <a:spcAft>
                  <a:spcPct val="0"/>
                </a:spcAft>
                <a:buClr>
                  <a:schemeClr val="tx2"/>
                </a:buClr>
                <a:buSzPct val="115000"/>
                <a:buFont typeface="Wingdings" pitchFamily="2" charset="2"/>
                <a:buChar char="§"/>
                <a:defRPr>
                  <a:solidFill>
                    <a:srgbClr val="000000"/>
                  </a:solidFill>
                  <a:latin typeface="Arial" pitchFamily="34" charset="0"/>
                </a:defRPr>
              </a:lvl9pPr>
            </a:lstStyle>
            <a:p>
              <a:pPr eaLnBrk="1" hangingPunct="1">
                <a:spcBef>
                  <a:spcPct val="0"/>
                </a:spcBef>
                <a:buClrTx/>
                <a:buSzTx/>
                <a:buFontTx/>
                <a:buNone/>
              </a:pPr>
              <a:r>
                <a:rPr lang="en-US" altLang="en-US" sz="1600" b="1"/>
                <a:t>Adhesion</a:t>
              </a:r>
              <a:endParaRPr lang="en-AU" altLang="en-US" sz="1600" b="1"/>
            </a:p>
          </p:txBody>
        </p:sp>
      </p:grpSp>
      <p:sp>
        <p:nvSpPr>
          <p:cNvPr id="11" name="AutoShape 5"/>
          <p:cNvSpPr>
            <a:spLocks noChangeArrowheads="1"/>
          </p:cNvSpPr>
          <p:nvPr/>
        </p:nvSpPr>
        <p:spPr bwMode="auto">
          <a:xfrm>
            <a:off x="8191500"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AU" dirty="0"/>
          </a:p>
        </p:txBody>
      </p:sp>
    </p:spTree>
    <p:extLst>
      <p:ext uri="{BB962C8B-B14F-4D97-AF65-F5344CB8AC3E}">
        <p14:creationId xmlns:p14="http://schemas.microsoft.com/office/powerpoint/2010/main" val="36126433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5335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350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3507">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3350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33507">
                                            <p:txEl>
                                              <p:pRg st="4" end="4"/>
                                            </p:txEl>
                                          </p:spTgt>
                                        </p:tgtEl>
                                        <p:attrNameLst>
                                          <p:attrName>style.visibility</p:attrName>
                                        </p:attrNameLst>
                                      </p:cBhvr>
                                      <p:to>
                                        <p:strVal val="visible"/>
                                      </p:to>
                                    </p:set>
                                  </p:childTnLst>
                                </p:cTn>
                              </p:par>
                              <p:par>
                                <p:cTn id="21" presetID="2" presetClass="entr" presetSubtype="4" fill="hold" nodeType="with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par>
                                <p:cTn id="25" presetID="1" presetClass="entr" presetSubtype="0"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3507"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Can someone tell me…</a:t>
            </a:r>
          </a:p>
        </p:txBody>
      </p:sp>
      <p:sp>
        <p:nvSpPr>
          <p:cNvPr id="3" name="Content Placeholder 2"/>
          <p:cNvSpPr>
            <a:spLocks noGrp="1"/>
          </p:cNvSpPr>
          <p:nvPr>
            <p:ph idx="1"/>
          </p:nvPr>
        </p:nvSpPr>
        <p:spPr/>
        <p:txBody>
          <a:bodyPr/>
          <a:lstStyle/>
          <a:p>
            <a:r>
              <a:rPr lang="en-AU" dirty="0" smtClean="0"/>
              <a:t>To save time I’ll discuss </a:t>
            </a:r>
            <a:r>
              <a:rPr lang="en-AU" u="sng" dirty="0" smtClean="0">
                <a:solidFill>
                  <a:srgbClr val="FF0000"/>
                </a:solidFill>
              </a:rPr>
              <a:t>injection “repairs”</a:t>
            </a:r>
            <a:r>
              <a:rPr lang="en-AU" dirty="0" smtClean="0"/>
              <a:t> in the </a:t>
            </a:r>
            <a:r>
              <a:rPr lang="en-AU" i="1" dirty="0" smtClean="0"/>
              <a:t>Adhesive Bond Failure Forensics</a:t>
            </a:r>
            <a:r>
              <a:rPr lang="en-AU" dirty="0" smtClean="0"/>
              <a:t> talk later today…. </a:t>
            </a:r>
            <a:endParaRPr lang="en-AU" dirty="0"/>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426518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altLang="en-US" smtClean="0"/>
              <a:t>Mechanism of adhesion</a:t>
            </a:r>
          </a:p>
        </p:txBody>
      </p:sp>
      <p:sp>
        <p:nvSpPr>
          <p:cNvPr id="1418243" name="Rectangle 3"/>
          <p:cNvSpPr>
            <a:spLocks noGrp="1" noChangeArrowheads="1"/>
          </p:cNvSpPr>
          <p:nvPr>
            <p:ph type="body" idx="1"/>
          </p:nvPr>
        </p:nvSpPr>
        <p:spPr/>
        <p:txBody>
          <a:bodyPr/>
          <a:lstStyle/>
          <a:p>
            <a:r>
              <a:rPr lang="en-US" altLang="en-US" dirty="0" smtClean="0"/>
              <a:t>To understand interfacial longevity, understand how adhesives function</a:t>
            </a:r>
          </a:p>
          <a:p>
            <a:r>
              <a:rPr lang="en-US" altLang="en-US" dirty="0" smtClean="0"/>
              <a:t>Adhesives depend upon </a:t>
            </a:r>
            <a:r>
              <a:rPr lang="en-US" altLang="en-US" dirty="0" smtClean="0">
                <a:solidFill>
                  <a:srgbClr val="FF0000"/>
                </a:solidFill>
              </a:rPr>
              <a:t>chemical bonds </a:t>
            </a:r>
            <a:r>
              <a:rPr lang="en-US" altLang="en-US" dirty="0" smtClean="0"/>
              <a:t>formed at the interface between the adhesive and adherend</a:t>
            </a:r>
          </a:p>
          <a:p>
            <a:pPr lvl="1"/>
            <a:r>
              <a:rPr lang="en-US" altLang="en-US" dirty="0" smtClean="0"/>
              <a:t>Strong chemical bonds, failure occurs through the adhesive in the plane of the carrier cloth</a:t>
            </a:r>
          </a:p>
          <a:p>
            <a:pPr lvl="2"/>
            <a:r>
              <a:rPr lang="en-US" altLang="en-US" dirty="0" smtClean="0"/>
              <a:t>High bond strength</a:t>
            </a:r>
          </a:p>
          <a:p>
            <a:pPr lvl="1"/>
            <a:r>
              <a:rPr lang="en-US" altLang="en-US" dirty="0" smtClean="0"/>
              <a:t>Weak chemical bonds, failure occurs at the interface</a:t>
            </a:r>
          </a:p>
          <a:p>
            <a:pPr lvl="2"/>
            <a:r>
              <a:rPr lang="en-US" altLang="en-US" dirty="0" smtClean="0"/>
              <a:t>Low bond strength</a:t>
            </a:r>
          </a:p>
          <a:p>
            <a:r>
              <a:rPr lang="en-US" altLang="en-US" dirty="0" smtClean="0"/>
              <a:t>Weak bonds may occur due to contamination during processes OR by degradation of the interfacial chemical </a:t>
            </a:r>
            <a:r>
              <a:rPr lang="en-US" altLang="en-US" dirty="0" smtClean="0"/>
              <a:t>bonds in service</a:t>
            </a:r>
            <a:endParaRPr lang="en-US" altLang="en-US" dirty="0" smtClean="0"/>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8592382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418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1824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1824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41824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1824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1824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1824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8243" grpId="0" build="p" bldLvl="2"/>
      <p:bldP spid="4"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smtClean="0"/>
              <a:t>An observation on bonded repair resources</a:t>
            </a:r>
            <a:endParaRPr lang="en-AU" sz="3200" dirty="0"/>
          </a:p>
        </p:txBody>
      </p:sp>
      <p:sp>
        <p:nvSpPr>
          <p:cNvPr id="3" name="Content Placeholder 2"/>
          <p:cNvSpPr>
            <a:spLocks noGrp="1"/>
          </p:cNvSpPr>
          <p:nvPr>
            <p:ph idx="1"/>
          </p:nvPr>
        </p:nvSpPr>
        <p:spPr/>
        <p:txBody>
          <a:bodyPr/>
          <a:lstStyle/>
          <a:p>
            <a:r>
              <a:rPr lang="en-AU" dirty="0" smtClean="0"/>
              <a:t>CACRC is addressing on-aircraft repair issues</a:t>
            </a:r>
          </a:p>
          <a:p>
            <a:r>
              <a:rPr lang="en-AU" dirty="0" smtClean="0"/>
              <a:t>One specific limitation is that the committee must follow OEM repair methodologies</a:t>
            </a:r>
          </a:p>
          <a:p>
            <a:r>
              <a:rPr lang="en-AU" dirty="0" smtClean="0"/>
              <a:t>If OEMs specify:</a:t>
            </a:r>
          </a:p>
          <a:p>
            <a:pPr lvl="1"/>
            <a:r>
              <a:rPr lang="en-AU" dirty="0" smtClean="0"/>
              <a:t>Scuff sand and solvent clean preparation for metals</a:t>
            </a:r>
          </a:p>
          <a:p>
            <a:pPr lvl="1"/>
            <a:r>
              <a:rPr lang="en-AU" dirty="0" smtClean="0"/>
              <a:t>Single heat sources irrespective of substructure</a:t>
            </a:r>
          </a:p>
          <a:p>
            <a:pPr lvl="1"/>
            <a:r>
              <a:rPr lang="en-AU" dirty="0" smtClean="0"/>
              <a:t>Control and acceptance based on only one thermocouple</a:t>
            </a:r>
          </a:p>
          <a:p>
            <a:r>
              <a:rPr lang="en-AU" dirty="0" smtClean="0"/>
              <a:t>Then the CACRC outcomes will be of limited value</a:t>
            </a:r>
          </a:p>
          <a:p>
            <a:r>
              <a:rPr lang="en-AU" dirty="0" smtClean="0"/>
              <a:t>I suggest that there needs to be an AC which provides guidance to OEMs on minimum standards for on-aircraft repair processes</a:t>
            </a:r>
            <a:endParaRPr lang="en-AU" dirty="0"/>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199619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45" presetID="1" presetClass="entr" presetSubtype="0" fill="hold" grpId="0" nodeType="with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2800" dirty="0" smtClean="0"/>
              <a:t>Suggested amendments for AC 20-107B on repair</a:t>
            </a:r>
            <a:endParaRPr lang="en-AU" sz="2800" dirty="0"/>
          </a:p>
        </p:txBody>
      </p:sp>
      <p:sp>
        <p:nvSpPr>
          <p:cNvPr id="3" name="Content Placeholder 2"/>
          <p:cNvSpPr>
            <a:spLocks noGrp="1"/>
          </p:cNvSpPr>
          <p:nvPr>
            <p:ph idx="1"/>
          </p:nvPr>
        </p:nvSpPr>
        <p:spPr/>
        <p:txBody>
          <a:bodyPr/>
          <a:lstStyle/>
          <a:p>
            <a:r>
              <a:rPr lang="en-AU" sz="2000" b="1" dirty="0">
                <a:effectLst/>
              </a:rPr>
              <a:t>(3) Repair</a:t>
            </a:r>
            <a:r>
              <a:rPr lang="en-AU" sz="2000" dirty="0">
                <a:effectLst/>
              </a:rPr>
              <a:t>. All bolted and bonded repair design and processing procedures applied for a given structure shall be substantiated to meet the appropriate requirements. Of particular safety concern are the issues associated with bond material compatibilities, bond surface preparation (including drying, cleaning, and chemical activation</a:t>
            </a:r>
            <a:r>
              <a:rPr lang="en-AU" sz="2000" dirty="0">
                <a:solidFill>
                  <a:srgbClr val="FF0000"/>
                </a:solidFill>
                <a:effectLst/>
              </a:rPr>
              <a:t> to a standard which matches the requirements of the base design)</a:t>
            </a:r>
            <a:r>
              <a:rPr lang="en-AU" sz="2000" dirty="0">
                <a:effectLst/>
              </a:rPr>
              <a:t>, cure thermal management </a:t>
            </a:r>
            <a:r>
              <a:rPr lang="en-AU" sz="2000" dirty="0" smtClean="0">
                <a:solidFill>
                  <a:srgbClr val="FF0000"/>
                </a:solidFill>
                <a:effectLst/>
              </a:rPr>
              <a:t>including </a:t>
            </a:r>
            <a:r>
              <a:rPr lang="en-AU" sz="2000" dirty="0">
                <a:solidFill>
                  <a:srgbClr val="FF0000"/>
                </a:solidFill>
                <a:effectLst/>
              </a:rPr>
              <a:t>procedures for management of heat sinks and positioning of temperature sensors such that overheating of the structure is avoided and assurance of adequate cure of materials is </a:t>
            </a:r>
            <a:r>
              <a:rPr lang="en-AU" sz="2000" dirty="0" smtClean="0">
                <a:solidFill>
                  <a:srgbClr val="FF0000"/>
                </a:solidFill>
                <a:effectLst/>
              </a:rPr>
              <a:t>achieved, and procedures for management moisture content of sandwich and laminated structures prior to heat application</a:t>
            </a:r>
            <a:r>
              <a:rPr lang="en-AU" sz="2000" dirty="0" smtClean="0">
                <a:effectLst/>
              </a:rPr>
              <a:t>, </a:t>
            </a:r>
            <a:r>
              <a:rPr lang="en-AU" sz="2000" dirty="0">
                <a:effectLst/>
              </a:rPr>
              <a:t>composite machining, special composite fasteners, and installation techniques, and the associated in-process control procedures. </a:t>
            </a:r>
            <a:endParaRPr lang="en-AU" sz="2000" dirty="0"/>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136225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Conclusions</a:t>
            </a:r>
            <a:endParaRPr lang="en-AU" dirty="0"/>
          </a:p>
        </p:txBody>
      </p:sp>
      <p:sp>
        <p:nvSpPr>
          <p:cNvPr id="3" name="Content Placeholder 2"/>
          <p:cNvSpPr>
            <a:spLocks noGrp="1"/>
          </p:cNvSpPr>
          <p:nvPr>
            <p:ph idx="1"/>
          </p:nvPr>
        </p:nvSpPr>
        <p:spPr/>
        <p:txBody>
          <a:bodyPr/>
          <a:lstStyle/>
          <a:p>
            <a:r>
              <a:rPr lang="en-AU" dirty="0" smtClean="0"/>
              <a:t>The current FARs do not prevent </a:t>
            </a:r>
            <a:r>
              <a:rPr lang="en-AU" dirty="0" smtClean="0"/>
              <a:t>(or </a:t>
            </a:r>
            <a:r>
              <a:rPr lang="en-AU" dirty="0"/>
              <a:t>at best may be interpreted in a manner that </a:t>
            </a:r>
            <a:r>
              <a:rPr lang="en-AU" dirty="0" smtClean="0"/>
              <a:t>fails to </a:t>
            </a:r>
            <a:r>
              <a:rPr lang="en-AU" dirty="0" smtClean="0"/>
              <a:t>address) </a:t>
            </a:r>
            <a:r>
              <a:rPr lang="en-AU" dirty="0" smtClean="0"/>
              <a:t>the occurrence of adhesion and mixed mode failures in bonded joints</a:t>
            </a:r>
          </a:p>
          <a:p>
            <a:r>
              <a:rPr lang="en-AU" dirty="0" smtClean="0"/>
              <a:t>With very careful and guided interpretation of ACs and Policy Statements it may be </a:t>
            </a:r>
            <a:r>
              <a:rPr lang="en-AU" i="1" dirty="0" smtClean="0"/>
              <a:t>possible* </a:t>
            </a:r>
            <a:r>
              <a:rPr lang="en-AU" dirty="0" smtClean="0"/>
              <a:t>to develop reliable bonds ….but..</a:t>
            </a:r>
          </a:p>
          <a:p>
            <a:r>
              <a:rPr lang="en-AU" dirty="0" smtClean="0"/>
              <a:t>A better approach would be to amend AC 20-107B to specifically address adhesion </a:t>
            </a:r>
            <a:r>
              <a:rPr lang="en-AU" i="1" dirty="0" smtClean="0"/>
              <a:t>and </a:t>
            </a:r>
            <a:r>
              <a:rPr lang="en-AU" dirty="0" smtClean="0"/>
              <a:t>mixed mode failures</a:t>
            </a:r>
          </a:p>
          <a:p>
            <a:r>
              <a:rPr lang="en-AU" dirty="0" smtClean="0"/>
              <a:t>The requirements for bonded repair methodology needs to be significantly improved</a:t>
            </a:r>
            <a:endParaRPr lang="en-AU" dirty="0"/>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51009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additive="base">
                                        <p:cTn id="15"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 calcmode="lin" valueType="num">
                                      <p:cBhvr additive="base">
                                        <p:cTn id="2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crux of the problem</a:t>
            </a:r>
            <a:endParaRPr lang="en-AU" dirty="0"/>
          </a:p>
        </p:txBody>
      </p:sp>
      <p:sp>
        <p:nvSpPr>
          <p:cNvPr id="3" name="Content Placeholder 2"/>
          <p:cNvSpPr>
            <a:spLocks noGrp="1"/>
          </p:cNvSpPr>
          <p:nvPr>
            <p:ph idx="1"/>
          </p:nvPr>
        </p:nvSpPr>
        <p:spPr/>
        <p:txBody>
          <a:bodyPr/>
          <a:lstStyle/>
          <a:p>
            <a:r>
              <a:rPr lang="en-AU" sz="1800" dirty="0" smtClean="0"/>
              <a:t>No effective feedback loop between adhesive bonding industry and regulators</a:t>
            </a:r>
          </a:p>
          <a:p>
            <a:pPr lvl="1"/>
            <a:r>
              <a:rPr lang="en-AU" sz="1600" dirty="0" smtClean="0"/>
              <a:t>Adhesive strength can not be measured, and strength tests do not interrogate long term bond survivability</a:t>
            </a:r>
          </a:p>
          <a:p>
            <a:pPr lvl="1"/>
            <a:r>
              <a:rPr lang="en-AU" sz="1600" dirty="0" smtClean="0"/>
              <a:t>Current regulatory and advisory framework does not adequately exclude adhesion and mixed-mode- failure, so process deficiencies are not redressed </a:t>
            </a:r>
          </a:p>
          <a:p>
            <a:pPr lvl="1"/>
            <a:r>
              <a:rPr lang="en-AU" sz="1600" dirty="0" smtClean="0"/>
              <a:t>Short term there is no method to identify bad practices until failure occurs in later service </a:t>
            </a:r>
            <a:r>
              <a:rPr lang="en-AU" sz="1600" dirty="0"/>
              <a:t>but </a:t>
            </a:r>
            <a:r>
              <a:rPr lang="en-AU" sz="1600" dirty="0" smtClean="0"/>
              <a:t>investigators </a:t>
            </a:r>
            <a:r>
              <a:rPr lang="en-AU" sz="1600" dirty="0"/>
              <a:t>and industry are not trained to identify bond failure modes and causes so deficiencies are not identified</a:t>
            </a:r>
          </a:p>
          <a:p>
            <a:pPr lvl="1"/>
            <a:r>
              <a:rPr lang="en-AU" sz="1600" dirty="0" smtClean="0"/>
              <a:t>Industry is unaware of the causes of subsequent failures so mistakes are repeated because the processes are “approved” by strength testing</a:t>
            </a:r>
          </a:p>
          <a:p>
            <a:pPr lvl="1"/>
            <a:r>
              <a:rPr lang="en-AU" sz="1600" dirty="0" smtClean="0"/>
              <a:t>There is a mentality of “blame the operator”……</a:t>
            </a:r>
            <a:r>
              <a:rPr lang="en-AU" sz="1600" i="1" dirty="0" smtClean="0">
                <a:solidFill>
                  <a:srgbClr val="FF0000"/>
                </a:solidFill>
              </a:rPr>
              <a:t>Buffing paint work causes interfacial bond failures???? </a:t>
            </a:r>
            <a:r>
              <a:rPr lang="en-AU" sz="1600" dirty="0" smtClean="0"/>
              <a:t>Really?</a:t>
            </a:r>
          </a:p>
          <a:p>
            <a:pPr lvl="1"/>
            <a:r>
              <a:rPr lang="en-AU" sz="1600" dirty="0" smtClean="0"/>
              <a:t>Failures are difficult to tie to the cause of a crash- are the bond failures the cause or the result? So production mistakes are not identified and corrected</a:t>
            </a:r>
          </a:p>
          <a:p>
            <a:r>
              <a:rPr lang="en-AU" sz="1800" b="1" u="sng" dirty="0" smtClean="0">
                <a:solidFill>
                  <a:srgbClr val="FF0000"/>
                </a:solidFill>
              </a:rPr>
              <a:t>A lot of </a:t>
            </a:r>
            <a:r>
              <a:rPr lang="en-AU" sz="1800" b="1" u="sng" dirty="0" smtClean="0">
                <a:solidFill>
                  <a:srgbClr val="FF0000"/>
                </a:solidFill>
              </a:rPr>
              <a:t>industry does not even know that there is a bonding problem</a:t>
            </a:r>
          </a:p>
        </p:txBody>
      </p:sp>
    </p:spTree>
    <p:extLst>
      <p:ext uri="{BB962C8B-B14F-4D97-AF65-F5344CB8AC3E}">
        <p14:creationId xmlns:p14="http://schemas.microsoft.com/office/powerpoint/2010/main" val="1079780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ChangeArrowheads="1"/>
          </p:cNvSpPr>
          <p:nvPr/>
        </p:nvSpPr>
        <p:spPr bwMode="auto">
          <a:xfrm>
            <a:off x="455613" y="438150"/>
            <a:ext cx="8226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r>
              <a:rPr lang="en-AU" sz="3600">
                <a:solidFill>
                  <a:schemeClr val="accent2"/>
                </a:solidFill>
                <a:effectLst>
                  <a:outerShdw blurRad="38100" dist="38100" dir="2700000" algn="tl">
                    <a:srgbClr val="C0C0C0"/>
                  </a:outerShdw>
                </a:effectLst>
              </a:rPr>
              <a:t>Question time</a:t>
            </a:r>
          </a:p>
        </p:txBody>
      </p:sp>
      <p:sp>
        <p:nvSpPr>
          <p:cNvPr id="122883" name="Puzzle2"/>
          <p:cNvSpPr>
            <a:spLocks noEditPoints="1" noChangeArrowheads="1"/>
          </p:cNvSpPr>
          <p:nvPr/>
        </p:nvSpPr>
        <p:spPr bwMode="auto">
          <a:xfrm flipH="1">
            <a:off x="1866900" y="3951288"/>
            <a:ext cx="2190750" cy="1601787"/>
          </a:xfrm>
          <a:custGeom>
            <a:avLst/>
            <a:gdLst>
              <a:gd name="T0" fmla="*/ 11 w 21600"/>
              <a:gd name="T1" fmla="*/ 13386 h 21600"/>
              <a:gd name="T2" fmla="*/ 4202 w 21600"/>
              <a:gd name="T3" fmla="*/ 21161 h 21600"/>
              <a:gd name="T4" fmla="*/ 10400 w 21600"/>
              <a:gd name="T5" fmla="*/ 13909 h 21600"/>
              <a:gd name="T6" fmla="*/ 16821 w 21600"/>
              <a:gd name="T7" fmla="*/ 21190 h 21600"/>
              <a:gd name="T8" fmla="*/ 21600 w 21600"/>
              <a:gd name="T9" fmla="*/ 15083 h 21600"/>
              <a:gd name="T10" fmla="*/ 16889 w 21600"/>
              <a:gd name="T11" fmla="*/ 5739 h 21600"/>
              <a:gd name="T12" fmla="*/ 10800 w 21600"/>
              <a:gd name="T13" fmla="*/ 28 h 21600"/>
              <a:gd name="T14" fmla="*/ 4202 w 21600"/>
              <a:gd name="T15" fmla="*/ 5894 h 21600"/>
              <a:gd name="T16" fmla="*/ 5388 w 21600"/>
              <a:gd name="T17" fmla="*/ 6742 h 21600"/>
              <a:gd name="T18" fmla="*/ 16177 w 21600"/>
              <a:gd name="T19" fmla="*/ 20441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4247" y="12354"/>
                </a:moveTo>
                <a:lnTo>
                  <a:pt x="4134" y="12468"/>
                </a:lnTo>
                <a:lnTo>
                  <a:pt x="4010" y="12581"/>
                </a:lnTo>
                <a:lnTo>
                  <a:pt x="3897" y="12637"/>
                </a:lnTo>
                <a:lnTo>
                  <a:pt x="3773" y="12694"/>
                </a:lnTo>
                <a:lnTo>
                  <a:pt x="3637" y="12694"/>
                </a:lnTo>
                <a:lnTo>
                  <a:pt x="3524" y="12694"/>
                </a:lnTo>
                <a:lnTo>
                  <a:pt x="3400" y="12665"/>
                </a:lnTo>
                <a:lnTo>
                  <a:pt x="3287" y="12609"/>
                </a:lnTo>
                <a:lnTo>
                  <a:pt x="3027" y="12496"/>
                </a:lnTo>
                <a:lnTo>
                  <a:pt x="2790" y="12340"/>
                </a:lnTo>
                <a:lnTo>
                  <a:pt x="2530" y="12142"/>
                </a:lnTo>
                <a:lnTo>
                  <a:pt x="2293" y="11987"/>
                </a:lnTo>
                <a:lnTo>
                  <a:pt x="2033" y="11817"/>
                </a:lnTo>
                <a:lnTo>
                  <a:pt x="1773" y="11676"/>
                </a:lnTo>
                <a:lnTo>
                  <a:pt x="1638" y="11662"/>
                </a:lnTo>
                <a:lnTo>
                  <a:pt x="1513" y="11634"/>
                </a:lnTo>
                <a:lnTo>
                  <a:pt x="1378" y="11634"/>
                </a:lnTo>
                <a:lnTo>
                  <a:pt x="1253" y="11634"/>
                </a:lnTo>
                <a:lnTo>
                  <a:pt x="1118" y="11662"/>
                </a:lnTo>
                <a:lnTo>
                  <a:pt x="971" y="11732"/>
                </a:lnTo>
                <a:lnTo>
                  <a:pt x="835" y="11817"/>
                </a:lnTo>
                <a:lnTo>
                  <a:pt x="711" y="11959"/>
                </a:lnTo>
                <a:lnTo>
                  <a:pt x="553" y="12086"/>
                </a:lnTo>
                <a:lnTo>
                  <a:pt x="429" y="12284"/>
                </a:lnTo>
                <a:lnTo>
                  <a:pt x="271" y="12524"/>
                </a:lnTo>
                <a:lnTo>
                  <a:pt x="146" y="12793"/>
                </a:lnTo>
                <a:lnTo>
                  <a:pt x="79" y="12962"/>
                </a:lnTo>
                <a:lnTo>
                  <a:pt x="33" y="13146"/>
                </a:lnTo>
                <a:lnTo>
                  <a:pt x="11" y="13386"/>
                </a:lnTo>
                <a:lnTo>
                  <a:pt x="11" y="13641"/>
                </a:lnTo>
                <a:lnTo>
                  <a:pt x="33" y="13881"/>
                </a:lnTo>
                <a:lnTo>
                  <a:pt x="101" y="14150"/>
                </a:lnTo>
                <a:lnTo>
                  <a:pt x="192" y="14404"/>
                </a:lnTo>
                <a:lnTo>
                  <a:pt x="293" y="14645"/>
                </a:lnTo>
                <a:lnTo>
                  <a:pt x="451" y="14857"/>
                </a:lnTo>
                <a:lnTo>
                  <a:pt x="621" y="15054"/>
                </a:lnTo>
                <a:lnTo>
                  <a:pt x="734" y="15125"/>
                </a:lnTo>
                <a:lnTo>
                  <a:pt x="835" y="15210"/>
                </a:lnTo>
                <a:lnTo>
                  <a:pt x="948" y="15267"/>
                </a:lnTo>
                <a:lnTo>
                  <a:pt x="1084" y="15323"/>
                </a:lnTo>
                <a:lnTo>
                  <a:pt x="1208" y="15351"/>
                </a:lnTo>
                <a:lnTo>
                  <a:pt x="1355" y="15380"/>
                </a:lnTo>
                <a:lnTo>
                  <a:pt x="1513" y="15380"/>
                </a:lnTo>
                <a:lnTo>
                  <a:pt x="1683" y="15380"/>
                </a:lnTo>
                <a:lnTo>
                  <a:pt x="1864" y="15351"/>
                </a:lnTo>
                <a:lnTo>
                  <a:pt x="2033" y="15323"/>
                </a:lnTo>
                <a:lnTo>
                  <a:pt x="2225" y="15238"/>
                </a:lnTo>
                <a:lnTo>
                  <a:pt x="2428" y="15153"/>
                </a:lnTo>
                <a:lnTo>
                  <a:pt x="2745" y="15026"/>
                </a:lnTo>
                <a:lnTo>
                  <a:pt x="3005" y="14913"/>
                </a:lnTo>
                <a:lnTo>
                  <a:pt x="3264" y="14828"/>
                </a:lnTo>
                <a:lnTo>
                  <a:pt x="3513" y="14800"/>
                </a:lnTo>
                <a:lnTo>
                  <a:pt x="3615" y="14828"/>
                </a:lnTo>
                <a:lnTo>
                  <a:pt x="3728" y="14857"/>
                </a:lnTo>
                <a:lnTo>
                  <a:pt x="3807" y="14913"/>
                </a:lnTo>
                <a:lnTo>
                  <a:pt x="3920" y="14998"/>
                </a:lnTo>
                <a:lnTo>
                  <a:pt x="4010" y="15097"/>
                </a:lnTo>
                <a:lnTo>
                  <a:pt x="4089" y="15238"/>
                </a:lnTo>
                <a:lnTo>
                  <a:pt x="4179" y="15408"/>
                </a:lnTo>
                <a:lnTo>
                  <a:pt x="4247" y="15620"/>
                </a:lnTo>
                <a:lnTo>
                  <a:pt x="4326" y="15860"/>
                </a:lnTo>
                <a:lnTo>
                  <a:pt x="4394" y="16129"/>
                </a:lnTo>
                <a:lnTo>
                  <a:pt x="4439" y="16440"/>
                </a:lnTo>
                <a:lnTo>
                  <a:pt x="4507" y="16737"/>
                </a:lnTo>
                <a:lnTo>
                  <a:pt x="4552" y="17090"/>
                </a:lnTo>
                <a:lnTo>
                  <a:pt x="4575" y="17443"/>
                </a:lnTo>
                <a:lnTo>
                  <a:pt x="4586" y="17825"/>
                </a:lnTo>
                <a:lnTo>
                  <a:pt x="4586" y="18193"/>
                </a:lnTo>
                <a:lnTo>
                  <a:pt x="4586" y="18574"/>
                </a:lnTo>
                <a:lnTo>
                  <a:pt x="4586" y="18984"/>
                </a:lnTo>
                <a:lnTo>
                  <a:pt x="4552" y="19366"/>
                </a:lnTo>
                <a:lnTo>
                  <a:pt x="4507" y="19748"/>
                </a:lnTo>
                <a:lnTo>
                  <a:pt x="4462" y="20129"/>
                </a:lnTo>
                <a:lnTo>
                  <a:pt x="4371" y="20483"/>
                </a:lnTo>
                <a:lnTo>
                  <a:pt x="4292" y="20836"/>
                </a:lnTo>
                <a:lnTo>
                  <a:pt x="4202" y="21161"/>
                </a:lnTo>
                <a:lnTo>
                  <a:pt x="4744" y="21161"/>
                </a:lnTo>
                <a:lnTo>
                  <a:pt x="5264" y="21161"/>
                </a:lnTo>
                <a:lnTo>
                  <a:pt x="5784" y="21161"/>
                </a:lnTo>
                <a:lnTo>
                  <a:pt x="6235" y="21161"/>
                </a:lnTo>
                <a:lnTo>
                  <a:pt x="6676" y="21161"/>
                </a:lnTo>
                <a:lnTo>
                  <a:pt x="7060" y="21161"/>
                </a:lnTo>
                <a:lnTo>
                  <a:pt x="7410" y="21161"/>
                </a:lnTo>
                <a:lnTo>
                  <a:pt x="7670" y="21161"/>
                </a:lnTo>
                <a:lnTo>
                  <a:pt x="8020" y="21020"/>
                </a:lnTo>
                <a:lnTo>
                  <a:pt x="8303" y="20893"/>
                </a:lnTo>
                <a:lnTo>
                  <a:pt x="8563" y="20695"/>
                </a:lnTo>
                <a:lnTo>
                  <a:pt x="8800" y="20511"/>
                </a:lnTo>
                <a:lnTo>
                  <a:pt x="8969" y="20285"/>
                </a:lnTo>
                <a:lnTo>
                  <a:pt x="9150" y="20045"/>
                </a:lnTo>
                <a:lnTo>
                  <a:pt x="9252" y="19804"/>
                </a:lnTo>
                <a:lnTo>
                  <a:pt x="9342" y="19550"/>
                </a:lnTo>
                <a:lnTo>
                  <a:pt x="9410" y="19281"/>
                </a:lnTo>
                <a:lnTo>
                  <a:pt x="9433" y="19013"/>
                </a:lnTo>
                <a:lnTo>
                  <a:pt x="9433" y="18744"/>
                </a:lnTo>
                <a:lnTo>
                  <a:pt x="9387" y="18504"/>
                </a:lnTo>
                <a:lnTo>
                  <a:pt x="9320" y="18221"/>
                </a:lnTo>
                <a:lnTo>
                  <a:pt x="9207" y="17981"/>
                </a:lnTo>
                <a:lnTo>
                  <a:pt x="9105" y="17740"/>
                </a:lnTo>
                <a:lnTo>
                  <a:pt x="8924" y="17514"/>
                </a:lnTo>
                <a:lnTo>
                  <a:pt x="8777" y="17274"/>
                </a:lnTo>
                <a:lnTo>
                  <a:pt x="8642" y="17034"/>
                </a:lnTo>
                <a:lnTo>
                  <a:pt x="8563" y="16765"/>
                </a:lnTo>
                <a:lnTo>
                  <a:pt x="8472" y="16468"/>
                </a:lnTo>
                <a:lnTo>
                  <a:pt x="8450" y="16157"/>
                </a:lnTo>
                <a:lnTo>
                  <a:pt x="8450" y="15860"/>
                </a:lnTo>
                <a:lnTo>
                  <a:pt x="8472" y="15563"/>
                </a:lnTo>
                <a:lnTo>
                  <a:pt x="8540" y="15267"/>
                </a:lnTo>
                <a:lnTo>
                  <a:pt x="8642" y="14998"/>
                </a:lnTo>
                <a:lnTo>
                  <a:pt x="8777" y="14729"/>
                </a:lnTo>
                <a:lnTo>
                  <a:pt x="8868" y="14616"/>
                </a:lnTo>
                <a:lnTo>
                  <a:pt x="8969" y="14475"/>
                </a:lnTo>
                <a:lnTo>
                  <a:pt x="9060" y="14376"/>
                </a:lnTo>
                <a:lnTo>
                  <a:pt x="9184" y="14291"/>
                </a:lnTo>
                <a:lnTo>
                  <a:pt x="9297" y="14206"/>
                </a:lnTo>
                <a:lnTo>
                  <a:pt x="9433" y="14121"/>
                </a:lnTo>
                <a:lnTo>
                  <a:pt x="9579" y="14051"/>
                </a:lnTo>
                <a:lnTo>
                  <a:pt x="9726" y="13994"/>
                </a:lnTo>
                <a:lnTo>
                  <a:pt x="9884" y="13938"/>
                </a:lnTo>
                <a:lnTo>
                  <a:pt x="10054" y="13909"/>
                </a:lnTo>
                <a:lnTo>
                  <a:pt x="10257" y="13881"/>
                </a:lnTo>
                <a:lnTo>
                  <a:pt x="10449" y="13881"/>
                </a:lnTo>
                <a:lnTo>
                  <a:pt x="10664" y="13881"/>
                </a:lnTo>
                <a:lnTo>
                  <a:pt x="10856" y="13909"/>
                </a:lnTo>
                <a:lnTo>
                  <a:pt x="11037" y="13966"/>
                </a:lnTo>
                <a:lnTo>
                  <a:pt x="11206" y="14023"/>
                </a:lnTo>
                <a:lnTo>
                  <a:pt x="11353" y="14093"/>
                </a:lnTo>
                <a:lnTo>
                  <a:pt x="11511" y="14178"/>
                </a:lnTo>
                <a:lnTo>
                  <a:pt x="11635" y="14263"/>
                </a:lnTo>
                <a:lnTo>
                  <a:pt x="11748" y="14376"/>
                </a:lnTo>
                <a:lnTo>
                  <a:pt x="11861" y="14475"/>
                </a:lnTo>
                <a:lnTo>
                  <a:pt x="11941" y="14616"/>
                </a:lnTo>
                <a:lnTo>
                  <a:pt x="12031" y="14758"/>
                </a:lnTo>
                <a:lnTo>
                  <a:pt x="12099" y="14885"/>
                </a:lnTo>
                <a:lnTo>
                  <a:pt x="12200" y="15210"/>
                </a:lnTo>
                <a:lnTo>
                  <a:pt x="12268" y="15507"/>
                </a:lnTo>
                <a:lnTo>
                  <a:pt x="12291" y="15832"/>
                </a:lnTo>
                <a:lnTo>
                  <a:pt x="12291" y="16157"/>
                </a:lnTo>
                <a:lnTo>
                  <a:pt x="12246" y="16482"/>
                </a:lnTo>
                <a:lnTo>
                  <a:pt x="12178" y="16807"/>
                </a:lnTo>
                <a:lnTo>
                  <a:pt x="12099" y="17090"/>
                </a:lnTo>
                <a:lnTo>
                  <a:pt x="12008" y="17330"/>
                </a:lnTo>
                <a:lnTo>
                  <a:pt x="11884" y="17542"/>
                </a:lnTo>
                <a:lnTo>
                  <a:pt x="11748" y="17712"/>
                </a:lnTo>
                <a:lnTo>
                  <a:pt x="11613" y="17839"/>
                </a:lnTo>
                <a:lnTo>
                  <a:pt x="11489" y="18037"/>
                </a:lnTo>
                <a:lnTo>
                  <a:pt x="11398" y="18221"/>
                </a:lnTo>
                <a:lnTo>
                  <a:pt x="11319" y="18447"/>
                </a:lnTo>
                <a:lnTo>
                  <a:pt x="11251" y="18659"/>
                </a:lnTo>
                <a:lnTo>
                  <a:pt x="11206" y="18900"/>
                </a:lnTo>
                <a:lnTo>
                  <a:pt x="11184" y="19154"/>
                </a:lnTo>
                <a:lnTo>
                  <a:pt x="11184" y="19423"/>
                </a:lnTo>
                <a:lnTo>
                  <a:pt x="11229" y="19663"/>
                </a:lnTo>
                <a:lnTo>
                  <a:pt x="11297" y="19903"/>
                </a:lnTo>
                <a:lnTo>
                  <a:pt x="11376" y="20158"/>
                </a:lnTo>
                <a:lnTo>
                  <a:pt x="11511" y="20398"/>
                </a:lnTo>
                <a:lnTo>
                  <a:pt x="11681" y="20610"/>
                </a:lnTo>
                <a:lnTo>
                  <a:pt x="11884" y="20808"/>
                </a:lnTo>
                <a:lnTo>
                  <a:pt x="12121" y="20992"/>
                </a:lnTo>
                <a:lnTo>
                  <a:pt x="12404" y="21161"/>
                </a:lnTo>
                <a:lnTo>
                  <a:pt x="12528" y="21190"/>
                </a:lnTo>
                <a:lnTo>
                  <a:pt x="12856" y="21274"/>
                </a:lnTo>
                <a:lnTo>
                  <a:pt x="13330" y="21373"/>
                </a:lnTo>
                <a:lnTo>
                  <a:pt x="13963" y="21486"/>
                </a:lnTo>
                <a:lnTo>
                  <a:pt x="14313" y="21543"/>
                </a:lnTo>
                <a:lnTo>
                  <a:pt x="14652" y="21571"/>
                </a:lnTo>
                <a:lnTo>
                  <a:pt x="15025" y="21600"/>
                </a:lnTo>
                <a:lnTo>
                  <a:pt x="15409" y="21600"/>
                </a:lnTo>
                <a:lnTo>
                  <a:pt x="15782" y="21600"/>
                </a:lnTo>
                <a:lnTo>
                  <a:pt x="16177" y="21571"/>
                </a:lnTo>
                <a:lnTo>
                  <a:pt x="16516" y="21486"/>
                </a:lnTo>
                <a:lnTo>
                  <a:pt x="16889" y="21402"/>
                </a:lnTo>
                <a:lnTo>
                  <a:pt x="16821" y="21190"/>
                </a:lnTo>
                <a:lnTo>
                  <a:pt x="16776" y="20935"/>
                </a:lnTo>
                <a:lnTo>
                  <a:pt x="16742" y="20667"/>
                </a:lnTo>
                <a:lnTo>
                  <a:pt x="16719" y="20370"/>
                </a:lnTo>
                <a:lnTo>
                  <a:pt x="16697" y="19719"/>
                </a:lnTo>
                <a:lnTo>
                  <a:pt x="16697" y="19013"/>
                </a:lnTo>
                <a:lnTo>
                  <a:pt x="16719" y="18306"/>
                </a:lnTo>
                <a:lnTo>
                  <a:pt x="16753" y="17599"/>
                </a:lnTo>
                <a:lnTo>
                  <a:pt x="16821" y="16949"/>
                </a:lnTo>
                <a:lnTo>
                  <a:pt x="16889" y="16383"/>
                </a:lnTo>
                <a:lnTo>
                  <a:pt x="16934" y="16129"/>
                </a:lnTo>
                <a:lnTo>
                  <a:pt x="17002" y="15945"/>
                </a:lnTo>
                <a:lnTo>
                  <a:pt x="17081" y="15790"/>
                </a:lnTo>
                <a:lnTo>
                  <a:pt x="17194" y="15648"/>
                </a:lnTo>
                <a:lnTo>
                  <a:pt x="17318" y="15563"/>
                </a:lnTo>
                <a:lnTo>
                  <a:pt x="17453" y="15507"/>
                </a:lnTo>
                <a:lnTo>
                  <a:pt x="17600" y="15450"/>
                </a:lnTo>
                <a:lnTo>
                  <a:pt x="17758" y="15450"/>
                </a:lnTo>
                <a:lnTo>
                  <a:pt x="17905" y="15479"/>
                </a:lnTo>
                <a:lnTo>
                  <a:pt x="18064" y="15535"/>
                </a:lnTo>
                <a:lnTo>
                  <a:pt x="18233" y="15620"/>
                </a:lnTo>
                <a:lnTo>
                  <a:pt x="18380" y="15733"/>
                </a:lnTo>
                <a:lnTo>
                  <a:pt x="18561" y="15832"/>
                </a:lnTo>
                <a:lnTo>
                  <a:pt x="18707" y="15973"/>
                </a:lnTo>
                <a:lnTo>
                  <a:pt x="18866" y="16129"/>
                </a:lnTo>
                <a:lnTo>
                  <a:pt x="18990" y="16327"/>
                </a:lnTo>
                <a:lnTo>
                  <a:pt x="19125" y="16482"/>
                </a:lnTo>
                <a:lnTo>
                  <a:pt x="19295" y="16624"/>
                </a:lnTo>
                <a:lnTo>
                  <a:pt x="19464" y="16737"/>
                </a:lnTo>
                <a:lnTo>
                  <a:pt x="19668" y="16807"/>
                </a:lnTo>
                <a:lnTo>
                  <a:pt x="19860" y="16836"/>
                </a:lnTo>
                <a:lnTo>
                  <a:pt x="20052" y="16864"/>
                </a:lnTo>
                <a:lnTo>
                  <a:pt x="20266" y="16836"/>
                </a:lnTo>
                <a:lnTo>
                  <a:pt x="20470" y="16793"/>
                </a:lnTo>
                <a:lnTo>
                  <a:pt x="20662" y="16708"/>
                </a:lnTo>
                <a:lnTo>
                  <a:pt x="20854" y="16567"/>
                </a:lnTo>
                <a:lnTo>
                  <a:pt x="21035" y="16412"/>
                </a:lnTo>
                <a:lnTo>
                  <a:pt x="21182" y="16214"/>
                </a:lnTo>
                <a:lnTo>
                  <a:pt x="21340" y="16002"/>
                </a:lnTo>
                <a:lnTo>
                  <a:pt x="21441" y="15733"/>
                </a:lnTo>
                <a:lnTo>
                  <a:pt x="21532" y="15436"/>
                </a:lnTo>
                <a:lnTo>
                  <a:pt x="21600" y="15083"/>
                </a:lnTo>
                <a:lnTo>
                  <a:pt x="21600" y="14885"/>
                </a:lnTo>
                <a:lnTo>
                  <a:pt x="21600" y="14729"/>
                </a:lnTo>
                <a:lnTo>
                  <a:pt x="21600" y="14531"/>
                </a:lnTo>
                <a:lnTo>
                  <a:pt x="21577" y="14376"/>
                </a:lnTo>
                <a:lnTo>
                  <a:pt x="21532" y="14206"/>
                </a:lnTo>
                <a:lnTo>
                  <a:pt x="21487" y="14051"/>
                </a:lnTo>
                <a:lnTo>
                  <a:pt x="21419" y="13909"/>
                </a:lnTo>
                <a:lnTo>
                  <a:pt x="21351" y="13768"/>
                </a:lnTo>
                <a:lnTo>
                  <a:pt x="21204" y="13500"/>
                </a:lnTo>
                <a:lnTo>
                  <a:pt x="21035" y="13287"/>
                </a:lnTo>
                <a:lnTo>
                  <a:pt x="20809" y="13090"/>
                </a:lnTo>
                <a:lnTo>
                  <a:pt x="20594" y="12962"/>
                </a:lnTo>
                <a:lnTo>
                  <a:pt x="20357" y="12821"/>
                </a:lnTo>
                <a:lnTo>
                  <a:pt x="20120" y="12764"/>
                </a:lnTo>
                <a:lnTo>
                  <a:pt x="19882" y="12708"/>
                </a:lnTo>
                <a:lnTo>
                  <a:pt x="19645" y="12736"/>
                </a:lnTo>
                <a:lnTo>
                  <a:pt x="19430" y="12793"/>
                </a:lnTo>
                <a:lnTo>
                  <a:pt x="19227" y="12906"/>
                </a:lnTo>
                <a:lnTo>
                  <a:pt x="19148" y="12962"/>
                </a:lnTo>
                <a:lnTo>
                  <a:pt x="19058" y="13047"/>
                </a:lnTo>
                <a:lnTo>
                  <a:pt x="18990" y="13146"/>
                </a:lnTo>
                <a:lnTo>
                  <a:pt x="18911" y="13259"/>
                </a:lnTo>
                <a:lnTo>
                  <a:pt x="18775" y="13471"/>
                </a:lnTo>
                <a:lnTo>
                  <a:pt x="18628" y="13641"/>
                </a:lnTo>
                <a:lnTo>
                  <a:pt x="18470" y="13740"/>
                </a:lnTo>
                <a:lnTo>
                  <a:pt x="18301" y="13825"/>
                </a:lnTo>
                <a:lnTo>
                  <a:pt x="18143" y="13853"/>
                </a:lnTo>
                <a:lnTo>
                  <a:pt x="17973" y="13881"/>
                </a:lnTo>
                <a:lnTo>
                  <a:pt x="17804" y="13853"/>
                </a:lnTo>
                <a:lnTo>
                  <a:pt x="17646" y="13796"/>
                </a:lnTo>
                <a:lnTo>
                  <a:pt x="17499" y="13726"/>
                </a:lnTo>
                <a:lnTo>
                  <a:pt x="17341" y="13641"/>
                </a:lnTo>
                <a:lnTo>
                  <a:pt x="17216" y="13528"/>
                </a:lnTo>
                <a:lnTo>
                  <a:pt x="17103" y="13386"/>
                </a:lnTo>
                <a:lnTo>
                  <a:pt x="17024" y="13259"/>
                </a:lnTo>
                <a:lnTo>
                  <a:pt x="16934" y="13118"/>
                </a:lnTo>
                <a:lnTo>
                  <a:pt x="16889" y="12991"/>
                </a:lnTo>
                <a:lnTo>
                  <a:pt x="16889" y="12849"/>
                </a:lnTo>
                <a:lnTo>
                  <a:pt x="16889" y="12383"/>
                </a:lnTo>
                <a:lnTo>
                  <a:pt x="16889" y="11662"/>
                </a:lnTo>
                <a:lnTo>
                  <a:pt x="16889" y="10701"/>
                </a:lnTo>
                <a:lnTo>
                  <a:pt x="16889" y="9640"/>
                </a:lnTo>
                <a:lnTo>
                  <a:pt x="16889" y="8566"/>
                </a:lnTo>
                <a:lnTo>
                  <a:pt x="16889" y="7478"/>
                </a:lnTo>
                <a:lnTo>
                  <a:pt x="16889" y="6502"/>
                </a:lnTo>
                <a:lnTo>
                  <a:pt x="16889" y="5739"/>
                </a:lnTo>
                <a:lnTo>
                  <a:pt x="16674" y="5894"/>
                </a:lnTo>
                <a:lnTo>
                  <a:pt x="16414" y="6036"/>
                </a:lnTo>
                <a:lnTo>
                  <a:pt x="16154" y="6177"/>
                </a:lnTo>
                <a:lnTo>
                  <a:pt x="15849" y="6248"/>
                </a:lnTo>
                <a:lnTo>
                  <a:pt x="15544" y="6304"/>
                </a:lnTo>
                <a:lnTo>
                  <a:pt x="15217" y="6332"/>
                </a:lnTo>
                <a:lnTo>
                  <a:pt x="14866" y="6361"/>
                </a:lnTo>
                <a:lnTo>
                  <a:pt x="14550" y="6361"/>
                </a:lnTo>
                <a:lnTo>
                  <a:pt x="14200" y="6332"/>
                </a:lnTo>
                <a:lnTo>
                  <a:pt x="13850" y="6276"/>
                </a:lnTo>
                <a:lnTo>
                  <a:pt x="13522" y="6219"/>
                </a:lnTo>
                <a:lnTo>
                  <a:pt x="13206" y="6149"/>
                </a:lnTo>
                <a:lnTo>
                  <a:pt x="12901" y="6064"/>
                </a:lnTo>
                <a:lnTo>
                  <a:pt x="12618" y="5951"/>
                </a:lnTo>
                <a:lnTo>
                  <a:pt x="12358" y="5838"/>
                </a:lnTo>
                <a:lnTo>
                  <a:pt x="12121" y="5739"/>
                </a:lnTo>
                <a:lnTo>
                  <a:pt x="11941" y="5626"/>
                </a:lnTo>
                <a:lnTo>
                  <a:pt x="11794" y="5513"/>
                </a:lnTo>
                <a:lnTo>
                  <a:pt x="11658" y="5414"/>
                </a:lnTo>
                <a:lnTo>
                  <a:pt x="11556" y="5301"/>
                </a:lnTo>
                <a:lnTo>
                  <a:pt x="11466" y="5187"/>
                </a:lnTo>
                <a:lnTo>
                  <a:pt x="11398" y="5089"/>
                </a:lnTo>
                <a:lnTo>
                  <a:pt x="11376" y="4947"/>
                </a:lnTo>
                <a:lnTo>
                  <a:pt x="11353" y="4834"/>
                </a:lnTo>
                <a:lnTo>
                  <a:pt x="11353" y="4707"/>
                </a:lnTo>
                <a:lnTo>
                  <a:pt x="11376" y="4565"/>
                </a:lnTo>
                <a:lnTo>
                  <a:pt x="11443" y="4410"/>
                </a:lnTo>
                <a:lnTo>
                  <a:pt x="11511" y="4240"/>
                </a:lnTo>
                <a:lnTo>
                  <a:pt x="11703" y="3887"/>
                </a:lnTo>
                <a:lnTo>
                  <a:pt x="11986" y="3505"/>
                </a:lnTo>
                <a:lnTo>
                  <a:pt x="12144" y="3265"/>
                </a:lnTo>
                <a:lnTo>
                  <a:pt x="12246" y="3025"/>
                </a:lnTo>
                <a:lnTo>
                  <a:pt x="12336" y="2756"/>
                </a:lnTo>
                <a:lnTo>
                  <a:pt x="12404" y="2445"/>
                </a:lnTo>
                <a:lnTo>
                  <a:pt x="12438" y="2176"/>
                </a:lnTo>
                <a:lnTo>
                  <a:pt x="12438" y="1880"/>
                </a:lnTo>
                <a:lnTo>
                  <a:pt x="12404" y="1583"/>
                </a:lnTo>
                <a:lnTo>
                  <a:pt x="12336" y="1314"/>
                </a:lnTo>
                <a:lnTo>
                  <a:pt x="12246" y="1046"/>
                </a:lnTo>
                <a:lnTo>
                  <a:pt x="12099" y="791"/>
                </a:lnTo>
                <a:lnTo>
                  <a:pt x="12008" y="692"/>
                </a:lnTo>
                <a:lnTo>
                  <a:pt x="11918" y="579"/>
                </a:lnTo>
                <a:lnTo>
                  <a:pt x="11816" y="466"/>
                </a:lnTo>
                <a:lnTo>
                  <a:pt x="11703" y="381"/>
                </a:lnTo>
                <a:lnTo>
                  <a:pt x="11579" y="310"/>
                </a:lnTo>
                <a:lnTo>
                  <a:pt x="11443" y="226"/>
                </a:lnTo>
                <a:lnTo>
                  <a:pt x="11297" y="169"/>
                </a:lnTo>
                <a:lnTo>
                  <a:pt x="11138" y="113"/>
                </a:lnTo>
                <a:lnTo>
                  <a:pt x="10969" y="56"/>
                </a:lnTo>
                <a:lnTo>
                  <a:pt x="10800" y="28"/>
                </a:lnTo>
                <a:lnTo>
                  <a:pt x="10619" y="28"/>
                </a:lnTo>
                <a:lnTo>
                  <a:pt x="10404" y="28"/>
                </a:lnTo>
                <a:lnTo>
                  <a:pt x="10257" y="28"/>
                </a:lnTo>
                <a:lnTo>
                  <a:pt x="10076" y="56"/>
                </a:lnTo>
                <a:lnTo>
                  <a:pt x="9952" y="84"/>
                </a:lnTo>
                <a:lnTo>
                  <a:pt x="9794" y="141"/>
                </a:lnTo>
                <a:lnTo>
                  <a:pt x="9692" y="226"/>
                </a:lnTo>
                <a:lnTo>
                  <a:pt x="9557" y="282"/>
                </a:lnTo>
                <a:lnTo>
                  <a:pt x="9455" y="381"/>
                </a:lnTo>
                <a:lnTo>
                  <a:pt x="9365" y="466"/>
                </a:lnTo>
                <a:lnTo>
                  <a:pt x="9274" y="579"/>
                </a:lnTo>
                <a:lnTo>
                  <a:pt x="9184" y="692"/>
                </a:lnTo>
                <a:lnTo>
                  <a:pt x="9128" y="791"/>
                </a:lnTo>
                <a:lnTo>
                  <a:pt x="9060" y="932"/>
                </a:lnTo>
                <a:lnTo>
                  <a:pt x="8969" y="1201"/>
                </a:lnTo>
                <a:lnTo>
                  <a:pt x="8913" y="1498"/>
                </a:lnTo>
                <a:lnTo>
                  <a:pt x="8890" y="1795"/>
                </a:lnTo>
                <a:lnTo>
                  <a:pt x="8890" y="2120"/>
                </a:lnTo>
                <a:lnTo>
                  <a:pt x="8913" y="2445"/>
                </a:lnTo>
                <a:lnTo>
                  <a:pt x="8969" y="2756"/>
                </a:lnTo>
                <a:lnTo>
                  <a:pt x="9060" y="3081"/>
                </a:lnTo>
                <a:lnTo>
                  <a:pt x="9173" y="3378"/>
                </a:lnTo>
                <a:lnTo>
                  <a:pt x="9297" y="3647"/>
                </a:lnTo>
                <a:lnTo>
                  <a:pt x="9466" y="3887"/>
                </a:lnTo>
                <a:lnTo>
                  <a:pt x="9579" y="4085"/>
                </a:lnTo>
                <a:lnTo>
                  <a:pt x="9670" y="4269"/>
                </a:lnTo>
                <a:lnTo>
                  <a:pt x="9726" y="4467"/>
                </a:lnTo>
                <a:lnTo>
                  <a:pt x="9771" y="4650"/>
                </a:lnTo>
                <a:lnTo>
                  <a:pt x="9771" y="4834"/>
                </a:lnTo>
                <a:lnTo>
                  <a:pt x="9749" y="5032"/>
                </a:lnTo>
                <a:lnTo>
                  <a:pt x="9715" y="5216"/>
                </a:lnTo>
                <a:lnTo>
                  <a:pt x="9625" y="5385"/>
                </a:lnTo>
                <a:lnTo>
                  <a:pt x="9534" y="5513"/>
                </a:lnTo>
                <a:lnTo>
                  <a:pt x="9410" y="5626"/>
                </a:lnTo>
                <a:lnTo>
                  <a:pt x="9229" y="5710"/>
                </a:lnTo>
                <a:lnTo>
                  <a:pt x="9060" y="5767"/>
                </a:lnTo>
                <a:lnTo>
                  <a:pt x="8845" y="5767"/>
                </a:lnTo>
                <a:lnTo>
                  <a:pt x="8585" y="5739"/>
                </a:lnTo>
                <a:lnTo>
                  <a:pt x="8325" y="5654"/>
                </a:lnTo>
                <a:lnTo>
                  <a:pt x="8020" y="5513"/>
                </a:lnTo>
                <a:lnTo>
                  <a:pt x="7840" y="5442"/>
                </a:lnTo>
                <a:lnTo>
                  <a:pt x="7648" y="5385"/>
                </a:lnTo>
                <a:lnTo>
                  <a:pt x="7433" y="5329"/>
                </a:lnTo>
                <a:lnTo>
                  <a:pt x="7241" y="5301"/>
                </a:lnTo>
                <a:lnTo>
                  <a:pt x="6755" y="5301"/>
                </a:lnTo>
                <a:lnTo>
                  <a:pt x="6281" y="5329"/>
                </a:lnTo>
                <a:lnTo>
                  <a:pt x="5784" y="5385"/>
                </a:lnTo>
                <a:lnTo>
                  <a:pt x="5264" y="5498"/>
                </a:lnTo>
                <a:lnTo>
                  <a:pt x="4744" y="5597"/>
                </a:lnTo>
                <a:lnTo>
                  <a:pt x="4247" y="5739"/>
                </a:lnTo>
                <a:lnTo>
                  <a:pt x="4202" y="5894"/>
                </a:lnTo>
                <a:lnTo>
                  <a:pt x="4202" y="6191"/>
                </a:lnTo>
                <a:lnTo>
                  <a:pt x="4202" y="6545"/>
                </a:lnTo>
                <a:lnTo>
                  <a:pt x="4225" y="6954"/>
                </a:lnTo>
                <a:lnTo>
                  <a:pt x="4315" y="7930"/>
                </a:lnTo>
                <a:lnTo>
                  <a:pt x="4394" y="9018"/>
                </a:lnTo>
                <a:lnTo>
                  <a:pt x="4439" y="9570"/>
                </a:lnTo>
                <a:lnTo>
                  <a:pt x="4462" y="10107"/>
                </a:lnTo>
                <a:lnTo>
                  <a:pt x="4484" y="10630"/>
                </a:lnTo>
                <a:lnTo>
                  <a:pt x="4507" y="11082"/>
                </a:lnTo>
                <a:lnTo>
                  <a:pt x="4484" y="11520"/>
                </a:lnTo>
                <a:lnTo>
                  <a:pt x="4439" y="11874"/>
                </a:lnTo>
                <a:lnTo>
                  <a:pt x="4394" y="12029"/>
                </a:lnTo>
                <a:lnTo>
                  <a:pt x="4349" y="12171"/>
                </a:lnTo>
                <a:lnTo>
                  <a:pt x="4315" y="12284"/>
                </a:lnTo>
                <a:lnTo>
                  <a:pt x="4247" y="12354"/>
                </a:lnTo>
                <a:close/>
              </a:path>
            </a:pathLst>
          </a:custGeom>
          <a:solidFill>
            <a:srgbClr val="FFFFCC"/>
          </a:solidFill>
          <a:ln w="28575">
            <a:solidFill>
              <a:srgbClr val="000000"/>
            </a:solidFill>
            <a:miter lim="800000"/>
            <a:headEnd/>
            <a:tailEnd/>
          </a:ln>
        </p:spPr>
        <p:txBody>
          <a:bodyPr/>
          <a:lstStyle/>
          <a:p>
            <a:endParaRPr lang="en-AU"/>
          </a:p>
        </p:txBody>
      </p:sp>
      <p:sp>
        <p:nvSpPr>
          <p:cNvPr id="122884" name="Puzzle4"/>
          <p:cNvSpPr>
            <a:spLocks noEditPoints="1" noChangeArrowheads="1"/>
          </p:cNvSpPr>
          <p:nvPr/>
        </p:nvSpPr>
        <p:spPr bwMode="auto">
          <a:xfrm flipH="1">
            <a:off x="3584575" y="3930650"/>
            <a:ext cx="1320800" cy="2047875"/>
          </a:xfrm>
          <a:custGeom>
            <a:avLst/>
            <a:gdLst>
              <a:gd name="T0" fmla="*/ 8307 w 21600"/>
              <a:gd name="T1" fmla="*/ 11593 h 21600"/>
              <a:gd name="T2" fmla="*/ 453 w 21600"/>
              <a:gd name="T3" fmla="*/ 16938 h 21600"/>
              <a:gd name="T4" fmla="*/ 11500 w 21600"/>
              <a:gd name="T5" fmla="*/ 21600 h 21600"/>
              <a:gd name="T6" fmla="*/ 20920 w 21600"/>
              <a:gd name="T7" fmla="*/ 16751 h 21600"/>
              <a:gd name="T8" fmla="*/ 13972 w 21600"/>
              <a:gd name="T9" fmla="*/ 10888 h 21600"/>
              <a:gd name="T10" fmla="*/ 21033 w 21600"/>
              <a:gd name="T11" fmla="*/ 4716 h 21600"/>
              <a:gd name="T12" fmla="*/ 11102 w 21600"/>
              <a:gd name="T13" fmla="*/ 11 h 21600"/>
              <a:gd name="T14" fmla="*/ 453 w 21600"/>
              <a:gd name="T15" fmla="*/ 4716 h 21600"/>
              <a:gd name="T16" fmla="*/ 2076 w 21600"/>
              <a:gd name="T17" fmla="*/ 5664 h 21600"/>
              <a:gd name="T18" fmla="*/ 20203 w 21600"/>
              <a:gd name="T19" fmla="*/ 1598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3813" y="10590"/>
                </a:moveTo>
                <a:lnTo>
                  <a:pt x="3927" y="10513"/>
                </a:lnTo>
                <a:lnTo>
                  <a:pt x="4078" y="10425"/>
                </a:lnTo>
                <a:lnTo>
                  <a:pt x="4210" y="10359"/>
                </a:lnTo>
                <a:lnTo>
                  <a:pt x="4361" y="10315"/>
                </a:lnTo>
                <a:lnTo>
                  <a:pt x="4682" y="10237"/>
                </a:lnTo>
                <a:lnTo>
                  <a:pt x="5041" y="10193"/>
                </a:lnTo>
                <a:lnTo>
                  <a:pt x="5456" y="10171"/>
                </a:lnTo>
                <a:lnTo>
                  <a:pt x="5853" y="10193"/>
                </a:lnTo>
                <a:lnTo>
                  <a:pt x="6249" y="10260"/>
                </a:lnTo>
                <a:lnTo>
                  <a:pt x="6646" y="10337"/>
                </a:lnTo>
                <a:lnTo>
                  <a:pt x="7004" y="10469"/>
                </a:lnTo>
                <a:lnTo>
                  <a:pt x="7363" y="10612"/>
                </a:lnTo>
                <a:lnTo>
                  <a:pt x="7665" y="10788"/>
                </a:lnTo>
                <a:lnTo>
                  <a:pt x="7911" y="10998"/>
                </a:lnTo>
                <a:lnTo>
                  <a:pt x="8024" y="11097"/>
                </a:lnTo>
                <a:lnTo>
                  <a:pt x="8137" y="11207"/>
                </a:lnTo>
                <a:lnTo>
                  <a:pt x="8194" y="11340"/>
                </a:lnTo>
                <a:lnTo>
                  <a:pt x="8269" y="11461"/>
                </a:lnTo>
                <a:lnTo>
                  <a:pt x="8307" y="11593"/>
                </a:lnTo>
                <a:lnTo>
                  <a:pt x="8307" y="11714"/>
                </a:lnTo>
                <a:lnTo>
                  <a:pt x="8307" y="11868"/>
                </a:lnTo>
                <a:lnTo>
                  <a:pt x="8307" y="12012"/>
                </a:lnTo>
                <a:lnTo>
                  <a:pt x="8194" y="12265"/>
                </a:lnTo>
                <a:lnTo>
                  <a:pt x="8062" y="12519"/>
                </a:lnTo>
                <a:lnTo>
                  <a:pt x="7873" y="12706"/>
                </a:lnTo>
                <a:lnTo>
                  <a:pt x="7627" y="12904"/>
                </a:lnTo>
                <a:lnTo>
                  <a:pt x="7363" y="13048"/>
                </a:lnTo>
                <a:lnTo>
                  <a:pt x="7080" y="13180"/>
                </a:lnTo>
                <a:lnTo>
                  <a:pt x="6759" y="13257"/>
                </a:lnTo>
                <a:lnTo>
                  <a:pt x="6419" y="13345"/>
                </a:lnTo>
                <a:lnTo>
                  <a:pt x="6098" y="13389"/>
                </a:lnTo>
                <a:lnTo>
                  <a:pt x="5739" y="13389"/>
                </a:lnTo>
                <a:lnTo>
                  <a:pt x="5418" y="13389"/>
                </a:lnTo>
                <a:lnTo>
                  <a:pt x="5079" y="13345"/>
                </a:lnTo>
                <a:lnTo>
                  <a:pt x="4758" y="13301"/>
                </a:lnTo>
                <a:lnTo>
                  <a:pt x="4474" y="13213"/>
                </a:lnTo>
                <a:lnTo>
                  <a:pt x="4172" y="13114"/>
                </a:lnTo>
                <a:lnTo>
                  <a:pt x="3965" y="12982"/>
                </a:lnTo>
                <a:lnTo>
                  <a:pt x="3738" y="12838"/>
                </a:lnTo>
                <a:lnTo>
                  <a:pt x="3493" y="12706"/>
                </a:lnTo>
                <a:lnTo>
                  <a:pt x="3228" y="12607"/>
                </a:lnTo>
                <a:lnTo>
                  <a:pt x="2945" y="12519"/>
                </a:lnTo>
                <a:lnTo>
                  <a:pt x="2700" y="12431"/>
                </a:lnTo>
                <a:lnTo>
                  <a:pt x="2397" y="12375"/>
                </a:lnTo>
                <a:lnTo>
                  <a:pt x="2152" y="12331"/>
                </a:lnTo>
                <a:lnTo>
                  <a:pt x="1888" y="12309"/>
                </a:lnTo>
                <a:lnTo>
                  <a:pt x="1642" y="12309"/>
                </a:lnTo>
                <a:lnTo>
                  <a:pt x="1397" y="12331"/>
                </a:lnTo>
                <a:lnTo>
                  <a:pt x="1170" y="12397"/>
                </a:lnTo>
                <a:lnTo>
                  <a:pt x="962" y="12453"/>
                </a:lnTo>
                <a:lnTo>
                  <a:pt x="774" y="12563"/>
                </a:lnTo>
                <a:lnTo>
                  <a:pt x="623" y="12684"/>
                </a:lnTo>
                <a:lnTo>
                  <a:pt x="528" y="12838"/>
                </a:lnTo>
                <a:lnTo>
                  <a:pt x="453" y="13026"/>
                </a:lnTo>
                <a:lnTo>
                  <a:pt x="339" y="13477"/>
                </a:lnTo>
                <a:lnTo>
                  <a:pt x="226" y="13984"/>
                </a:lnTo>
                <a:lnTo>
                  <a:pt x="151" y="14535"/>
                </a:lnTo>
                <a:lnTo>
                  <a:pt x="113" y="15075"/>
                </a:lnTo>
                <a:lnTo>
                  <a:pt x="113" y="15626"/>
                </a:lnTo>
                <a:lnTo>
                  <a:pt x="151" y="16133"/>
                </a:lnTo>
                <a:lnTo>
                  <a:pt x="188" y="16376"/>
                </a:lnTo>
                <a:lnTo>
                  <a:pt x="264" y="16585"/>
                </a:lnTo>
                <a:lnTo>
                  <a:pt x="339" y="16773"/>
                </a:lnTo>
                <a:lnTo>
                  <a:pt x="453" y="16938"/>
                </a:lnTo>
                <a:lnTo>
                  <a:pt x="1095" y="16883"/>
                </a:lnTo>
                <a:lnTo>
                  <a:pt x="1963" y="16795"/>
                </a:lnTo>
                <a:lnTo>
                  <a:pt x="2945" y="16751"/>
                </a:lnTo>
                <a:lnTo>
                  <a:pt x="3965" y="16706"/>
                </a:lnTo>
                <a:lnTo>
                  <a:pt x="5022" y="16684"/>
                </a:lnTo>
                <a:lnTo>
                  <a:pt x="5947" y="16684"/>
                </a:lnTo>
                <a:lnTo>
                  <a:pt x="6759" y="16706"/>
                </a:lnTo>
                <a:lnTo>
                  <a:pt x="7363" y="16751"/>
                </a:lnTo>
                <a:lnTo>
                  <a:pt x="7948" y="16839"/>
                </a:lnTo>
                <a:lnTo>
                  <a:pt x="8458" y="16916"/>
                </a:lnTo>
                <a:lnTo>
                  <a:pt x="8893" y="17026"/>
                </a:lnTo>
                <a:lnTo>
                  <a:pt x="9289" y="17158"/>
                </a:lnTo>
                <a:lnTo>
                  <a:pt x="9572" y="17280"/>
                </a:lnTo>
                <a:lnTo>
                  <a:pt x="9799" y="17412"/>
                </a:lnTo>
                <a:lnTo>
                  <a:pt x="9969" y="17555"/>
                </a:lnTo>
                <a:lnTo>
                  <a:pt x="10120" y="17687"/>
                </a:lnTo>
                <a:lnTo>
                  <a:pt x="10158" y="17831"/>
                </a:lnTo>
                <a:lnTo>
                  <a:pt x="10195" y="17974"/>
                </a:lnTo>
                <a:lnTo>
                  <a:pt x="10158" y="18128"/>
                </a:lnTo>
                <a:lnTo>
                  <a:pt x="10082" y="18271"/>
                </a:lnTo>
                <a:lnTo>
                  <a:pt x="9969" y="18426"/>
                </a:lnTo>
                <a:lnTo>
                  <a:pt x="9837" y="18569"/>
                </a:lnTo>
                <a:lnTo>
                  <a:pt x="9648" y="18701"/>
                </a:lnTo>
                <a:lnTo>
                  <a:pt x="9440" y="18822"/>
                </a:lnTo>
                <a:lnTo>
                  <a:pt x="9213" y="18999"/>
                </a:lnTo>
                <a:lnTo>
                  <a:pt x="9044" y="19186"/>
                </a:lnTo>
                <a:lnTo>
                  <a:pt x="8893" y="19395"/>
                </a:lnTo>
                <a:lnTo>
                  <a:pt x="8817" y="19627"/>
                </a:lnTo>
                <a:lnTo>
                  <a:pt x="8779" y="19858"/>
                </a:lnTo>
                <a:lnTo>
                  <a:pt x="8779" y="20112"/>
                </a:lnTo>
                <a:lnTo>
                  <a:pt x="8855" y="20354"/>
                </a:lnTo>
                <a:lnTo>
                  <a:pt x="8968" y="20586"/>
                </a:lnTo>
                <a:lnTo>
                  <a:pt x="9138" y="20817"/>
                </a:lnTo>
                <a:lnTo>
                  <a:pt x="9365" y="21026"/>
                </a:lnTo>
                <a:lnTo>
                  <a:pt x="9610" y="21192"/>
                </a:lnTo>
                <a:lnTo>
                  <a:pt x="9950" y="21368"/>
                </a:lnTo>
                <a:lnTo>
                  <a:pt x="10120" y="21445"/>
                </a:lnTo>
                <a:lnTo>
                  <a:pt x="10346" y="21511"/>
                </a:lnTo>
                <a:lnTo>
                  <a:pt x="10516" y="21555"/>
                </a:lnTo>
                <a:lnTo>
                  <a:pt x="10743" y="21600"/>
                </a:lnTo>
                <a:lnTo>
                  <a:pt x="10988" y="21644"/>
                </a:lnTo>
                <a:lnTo>
                  <a:pt x="11215" y="21666"/>
                </a:lnTo>
                <a:lnTo>
                  <a:pt x="11498" y="21666"/>
                </a:lnTo>
                <a:lnTo>
                  <a:pt x="11762" y="21666"/>
                </a:lnTo>
                <a:lnTo>
                  <a:pt x="12253" y="21644"/>
                </a:lnTo>
                <a:lnTo>
                  <a:pt x="12763" y="21577"/>
                </a:lnTo>
                <a:lnTo>
                  <a:pt x="13197" y="21467"/>
                </a:lnTo>
                <a:lnTo>
                  <a:pt x="13556" y="21346"/>
                </a:lnTo>
                <a:lnTo>
                  <a:pt x="13896" y="21192"/>
                </a:lnTo>
                <a:lnTo>
                  <a:pt x="14179" y="21026"/>
                </a:lnTo>
                <a:lnTo>
                  <a:pt x="14444" y="20839"/>
                </a:lnTo>
                <a:lnTo>
                  <a:pt x="14576" y="20641"/>
                </a:lnTo>
                <a:lnTo>
                  <a:pt x="14727" y="20431"/>
                </a:lnTo>
                <a:lnTo>
                  <a:pt x="14765" y="20200"/>
                </a:lnTo>
                <a:lnTo>
                  <a:pt x="14802" y="19991"/>
                </a:lnTo>
                <a:lnTo>
                  <a:pt x="14727" y="19759"/>
                </a:lnTo>
                <a:lnTo>
                  <a:pt x="14613" y="19550"/>
                </a:lnTo>
                <a:lnTo>
                  <a:pt x="14444" y="19307"/>
                </a:lnTo>
                <a:lnTo>
                  <a:pt x="14217" y="19098"/>
                </a:lnTo>
                <a:lnTo>
                  <a:pt x="13934" y="18911"/>
                </a:lnTo>
                <a:lnTo>
                  <a:pt x="13669" y="18745"/>
                </a:lnTo>
                <a:lnTo>
                  <a:pt x="13462" y="18547"/>
                </a:lnTo>
                <a:lnTo>
                  <a:pt x="13311" y="18337"/>
                </a:lnTo>
                <a:lnTo>
                  <a:pt x="13197" y="18150"/>
                </a:lnTo>
                <a:lnTo>
                  <a:pt x="13122" y="17941"/>
                </a:lnTo>
                <a:lnTo>
                  <a:pt x="13122" y="17720"/>
                </a:lnTo>
                <a:lnTo>
                  <a:pt x="13122" y="17533"/>
                </a:lnTo>
                <a:lnTo>
                  <a:pt x="13197" y="17346"/>
                </a:lnTo>
                <a:lnTo>
                  <a:pt x="13273" y="17158"/>
                </a:lnTo>
                <a:lnTo>
                  <a:pt x="13386" y="16982"/>
                </a:lnTo>
                <a:lnTo>
                  <a:pt x="13537" y="16839"/>
                </a:lnTo>
                <a:lnTo>
                  <a:pt x="13707" y="16706"/>
                </a:lnTo>
                <a:lnTo>
                  <a:pt x="13896" y="16607"/>
                </a:lnTo>
                <a:lnTo>
                  <a:pt x="14104" y="16519"/>
                </a:lnTo>
                <a:lnTo>
                  <a:pt x="14330" y="16453"/>
                </a:lnTo>
                <a:lnTo>
                  <a:pt x="14538" y="16431"/>
                </a:lnTo>
                <a:lnTo>
                  <a:pt x="14897" y="16453"/>
                </a:lnTo>
                <a:lnTo>
                  <a:pt x="15406" y="16497"/>
                </a:lnTo>
                <a:lnTo>
                  <a:pt x="16105" y="16541"/>
                </a:lnTo>
                <a:lnTo>
                  <a:pt x="16898" y="16607"/>
                </a:lnTo>
                <a:lnTo>
                  <a:pt x="17804" y="16651"/>
                </a:lnTo>
                <a:lnTo>
                  <a:pt x="18786" y="16684"/>
                </a:lnTo>
                <a:lnTo>
                  <a:pt x="19844" y="16728"/>
                </a:lnTo>
                <a:lnTo>
                  <a:pt x="20920" y="16751"/>
                </a:lnTo>
                <a:lnTo>
                  <a:pt x="21109" y="16497"/>
                </a:lnTo>
                <a:lnTo>
                  <a:pt x="21241" y="16222"/>
                </a:lnTo>
                <a:lnTo>
                  <a:pt x="21392" y="15946"/>
                </a:lnTo>
                <a:lnTo>
                  <a:pt x="21467" y="15648"/>
                </a:lnTo>
                <a:lnTo>
                  <a:pt x="21543" y="15351"/>
                </a:lnTo>
                <a:lnTo>
                  <a:pt x="21618" y="15042"/>
                </a:lnTo>
                <a:lnTo>
                  <a:pt x="21618" y="14745"/>
                </a:lnTo>
                <a:lnTo>
                  <a:pt x="21618" y="14447"/>
                </a:lnTo>
                <a:lnTo>
                  <a:pt x="21618" y="14150"/>
                </a:lnTo>
                <a:lnTo>
                  <a:pt x="21581" y="13852"/>
                </a:lnTo>
                <a:lnTo>
                  <a:pt x="21505" y="13577"/>
                </a:lnTo>
                <a:lnTo>
                  <a:pt x="21430" y="13301"/>
                </a:lnTo>
                <a:lnTo>
                  <a:pt x="21354" y="13048"/>
                </a:lnTo>
                <a:lnTo>
                  <a:pt x="21241" y="12816"/>
                </a:lnTo>
                <a:lnTo>
                  <a:pt x="21146" y="12607"/>
                </a:lnTo>
                <a:lnTo>
                  <a:pt x="21033" y="12431"/>
                </a:lnTo>
                <a:lnTo>
                  <a:pt x="20920" y="12265"/>
                </a:lnTo>
                <a:lnTo>
                  <a:pt x="20769" y="12144"/>
                </a:lnTo>
                <a:lnTo>
                  <a:pt x="20637" y="12034"/>
                </a:lnTo>
                <a:lnTo>
                  <a:pt x="20486" y="11946"/>
                </a:lnTo>
                <a:lnTo>
                  <a:pt x="20297" y="11891"/>
                </a:lnTo>
                <a:lnTo>
                  <a:pt x="20165" y="11846"/>
                </a:lnTo>
                <a:lnTo>
                  <a:pt x="19976" y="11824"/>
                </a:lnTo>
                <a:lnTo>
                  <a:pt x="19806" y="11802"/>
                </a:lnTo>
                <a:lnTo>
                  <a:pt x="19390" y="11824"/>
                </a:lnTo>
                <a:lnTo>
                  <a:pt x="18956" y="11891"/>
                </a:lnTo>
                <a:lnTo>
                  <a:pt x="18503" y="11968"/>
                </a:lnTo>
                <a:lnTo>
                  <a:pt x="17993" y="12078"/>
                </a:lnTo>
                <a:lnTo>
                  <a:pt x="17653" y="12144"/>
                </a:lnTo>
                <a:lnTo>
                  <a:pt x="17332" y="12199"/>
                </a:lnTo>
                <a:lnTo>
                  <a:pt x="17049" y="12221"/>
                </a:lnTo>
                <a:lnTo>
                  <a:pt x="16747" y="12243"/>
                </a:lnTo>
                <a:lnTo>
                  <a:pt x="16464" y="12243"/>
                </a:lnTo>
                <a:lnTo>
                  <a:pt x="16218" y="12243"/>
                </a:lnTo>
                <a:lnTo>
                  <a:pt x="15992" y="12221"/>
                </a:lnTo>
                <a:lnTo>
                  <a:pt x="15746" y="12199"/>
                </a:lnTo>
                <a:lnTo>
                  <a:pt x="15520" y="12155"/>
                </a:lnTo>
                <a:lnTo>
                  <a:pt x="15350" y="12122"/>
                </a:lnTo>
                <a:lnTo>
                  <a:pt x="15161" y="12056"/>
                </a:lnTo>
                <a:lnTo>
                  <a:pt x="14972" y="11990"/>
                </a:lnTo>
                <a:lnTo>
                  <a:pt x="14689" y="11846"/>
                </a:lnTo>
                <a:lnTo>
                  <a:pt x="14444" y="11670"/>
                </a:lnTo>
                <a:lnTo>
                  <a:pt x="14255" y="11483"/>
                </a:lnTo>
                <a:lnTo>
                  <a:pt x="14104" y="11295"/>
                </a:lnTo>
                <a:lnTo>
                  <a:pt x="14028" y="11086"/>
                </a:lnTo>
                <a:lnTo>
                  <a:pt x="13972" y="10888"/>
                </a:lnTo>
                <a:lnTo>
                  <a:pt x="13972" y="10700"/>
                </a:lnTo>
                <a:lnTo>
                  <a:pt x="14009" y="10513"/>
                </a:lnTo>
                <a:lnTo>
                  <a:pt x="14066" y="10359"/>
                </a:lnTo>
                <a:lnTo>
                  <a:pt x="14179" y="10215"/>
                </a:lnTo>
                <a:lnTo>
                  <a:pt x="14406" y="10006"/>
                </a:lnTo>
                <a:lnTo>
                  <a:pt x="14651" y="9830"/>
                </a:lnTo>
                <a:lnTo>
                  <a:pt x="14878" y="9686"/>
                </a:lnTo>
                <a:lnTo>
                  <a:pt x="15123" y="9554"/>
                </a:lnTo>
                <a:lnTo>
                  <a:pt x="15350" y="9477"/>
                </a:lnTo>
                <a:lnTo>
                  <a:pt x="15558" y="9411"/>
                </a:lnTo>
                <a:lnTo>
                  <a:pt x="15803" y="9345"/>
                </a:lnTo>
                <a:lnTo>
                  <a:pt x="16030" y="9323"/>
                </a:lnTo>
                <a:lnTo>
                  <a:pt x="16256" y="9301"/>
                </a:lnTo>
                <a:lnTo>
                  <a:pt x="16464" y="9323"/>
                </a:lnTo>
                <a:lnTo>
                  <a:pt x="16690" y="9345"/>
                </a:lnTo>
                <a:lnTo>
                  <a:pt x="16898" y="9367"/>
                </a:lnTo>
                <a:lnTo>
                  <a:pt x="17332" y="9477"/>
                </a:lnTo>
                <a:lnTo>
                  <a:pt x="17767" y="9598"/>
                </a:lnTo>
                <a:lnTo>
                  <a:pt x="18163" y="9731"/>
                </a:lnTo>
                <a:lnTo>
                  <a:pt x="18597" y="9874"/>
                </a:lnTo>
                <a:lnTo>
                  <a:pt x="18994" y="10006"/>
                </a:lnTo>
                <a:lnTo>
                  <a:pt x="19428" y="10083"/>
                </a:lnTo>
                <a:lnTo>
                  <a:pt x="19617" y="10127"/>
                </a:lnTo>
                <a:lnTo>
                  <a:pt x="19844" y="10149"/>
                </a:lnTo>
                <a:lnTo>
                  <a:pt x="20013" y="10149"/>
                </a:lnTo>
                <a:lnTo>
                  <a:pt x="20240" y="10127"/>
                </a:lnTo>
                <a:lnTo>
                  <a:pt x="20410" y="10105"/>
                </a:lnTo>
                <a:lnTo>
                  <a:pt x="20637" y="10061"/>
                </a:lnTo>
                <a:lnTo>
                  <a:pt x="20844" y="9984"/>
                </a:lnTo>
                <a:lnTo>
                  <a:pt x="21033" y="9896"/>
                </a:lnTo>
                <a:lnTo>
                  <a:pt x="21146" y="9830"/>
                </a:lnTo>
                <a:lnTo>
                  <a:pt x="21203" y="9753"/>
                </a:lnTo>
                <a:lnTo>
                  <a:pt x="21279" y="9642"/>
                </a:lnTo>
                <a:lnTo>
                  <a:pt x="21354" y="9521"/>
                </a:lnTo>
                <a:lnTo>
                  <a:pt x="21430" y="9246"/>
                </a:lnTo>
                <a:lnTo>
                  <a:pt x="21430" y="8904"/>
                </a:lnTo>
                <a:lnTo>
                  <a:pt x="21430" y="8540"/>
                </a:lnTo>
                <a:lnTo>
                  <a:pt x="21392" y="8144"/>
                </a:lnTo>
                <a:lnTo>
                  <a:pt x="21354" y="7714"/>
                </a:lnTo>
                <a:lnTo>
                  <a:pt x="21279" y="7295"/>
                </a:lnTo>
                <a:lnTo>
                  <a:pt x="21146" y="6446"/>
                </a:lnTo>
                <a:lnTo>
                  <a:pt x="20995" y="5686"/>
                </a:lnTo>
                <a:lnTo>
                  <a:pt x="20958" y="5366"/>
                </a:lnTo>
                <a:lnTo>
                  <a:pt x="20958" y="5091"/>
                </a:lnTo>
                <a:lnTo>
                  <a:pt x="20958" y="4860"/>
                </a:lnTo>
                <a:lnTo>
                  <a:pt x="21033" y="4716"/>
                </a:lnTo>
                <a:lnTo>
                  <a:pt x="20637" y="4860"/>
                </a:lnTo>
                <a:lnTo>
                  <a:pt x="20127" y="4992"/>
                </a:lnTo>
                <a:lnTo>
                  <a:pt x="19617" y="5069"/>
                </a:lnTo>
                <a:lnTo>
                  <a:pt x="19032" y="5157"/>
                </a:lnTo>
                <a:lnTo>
                  <a:pt x="18465" y="5201"/>
                </a:lnTo>
                <a:lnTo>
                  <a:pt x="17842" y="5245"/>
                </a:lnTo>
                <a:lnTo>
                  <a:pt x="17219" y="5267"/>
                </a:lnTo>
                <a:lnTo>
                  <a:pt x="16615" y="5267"/>
                </a:lnTo>
                <a:lnTo>
                  <a:pt x="15992" y="5245"/>
                </a:lnTo>
                <a:lnTo>
                  <a:pt x="15369" y="5201"/>
                </a:lnTo>
                <a:lnTo>
                  <a:pt x="14840" y="5157"/>
                </a:lnTo>
                <a:lnTo>
                  <a:pt x="14293" y="5091"/>
                </a:lnTo>
                <a:lnTo>
                  <a:pt x="13783" y="5014"/>
                </a:lnTo>
                <a:lnTo>
                  <a:pt x="13386" y="4926"/>
                </a:lnTo>
                <a:lnTo>
                  <a:pt x="13027" y="4815"/>
                </a:lnTo>
                <a:lnTo>
                  <a:pt x="12725" y="4716"/>
                </a:lnTo>
                <a:lnTo>
                  <a:pt x="12480" y="4606"/>
                </a:lnTo>
                <a:lnTo>
                  <a:pt x="12291" y="4496"/>
                </a:lnTo>
                <a:lnTo>
                  <a:pt x="12197" y="4397"/>
                </a:lnTo>
                <a:lnTo>
                  <a:pt x="12083" y="4286"/>
                </a:lnTo>
                <a:lnTo>
                  <a:pt x="12046" y="4187"/>
                </a:lnTo>
                <a:lnTo>
                  <a:pt x="12008" y="4077"/>
                </a:lnTo>
                <a:lnTo>
                  <a:pt x="12046" y="3967"/>
                </a:lnTo>
                <a:lnTo>
                  <a:pt x="12121" y="3868"/>
                </a:lnTo>
                <a:lnTo>
                  <a:pt x="12197" y="3735"/>
                </a:lnTo>
                <a:lnTo>
                  <a:pt x="12291" y="3614"/>
                </a:lnTo>
                <a:lnTo>
                  <a:pt x="12442" y="3482"/>
                </a:lnTo>
                <a:lnTo>
                  <a:pt x="12631" y="3361"/>
                </a:lnTo>
                <a:lnTo>
                  <a:pt x="13065" y="3085"/>
                </a:lnTo>
                <a:lnTo>
                  <a:pt x="13537" y="2766"/>
                </a:lnTo>
                <a:lnTo>
                  <a:pt x="13783" y="2578"/>
                </a:lnTo>
                <a:lnTo>
                  <a:pt x="13934" y="2380"/>
                </a:lnTo>
                <a:lnTo>
                  <a:pt x="14028" y="2171"/>
                </a:lnTo>
                <a:lnTo>
                  <a:pt x="14104" y="1961"/>
                </a:lnTo>
                <a:lnTo>
                  <a:pt x="14104" y="1730"/>
                </a:lnTo>
                <a:lnTo>
                  <a:pt x="14066" y="1498"/>
                </a:lnTo>
                <a:lnTo>
                  <a:pt x="13972" y="1267"/>
                </a:lnTo>
                <a:lnTo>
                  <a:pt x="13820" y="1057"/>
                </a:lnTo>
                <a:lnTo>
                  <a:pt x="13594" y="837"/>
                </a:lnTo>
                <a:lnTo>
                  <a:pt x="13386" y="628"/>
                </a:lnTo>
                <a:lnTo>
                  <a:pt x="13103" y="462"/>
                </a:lnTo>
                <a:lnTo>
                  <a:pt x="12763" y="308"/>
                </a:lnTo>
                <a:lnTo>
                  <a:pt x="12404" y="187"/>
                </a:lnTo>
                <a:lnTo>
                  <a:pt x="12008" y="77"/>
                </a:lnTo>
                <a:lnTo>
                  <a:pt x="11574" y="33"/>
                </a:lnTo>
                <a:lnTo>
                  <a:pt x="11102" y="11"/>
                </a:lnTo>
                <a:lnTo>
                  <a:pt x="10667" y="11"/>
                </a:lnTo>
                <a:lnTo>
                  <a:pt x="10233" y="77"/>
                </a:lnTo>
                <a:lnTo>
                  <a:pt x="9837" y="187"/>
                </a:lnTo>
                <a:lnTo>
                  <a:pt x="9440" y="286"/>
                </a:lnTo>
                <a:lnTo>
                  <a:pt x="9062" y="462"/>
                </a:lnTo>
                <a:lnTo>
                  <a:pt x="8741" y="628"/>
                </a:lnTo>
                <a:lnTo>
                  <a:pt x="8458" y="815"/>
                </a:lnTo>
                <a:lnTo>
                  <a:pt x="8232" y="1035"/>
                </a:lnTo>
                <a:lnTo>
                  <a:pt x="8062" y="1245"/>
                </a:lnTo>
                <a:lnTo>
                  <a:pt x="7911" y="1476"/>
                </a:lnTo>
                <a:lnTo>
                  <a:pt x="7835" y="1708"/>
                </a:lnTo>
                <a:lnTo>
                  <a:pt x="7797" y="1961"/>
                </a:lnTo>
                <a:lnTo>
                  <a:pt x="7835" y="2193"/>
                </a:lnTo>
                <a:lnTo>
                  <a:pt x="7948" y="2402"/>
                </a:lnTo>
                <a:lnTo>
                  <a:pt x="8062" y="2534"/>
                </a:lnTo>
                <a:lnTo>
                  <a:pt x="8175" y="2644"/>
                </a:lnTo>
                <a:lnTo>
                  <a:pt x="8269" y="2744"/>
                </a:lnTo>
                <a:lnTo>
                  <a:pt x="8420" y="2832"/>
                </a:lnTo>
                <a:lnTo>
                  <a:pt x="8704" y="3019"/>
                </a:lnTo>
                <a:lnTo>
                  <a:pt x="8968" y="3206"/>
                </a:lnTo>
                <a:lnTo>
                  <a:pt x="9138" y="3405"/>
                </a:lnTo>
                <a:lnTo>
                  <a:pt x="9327" y="3570"/>
                </a:lnTo>
                <a:lnTo>
                  <a:pt x="9440" y="3735"/>
                </a:lnTo>
                <a:lnTo>
                  <a:pt x="9516" y="3890"/>
                </a:lnTo>
                <a:lnTo>
                  <a:pt x="9534" y="4033"/>
                </a:lnTo>
                <a:lnTo>
                  <a:pt x="9534" y="4165"/>
                </a:lnTo>
                <a:lnTo>
                  <a:pt x="9516" y="4286"/>
                </a:lnTo>
                <a:lnTo>
                  <a:pt x="9440" y="4397"/>
                </a:lnTo>
                <a:lnTo>
                  <a:pt x="9327" y="4496"/>
                </a:lnTo>
                <a:lnTo>
                  <a:pt x="9176" y="4562"/>
                </a:lnTo>
                <a:lnTo>
                  <a:pt x="9006" y="4628"/>
                </a:lnTo>
                <a:lnTo>
                  <a:pt x="8779" y="4694"/>
                </a:lnTo>
                <a:lnTo>
                  <a:pt x="8534" y="4716"/>
                </a:lnTo>
                <a:lnTo>
                  <a:pt x="8232" y="4716"/>
                </a:lnTo>
                <a:lnTo>
                  <a:pt x="7118" y="4738"/>
                </a:lnTo>
                <a:lnTo>
                  <a:pt x="5947" y="4771"/>
                </a:lnTo>
                <a:lnTo>
                  <a:pt x="4795" y="4815"/>
                </a:lnTo>
                <a:lnTo>
                  <a:pt x="3681" y="4860"/>
                </a:lnTo>
                <a:lnTo>
                  <a:pt x="2662" y="4882"/>
                </a:lnTo>
                <a:lnTo>
                  <a:pt x="1755" y="4882"/>
                </a:lnTo>
                <a:lnTo>
                  <a:pt x="1359" y="4860"/>
                </a:lnTo>
                <a:lnTo>
                  <a:pt x="981" y="4837"/>
                </a:lnTo>
                <a:lnTo>
                  <a:pt x="698" y="4771"/>
                </a:lnTo>
                <a:lnTo>
                  <a:pt x="453" y="4716"/>
                </a:lnTo>
                <a:lnTo>
                  <a:pt x="453" y="5322"/>
                </a:lnTo>
                <a:lnTo>
                  <a:pt x="453" y="6083"/>
                </a:lnTo>
                <a:lnTo>
                  <a:pt x="453" y="6909"/>
                </a:lnTo>
                <a:lnTo>
                  <a:pt x="453" y="7780"/>
                </a:lnTo>
                <a:lnTo>
                  <a:pt x="453" y="8606"/>
                </a:lnTo>
                <a:lnTo>
                  <a:pt x="453" y="9345"/>
                </a:lnTo>
                <a:lnTo>
                  <a:pt x="453" y="9918"/>
                </a:lnTo>
                <a:lnTo>
                  <a:pt x="453" y="10282"/>
                </a:lnTo>
                <a:lnTo>
                  <a:pt x="490" y="10381"/>
                </a:lnTo>
                <a:lnTo>
                  <a:pt x="547" y="10491"/>
                </a:lnTo>
                <a:lnTo>
                  <a:pt x="660" y="10590"/>
                </a:lnTo>
                <a:lnTo>
                  <a:pt x="811" y="10700"/>
                </a:lnTo>
                <a:lnTo>
                  <a:pt x="981" y="10811"/>
                </a:lnTo>
                <a:lnTo>
                  <a:pt x="1208" y="10888"/>
                </a:lnTo>
                <a:lnTo>
                  <a:pt x="1453" y="10954"/>
                </a:lnTo>
                <a:lnTo>
                  <a:pt x="1718" y="11020"/>
                </a:lnTo>
                <a:lnTo>
                  <a:pt x="1963" y="11064"/>
                </a:lnTo>
                <a:lnTo>
                  <a:pt x="2265" y="11086"/>
                </a:lnTo>
                <a:lnTo>
                  <a:pt x="2548" y="11064"/>
                </a:lnTo>
                <a:lnTo>
                  <a:pt x="2794" y="11042"/>
                </a:lnTo>
                <a:lnTo>
                  <a:pt x="3096" y="10976"/>
                </a:lnTo>
                <a:lnTo>
                  <a:pt x="3341" y="10888"/>
                </a:lnTo>
                <a:lnTo>
                  <a:pt x="3606" y="10766"/>
                </a:lnTo>
                <a:lnTo>
                  <a:pt x="3813" y="10590"/>
                </a:lnTo>
                <a:close/>
              </a:path>
            </a:pathLst>
          </a:custGeom>
          <a:solidFill>
            <a:srgbClr val="D8EBB3"/>
          </a:solidFill>
          <a:ln w="28575">
            <a:solidFill>
              <a:srgbClr val="000000"/>
            </a:solidFill>
            <a:miter lim="800000"/>
            <a:headEnd/>
            <a:tailEnd/>
          </a:ln>
        </p:spPr>
        <p:txBody>
          <a:bodyPr/>
          <a:lstStyle/>
          <a:p>
            <a:endParaRPr lang="en-AU"/>
          </a:p>
        </p:txBody>
      </p:sp>
      <p:sp>
        <p:nvSpPr>
          <p:cNvPr id="122885" name="Puzzle1"/>
          <p:cNvSpPr>
            <a:spLocks noEditPoints="1" noChangeArrowheads="1"/>
          </p:cNvSpPr>
          <p:nvPr/>
        </p:nvSpPr>
        <p:spPr bwMode="auto">
          <a:xfrm flipH="1">
            <a:off x="1160463" y="1385888"/>
            <a:ext cx="2217737" cy="1220787"/>
          </a:xfrm>
          <a:custGeom>
            <a:avLst/>
            <a:gdLst>
              <a:gd name="T0" fmla="*/ 16740 w 21600"/>
              <a:gd name="T1" fmla="*/ 21078 h 21600"/>
              <a:gd name="T2" fmla="*/ 16976 w 21600"/>
              <a:gd name="T3" fmla="*/ 521 h 21600"/>
              <a:gd name="T4" fmla="*/ 4725 w 21600"/>
              <a:gd name="T5" fmla="*/ 856 h 21600"/>
              <a:gd name="T6" fmla="*/ 5040 w 21600"/>
              <a:gd name="T7" fmla="*/ 21004 h 21600"/>
              <a:gd name="T8" fmla="*/ 10811 w 21600"/>
              <a:gd name="T9" fmla="*/ 12885 h 21600"/>
              <a:gd name="T10" fmla="*/ 10845 w 21600"/>
              <a:gd name="T11" fmla="*/ 8714 h 21600"/>
              <a:gd name="T12" fmla="*/ 21600 w 21600"/>
              <a:gd name="T13" fmla="*/ 10000 h 21600"/>
              <a:gd name="T14" fmla="*/ 56 w 21600"/>
              <a:gd name="T15" fmla="*/ 10000 h 21600"/>
              <a:gd name="T16" fmla="*/ 6086 w 21600"/>
              <a:gd name="T17" fmla="*/ 2569 h 21600"/>
              <a:gd name="T18" fmla="*/ 16132 w 21600"/>
              <a:gd name="T19" fmla="*/ 1955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9360" y="20836"/>
                </a:moveTo>
                <a:lnTo>
                  <a:pt x="9528" y="20836"/>
                </a:lnTo>
                <a:lnTo>
                  <a:pt x="9686" y="20762"/>
                </a:lnTo>
                <a:lnTo>
                  <a:pt x="9810" y="20687"/>
                </a:lnTo>
                <a:lnTo>
                  <a:pt x="9922" y="20575"/>
                </a:lnTo>
                <a:lnTo>
                  <a:pt x="10012" y="20426"/>
                </a:lnTo>
                <a:lnTo>
                  <a:pt x="10068" y="20296"/>
                </a:lnTo>
                <a:lnTo>
                  <a:pt x="10113" y="20110"/>
                </a:lnTo>
                <a:lnTo>
                  <a:pt x="10136" y="19905"/>
                </a:lnTo>
                <a:lnTo>
                  <a:pt x="10136" y="19682"/>
                </a:lnTo>
                <a:lnTo>
                  <a:pt x="10113" y="19440"/>
                </a:lnTo>
                <a:lnTo>
                  <a:pt x="10068" y="19142"/>
                </a:lnTo>
                <a:lnTo>
                  <a:pt x="10012" y="18900"/>
                </a:lnTo>
                <a:lnTo>
                  <a:pt x="9900" y="18620"/>
                </a:lnTo>
                <a:lnTo>
                  <a:pt x="9787" y="18285"/>
                </a:lnTo>
                <a:lnTo>
                  <a:pt x="9641" y="17968"/>
                </a:lnTo>
                <a:lnTo>
                  <a:pt x="9472" y="17652"/>
                </a:lnTo>
                <a:lnTo>
                  <a:pt x="9382" y="17466"/>
                </a:lnTo>
                <a:lnTo>
                  <a:pt x="9315" y="17298"/>
                </a:lnTo>
                <a:lnTo>
                  <a:pt x="9258" y="17112"/>
                </a:lnTo>
                <a:lnTo>
                  <a:pt x="9191" y="16926"/>
                </a:lnTo>
                <a:lnTo>
                  <a:pt x="9123" y="16535"/>
                </a:lnTo>
                <a:lnTo>
                  <a:pt x="9101" y="16144"/>
                </a:lnTo>
                <a:lnTo>
                  <a:pt x="9101" y="15753"/>
                </a:lnTo>
                <a:lnTo>
                  <a:pt x="9168" y="15362"/>
                </a:lnTo>
                <a:lnTo>
                  <a:pt x="9236" y="14971"/>
                </a:lnTo>
                <a:lnTo>
                  <a:pt x="9360" y="14580"/>
                </a:lnTo>
                <a:lnTo>
                  <a:pt x="9495" y="14244"/>
                </a:lnTo>
                <a:lnTo>
                  <a:pt x="9663" y="13891"/>
                </a:lnTo>
                <a:lnTo>
                  <a:pt x="9855" y="13611"/>
                </a:lnTo>
                <a:lnTo>
                  <a:pt x="10068" y="13351"/>
                </a:lnTo>
                <a:lnTo>
                  <a:pt x="10293" y="13146"/>
                </a:lnTo>
                <a:lnTo>
                  <a:pt x="10552" y="12997"/>
                </a:lnTo>
                <a:lnTo>
                  <a:pt x="10811" y="12885"/>
                </a:lnTo>
                <a:lnTo>
                  <a:pt x="11069" y="12866"/>
                </a:lnTo>
                <a:lnTo>
                  <a:pt x="11351" y="12885"/>
                </a:lnTo>
                <a:lnTo>
                  <a:pt x="11610" y="12997"/>
                </a:lnTo>
                <a:lnTo>
                  <a:pt x="11846" y="13183"/>
                </a:lnTo>
                <a:lnTo>
                  <a:pt x="12060" y="13388"/>
                </a:lnTo>
                <a:lnTo>
                  <a:pt x="12251" y="13648"/>
                </a:lnTo>
                <a:lnTo>
                  <a:pt x="12419" y="13928"/>
                </a:lnTo>
                <a:lnTo>
                  <a:pt x="12555" y="14244"/>
                </a:lnTo>
                <a:lnTo>
                  <a:pt x="12690" y="14617"/>
                </a:lnTo>
                <a:lnTo>
                  <a:pt x="12768" y="15008"/>
                </a:lnTo>
                <a:lnTo>
                  <a:pt x="12836" y="15399"/>
                </a:lnTo>
                <a:lnTo>
                  <a:pt x="12858" y="15753"/>
                </a:lnTo>
                <a:lnTo>
                  <a:pt x="12858" y="16144"/>
                </a:lnTo>
                <a:lnTo>
                  <a:pt x="12813" y="16535"/>
                </a:lnTo>
                <a:lnTo>
                  <a:pt x="12746" y="16888"/>
                </a:lnTo>
                <a:lnTo>
                  <a:pt x="12667" y="17224"/>
                </a:lnTo>
                <a:lnTo>
                  <a:pt x="12510" y="17503"/>
                </a:lnTo>
                <a:lnTo>
                  <a:pt x="12228" y="18043"/>
                </a:lnTo>
                <a:lnTo>
                  <a:pt x="11970" y="18546"/>
                </a:lnTo>
                <a:lnTo>
                  <a:pt x="11868" y="18751"/>
                </a:lnTo>
                <a:lnTo>
                  <a:pt x="11778" y="18974"/>
                </a:lnTo>
                <a:lnTo>
                  <a:pt x="11711" y="19179"/>
                </a:lnTo>
                <a:lnTo>
                  <a:pt x="11666" y="19365"/>
                </a:lnTo>
                <a:lnTo>
                  <a:pt x="11632" y="19570"/>
                </a:lnTo>
                <a:lnTo>
                  <a:pt x="11632" y="19756"/>
                </a:lnTo>
                <a:lnTo>
                  <a:pt x="11632" y="19942"/>
                </a:lnTo>
                <a:lnTo>
                  <a:pt x="11643" y="20110"/>
                </a:lnTo>
                <a:lnTo>
                  <a:pt x="11711" y="20296"/>
                </a:lnTo>
                <a:lnTo>
                  <a:pt x="11801" y="20464"/>
                </a:lnTo>
                <a:lnTo>
                  <a:pt x="11891" y="20650"/>
                </a:lnTo>
                <a:lnTo>
                  <a:pt x="12037" y="20836"/>
                </a:lnTo>
                <a:lnTo>
                  <a:pt x="12206" y="21004"/>
                </a:lnTo>
                <a:lnTo>
                  <a:pt x="12419" y="21190"/>
                </a:lnTo>
                <a:lnTo>
                  <a:pt x="12667" y="21320"/>
                </a:lnTo>
                <a:lnTo>
                  <a:pt x="12960" y="21432"/>
                </a:lnTo>
                <a:lnTo>
                  <a:pt x="13286" y="21544"/>
                </a:lnTo>
                <a:lnTo>
                  <a:pt x="13612" y="21655"/>
                </a:lnTo>
                <a:lnTo>
                  <a:pt x="13983" y="21693"/>
                </a:lnTo>
                <a:lnTo>
                  <a:pt x="14343" y="21730"/>
                </a:lnTo>
                <a:lnTo>
                  <a:pt x="14715" y="21730"/>
                </a:lnTo>
                <a:lnTo>
                  <a:pt x="15075" y="21730"/>
                </a:lnTo>
                <a:lnTo>
                  <a:pt x="15446" y="21655"/>
                </a:lnTo>
                <a:lnTo>
                  <a:pt x="15794" y="21581"/>
                </a:lnTo>
                <a:lnTo>
                  <a:pt x="16132" y="21432"/>
                </a:lnTo>
                <a:lnTo>
                  <a:pt x="16458" y="21302"/>
                </a:lnTo>
                <a:lnTo>
                  <a:pt x="16740" y="21078"/>
                </a:lnTo>
                <a:lnTo>
                  <a:pt x="16976" y="20836"/>
                </a:lnTo>
                <a:lnTo>
                  <a:pt x="17043" y="20650"/>
                </a:lnTo>
                <a:lnTo>
                  <a:pt x="17088" y="20426"/>
                </a:lnTo>
                <a:lnTo>
                  <a:pt x="17133" y="20222"/>
                </a:lnTo>
                <a:lnTo>
                  <a:pt x="17156" y="19980"/>
                </a:lnTo>
                <a:lnTo>
                  <a:pt x="17167" y="19477"/>
                </a:lnTo>
                <a:lnTo>
                  <a:pt x="17167" y="18974"/>
                </a:lnTo>
                <a:lnTo>
                  <a:pt x="17156" y="18397"/>
                </a:lnTo>
                <a:lnTo>
                  <a:pt x="17111" y="17820"/>
                </a:lnTo>
                <a:lnTo>
                  <a:pt x="17066" y="17261"/>
                </a:lnTo>
                <a:lnTo>
                  <a:pt x="16998" y="16646"/>
                </a:lnTo>
                <a:lnTo>
                  <a:pt x="16852" y="15511"/>
                </a:lnTo>
                <a:lnTo>
                  <a:pt x="16740" y="14393"/>
                </a:lnTo>
                <a:lnTo>
                  <a:pt x="16717" y="13928"/>
                </a:lnTo>
                <a:lnTo>
                  <a:pt x="16695" y="13462"/>
                </a:lnTo>
                <a:lnTo>
                  <a:pt x="16717" y="13071"/>
                </a:lnTo>
                <a:lnTo>
                  <a:pt x="16785" y="12755"/>
                </a:lnTo>
                <a:lnTo>
                  <a:pt x="16852" y="12419"/>
                </a:lnTo>
                <a:lnTo>
                  <a:pt x="16953" y="12140"/>
                </a:lnTo>
                <a:lnTo>
                  <a:pt x="17088" y="11898"/>
                </a:lnTo>
                <a:lnTo>
                  <a:pt x="17212" y="11675"/>
                </a:lnTo>
                <a:lnTo>
                  <a:pt x="17370" y="11470"/>
                </a:lnTo>
                <a:lnTo>
                  <a:pt x="17516" y="11284"/>
                </a:lnTo>
                <a:lnTo>
                  <a:pt x="17696" y="11135"/>
                </a:lnTo>
                <a:lnTo>
                  <a:pt x="17865" y="11042"/>
                </a:lnTo>
                <a:lnTo>
                  <a:pt x="18033" y="10930"/>
                </a:lnTo>
                <a:lnTo>
                  <a:pt x="18213" y="10893"/>
                </a:lnTo>
                <a:lnTo>
                  <a:pt x="18382" y="10893"/>
                </a:lnTo>
                <a:lnTo>
                  <a:pt x="18551" y="10967"/>
                </a:lnTo>
                <a:lnTo>
                  <a:pt x="18708" y="11042"/>
                </a:lnTo>
                <a:lnTo>
                  <a:pt x="18855" y="11172"/>
                </a:lnTo>
                <a:lnTo>
                  <a:pt x="19012" y="11358"/>
                </a:lnTo>
                <a:lnTo>
                  <a:pt x="19136" y="11600"/>
                </a:lnTo>
                <a:lnTo>
                  <a:pt x="19271" y="11861"/>
                </a:lnTo>
                <a:lnTo>
                  <a:pt x="19440" y="12028"/>
                </a:lnTo>
                <a:lnTo>
                  <a:pt x="19608" y="12177"/>
                </a:lnTo>
                <a:lnTo>
                  <a:pt x="19822" y="12289"/>
                </a:lnTo>
                <a:lnTo>
                  <a:pt x="20025" y="12289"/>
                </a:lnTo>
                <a:lnTo>
                  <a:pt x="20238" y="12289"/>
                </a:lnTo>
                <a:lnTo>
                  <a:pt x="20452" y="12215"/>
                </a:lnTo>
                <a:lnTo>
                  <a:pt x="20643" y="12103"/>
                </a:lnTo>
                <a:lnTo>
                  <a:pt x="20846" y="11973"/>
                </a:lnTo>
                <a:lnTo>
                  <a:pt x="21037" y="11786"/>
                </a:lnTo>
                <a:lnTo>
                  <a:pt x="21206" y="11563"/>
                </a:lnTo>
                <a:lnTo>
                  <a:pt x="21363" y="11321"/>
                </a:lnTo>
                <a:lnTo>
                  <a:pt x="21465" y="11079"/>
                </a:lnTo>
                <a:lnTo>
                  <a:pt x="21577" y="10744"/>
                </a:lnTo>
                <a:lnTo>
                  <a:pt x="21622" y="10427"/>
                </a:lnTo>
                <a:lnTo>
                  <a:pt x="21645" y="10111"/>
                </a:lnTo>
                <a:lnTo>
                  <a:pt x="21622" y="9608"/>
                </a:lnTo>
                <a:lnTo>
                  <a:pt x="21577" y="9142"/>
                </a:lnTo>
                <a:lnTo>
                  <a:pt x="21465" y="8751"/>
                </a:lnTo>
                <a:lnTo>
                  <a:pt x="21363" y="8397"/>
                </a:lnTo>
                <a:lnTo>
                  <a:pt x="21206" y="8062"/>
                </a:lnTo>
                <a:lnTo>
                  <a:pt x="21037" y="7820"/>
                </a:lnTo>
                <a:lnTo>
                  <a:pt x="20846" y="7597"/>
                </a:lnTo>
                <a:lnTo>
                  <a:pt x="20643" y="7429"/>
                </a:lnTo>
                <a:lnTo>
                  <a:pt x="20452" y="7317"/>
                </a:lnTo>
                <a:lnTo>
                  <a:pt x="20238" y="7206"/>
                </a:lnTo>
                <a:lnTo>
                  <a:pt x="20025" y="7168"/>
                </a:lnTo>
                <a:lnTo>
                  <a:pt x="19822" y="7206"/>
                </a:lnTo>
                <a:lnTo>
                  <a:pt x="19608" y="7243"/>
                </a:lnTo>
                <a:lnTo>
                  <a:pt x="19440" y="7355"/>
                </a:lnTo>
                <a:lnTo>
                  <a:pt x="19271" y="7504"/>
                </a:lnTo>
                <a:lnTo>
                  <a:pt x="19136" y="7708"/>
                </a:lnTo>
                <a:lnTo>
                  <a:pt x="19012" y="7895"/>
                </a:lnTo>
                <a:lnTo>
                  <a:pt x="18832" y="8025"/>
                </a:lnTo>
                <a:lnTo>
                  <a:pt x="18663" y="8174"/>
                </a:lnTo>
                <a:lnTo>
                  <a:pt x="18472" y="8248"/>
                </a:lnTo>
                <a:lnTo>
                  <a:pt x="18270" y="8286"/>
                </a:lnTo>
                <a:lnTo>
                  <a:pt x="18078" y="8323"/>
                </a:lnTo>
                <a:lnTo>
                  <a:pt x="17887" y="8323"/>
                </a:lnTo>
                <a:lnTo>
                  <a:pt x="17696" y="8248"/>
                </a:lnTo>
                <a:lnTo>
                  <a:pt x="17493" y="8174"/>
                </a:lnTo>
                <a:lnTo>
                  <a:pt x="17302" y="8062"/>
                </a:lnTo>
                <a:lnTo>
                  <a:pt x="17133" y="7969"/>
                </a:lnTo>
                <a:lnTo>
                  <a:pt x="16976" y="7783"/>
                </a:lnTo>
                <a:lnTo>
                  <a:pt x="16852" y="7597"/>
                </a:lnTo>
                <a:lnTo>
                  <a:pt x="16740" y="7429"/>
                </a:lnTo>
                <a:lnTo>
                  <a:pt x="16672" y="7168"/>
                </a:lnTo>
                <a:lnTo>
                  <a:pt x="16638" y="6926"/>
                </a:lnTo>
                <a:lnTo>
                  <a:pt x="16616" y="6498"/>
                </a:lnTo>
                <a:lnTo>
                  <a:pt x="16616" y="5772"/>
                </a:lnTo>
                <a:lnTo>
                  <a:pt x="16650" y="4915"/>
                </a:lnTo>
                <a:lnTo>
                  <a:pt x="16695" y="3928"/>
                </a:lnTo>
                <a:lnTo>
                  <a:pt x="16762" y="2960"/>
                </a:lnTo>
                <a:lnTo>
                  <a:pt x="16830" y="1992"/>
                </a:lnTo>
                <a:lnTo>
                  <a:pt x="16908" y="1173"/>
                </a:lnTo>
                <a:lnTo>
                  <a:pt x="16976" y="521"/>
                </a:lnTo>
                <a:lnTo>
                  <a:pt x="16953" y="521"/>
                </a:lnTo>
                <a:lnTo>
                  <a:pt x="16931" y="521"/>
                </a:lnTo>
                <a:lnTo>
                  <a:pt x="16267" y="484"/>
                </a:lnTo>
                <a:lnTo>
                  <a:pt x="15637" y="428"/>
                </a:lnTo>
                <a:lnTo>
                  <a:pt x="15063" y="353"/>
                </a:lnTo>
                <a:lnTo>
                  <a:pt x="14523" y="279"/>
                </a:lnTo>
                <a:lnTo>
                  <a:pt x="14040" y="167"/>
                </a:lnTo>
                <a:lnTo>
                  <a:pt x="13635" y="93"/>
                </a:lnTo>
                <a:lnTo>
                  <a:pt x="13331" y="18"/>
                </a:lnTo>
                <a:lnTo>
                  <a:pt x="13117" y="18"/>
                </a:lnTo>
                <a:lnTo>
                  <a:pt x="12982" y="18"/>
                </a:lnTo>
                <a:lnTo>
                  <a:pt x="12858" y="130"/>
                </a:lnTo>
                <a:lnTo>
                  <a:pt x="12723" y="279"/>
                </a:lnTo>
                <a:lnTo>
                  <a:pt x="12622" y="446"/>
                </a:lnTo>
                <a:lnTo>
                  <a:pt x="12510" y="670"/>
                </a:lnTo>
                <a:lnTo>
                  <a:pt x="12419" y="912"/>
                </a:lnTo>
                <a:lnTo>
                  <a:pt x="12363" y="1210"/>
                </a:lnTo>
                <a:lnTo>
                  <a:pt x="12318" y="1526"/>
                </a:lnTo>
                <a:lnTo>
                  <a:pt x="12273" y="1843"/>
                </a:lnTo>
                <a:lnTo>
                  <a:pt x="12251" y="2215"/>
                </a:lnTo>
                <a:lnTo>
                  <a:pt x="12273" y="2532"/>
                </a:lnTo>
                <a:lnTo>
                  <a:pt x="12318" y="2886"/>
                </a:lnTo>
                <a:lnTo>
                  <a:pt x="12386" y="3240"/>
                </a:lnTo>
                <a:lnTo>
                  <a:pt x="12464" y="3556"/>
                </a:lnTo>
                <a:lnTo>
                  <a:pt x="12577" y="3891"/>
                </a:lnTo>
                <a:lnTo>
                  <a:pt x="12746" y="4171"/>
                </a:lnTo>
                <a:lnTo>
                  <a:pt x="12926" y="4487"/>
                </a:lnTo>
                <a:lnTo>
                  <a:pt x="13050" y="4860"/>
                </a:lnTo>
                <a:lnTo>
                  <a:pt x="13162" y="5251"/>
                </a:lnTo>
                <a:lnTo>
                  <a:pt x="13218" y="5604"/>
                </a:lnTo>
                <a:lnTo>
                  <a:pt x="13263" y="5995"/>
                </a:lnTo>
                <a:lnTo>
                  <a:pt x="13241" y="6386"/>
                </a:lnTo>
                <a:lnTo>
                  <a:pt x="13218" y="6740"/>
                </a:lnTo>
                <a:lnTo>
                  <a:pt x="13139" y="7094"/>
                </a:lnTo>
                <a:lnTo>
                  <a:pt x="13050" y="7429"/>
                </a:lnTo>
                <a:lnTo>
                  <a:pt x="12903" y="7746"/>
                </a:lnTo>
                <a:lnTo>
                  <a:pt x="12723" y="8025"/>
                </a:lnTo>
                <a:lnTo>
                  <a:pt x="12532" y="8286"/>
                </a:lnTo>
                <a:lnTo>
                  <a:pt x="12318" y="8491"/>
                </a:lnTo>
                <a:lnTo>
                  <a:pt x="12060" y="8677"/>
                </a:lnTo>
                <a:lnTo>
                  <a:pt x="11756" y="8788"/>
                </a:lnTo>
                <a:lnTo>
                  <a:pt x="11452" y="8826"/>
                </a:lnTo>
                <a:lnTo>
                  <a:pt x="11283" y="8826"/>
                </a:lnTo>
                <a:lnTo>
                  <a:pt x="11126" y="8826"/>
                </a:lnTo>
                <a:lnTo>
                  <a:pt x="11002" y="8788"/>
                </a:lnTo>
                <a:lnTo>
                  <a:pt x="10845" y="8714"/>
                </a:lnTo>
                <a:lnTo>
                  <a:pt x="10721" y="8640"/>
                </a:lnTo>
                <a:lnTo>
                  <a:pt x="10608" y="8565"/>
                </a:lnTo>
                <a:lnTo>
                  <a:pt x="10485" y="8453"/>
                </a:lnTo>
                <a:lnTo>
                  <a:pt x="10372" y="8323"/>
                </a:lnTo>
                <a:lnTo>
                  <a:pt x="10181" y="8062"/>
                </a:lnTo>
                <a:lnTo>
                  <a:pt x="10035" y="7746"/>
                </a:lnTo>
                <a:lnTo>
                  <a:pt x="9900" y="7392"/>
                </a:lnTo>
                <a:lnTo>
                  <a:pt x="9787" y="7001"/>
                </a:lnTo>
                <a:lnTo>
                  <a:pt x="9731" y="6610"/>
                </a:lnTo>
                <a:lnTo>
                  <a:pt x="9686" y="6219"/>
                </a:lnTo>
                <a:lnTo>
                  <a:pt x="9663" y="5772"/>
                </a:lnTo>
                <a:lnTo>
                  <a:pt x="9686" y="5381"/>
                </a:lnTo>
                <a:lnTo>
                  <a:pt x="9753" y="4990"/>
                </a:lnTo>
                <a:lnTo>
                  <a:pt x="9832" y="4636"/>
                </a:lnTo>
                <a:lnTo>
                  <a:pt x="9945" y="4320"/>
                </a:lnTo>
                <a:lnTo>
                  <a:pt x="10068" y="4022"/>
                </a:lnTo>
                <a:lnTo>
                  <a:pt x="10203" y="3817"/>
                </a:lnTo>
                <a:lnTo>
                  <a:pt x="10316" y="3593"/>
                </a:lnTo>
                <a:lnTo>
                  <a:pt x="10395" y="3351"/>
                </a:lnTo>
                <a:lnTo>
                  <a:pt x="10462" y="3109"/>
                </a:lnTo>
                <a:lnTo>
                  <a:pt x="10507" y="2848"/>
                </a:lnTo>
                <a:lnTo>
                  <a:pt x="10530" y="2606"/>
                </a:lnTo>
                <a:lnTo>
                  <a:pt x="10507" y="2346"/>
                </a:lnTo>
                <a:lnTo>
                  <a:pt x="10462" y="2141"/>
                </a:lnTo>
                <a:lnTo>
                  <a:pt x="10395" y="1880"/>
                </a:lnTo>
                <a:lnTo>
                  <a:pt x="10293" y="1638"/>
                </a:lnTo>
                <a:lnTo>
                  <a:pt x="10158" y="1415"/>
                </a:lnTo>
                <a:lnTo>
                  <a:pt x="9967" y="1210"/>
                </a:lnTo>
                <a:lnTo>
                  <a:pt x="9753" y="986"/>
                </a:lnTo>
                <a:lnTo>
                  <a:pt x="9495" y="819"/>
                </a:lnTo>
                <a:lnTo>
                  <a:pt x="9191" y="670"/>
                </a:lnTo>
                <a:lnTo>
                  <a:pt x="8842" y="521"/>
                </a:lnTo>
                <a:lnTo>
                  <a:pt x="8471" y="446"/>
                </a:lnTo>
                <a:lnTo>
                  <a:pt x="7998" y="428"/>
                </a:lnTo>
                <a:lnTo>
                  <a:pt x="7413" y="428"/>
                </a:lnTo>
                <a:lnTo>
                  <a:pt x="6817" y="446"/>
                </a:lnTo>
                <a:lnTo>
                  <a:pt x="6187" y="521"/>
                </a:lnTo>
                <a:lnTo>
                  <a:pt x="5602" y="633"/>
                </a:lnTo>
                <a:lnTo>
                  <a:pt x="5107" y="744"/>
                </a:lnTo>
                <a:lnTo>
                  <a:pt x="4725" y="856"/>
                </a:lnTo>
                <a:lnTo>
                  <a:pt x="4848" y="1564"/>
                </a:lnTo>
                <a:lnTo>
                  <a:pt x="5028" y="2495"/>
                </a:lnTo>
                <a:lnTo>
                  <a:pt x="5175" y="3556"/>
                </a:lnTo>
                <a:lnTo>
                  <a:pt x="5298" y="4673"/>
                </a:lnTo>
                <a:lnTo>
                  <a:pt x="5343" y="5213"/>
                </a:lnTo>
                <a:lnTo>
                  <a:pt x="5388" y="5753"/>
                </a:lnTo>
                <a:lnTo>
                  <a:pt x="5411" y="6275"/>
                </a:lnTo>
                <a:lnTo>
                  <a:pt x="5411" y="6740"/>
                </a:lnTo>
                <a:lnTo>
                  <a:pt x="5366" y="7168"/>
                </a:lnTo>
                <a:lnTo>
                  <a:pt x="5321" y="7541"/>
                </a:lnTo>
                <a:lnTo>
                  <a:pt x="5287" y="7708"/>
                </a:lnTo>
                <a:lnTo>
                  <a:pt x="5242" y="7857"/>
                </a:lnTo>
                <a:lnTo>
                  <a:pt x="5197" y="7969"/>
                </a:lnTo>
                <a:lnTo>
                  <a:pt x="5130" y="8062"/>
                </a:lnTo>
                <a:lnTo>
                  <a:pt x="5006" y="8248"/>
                </a:lnTo>
                <a:lnTo>
                  <a:pt x="4848" y="8397"/>
                </a:lnTo>
                <a:lnTo>
                  <a:pt x="4725" y="8528"/>
                </a:lnTo>
                <a:lnTo>
                  <a:pt x="4567" y="8640"/>
                </a:lnTo>
                <a:lnTo>
                  <a:pt x="4421" y="8714"/>
                </a:lnTo>
                <a:lnTo>
                  <a:pt x="4263" y="8751"/>
                </a:lnTo>
                <a:lnTo>
                  <a:pt x="4095" y="8788"/>
                </a:lnTo>
                <a:lnTo>
                  <a:pt x="3948" y="8788"/>
                </a:lnTo>
                <a:lnTo>
                  <a:pt x="3791" y="8751"/>
                </a:lnTo>
                <a:lnTo>
                  <a:pt x="3667" y="8714"/>
                </a:lnTo>
                <a:lnTo>
                  <a:pt x="3510" y="8677"/>
                </a:lnTo>
                <a:lnTo>
                  <a:pt x="3386" y="8602"/>
                </a:lnTo>
                <a:lnTo>
                  <a:pt x="3251" y="8491"/>
                </a:lnTo>
                <a:lnTo>
                  <a:pt x="3127" y="8360"/>
                </a:lnTo>
                <a:lnTo>
                  <a:pt x="3015" y="8248"/>
                </a:lnTo>
                <a:lnTo>
                  <a:pt x="2925" y="8062"/>
                </a:lnTo>
                <a:lnTo>
                  <a:pt x="2778" y="7857"/>
                </a:lnTo>
                <a:lnTo>
                  <a:pt x="2610" y="7671"/>
                </a:lnTo>
                <a:lnTo>
                  <a:pt x="2407" y="7541"/>
                </a:lnTo>
                <a:lnTo>
                  <a:pt x="2171" y="7466"/>
                </a:lnTo>
                <a:lnTo>
                  <a:pt x="1957" y="7429"/>
                </a:lnTo>
                <a:lnTo>
                  <a:pt x="1698" y="7429"/>
                </a:lnTo>
                <a:lnTo>
                  <a:pt x="1462" y="7466"/>
                </a:lnTo>
                <a:lnTo>
                  <a:pt x="1226" y="7559"/>
                </a:lnTo>
                <a:lnTo>
                  <a:pt x="989" y="7708"/>
                </a:lnTo>
                <a:lnTo>
                  <a:pt x="776" y="7932"/>
                </a:lnTo>
                <a:lnTo>
                  <a:pt x="551" y="8211"/>
                </a:lnTo>
                <a:lnTo>
                  <a:pt x="382" y="8528"/>
                </a:lnTo>
                <a:lnTo>
                  <a:pt x="315" y="8714"/>
                </a:lnTo>
                <a:lnTo>
                  <a:pt x="236" y="8919"/>
                </a:lnTo>
                <a:lnTo>
                  <a:pt x="191" y="9142"/>
                </a:lnTo>
                <a:lnTo>
                  <a:pt x="123" y="9347"/>
                </a:lnTo>
                <a:lnTo>
                  <a:pt x="78" y="9608"/>
                </a:lnTo>
                <a:lnTo>
                  <a:pt x="56" y="9887"/>
                </a:lnTo>
                <a:lnTo>
                  <a:pt x="33" y="10185"/>
                </a:lnTo>
                <a:lnTo>
                  <a:pt x="33" y="10464"/>
                </a:lnTo>
                <a:lnTo>
                  <a:pt x="33" y="10706"/>
                </a:lnTo>
                <a:lnTo>
                  <a:pt x="56" y="10967"/>
                </a:lnTo>
                <a:lnTo>
                  <a:pt x="78" y="11172"/>
                </a:lnTo>
                <a:lnTo>
                  <a:pt x="123" y="11395"/>
                </a:lnTo>
                <a:lnTo>
                  <a:pt x="168" y="11600"/>
                </a:lnTo>
                <a:lnTo>
                  <a:pt x="236" y="11786"/>
                </a:lnTo>
                <a:lnTo>
                  <a:pt x="292" y="11973"/>
                </a:lnTo>
                <a:lnTo>
                  <a:pt x="382" y="12140"/>
                </a:lnTo>
                <a:lnTo>
                  <a:pt x="540" y="12419"/>
                </a:lnTo>
                <a:lnTo>
                  <a:pt x="731" y="12680"/>
                </a:lnTo>
                <a:lnTo>
                  <a:pt x="944" y="12866"/>
                </a:lnTo>
                <a:lnTo>
                  <a:pt x="1158" y="12997"/>
                </a:lnTo>
                <a:lnTo>
                  <a:pt x="1395" y="13108"/>
                </a:lnTo>
                <a:lnTo>
                  <a:pt x="1608" y="13183"/>
                </a:lnTo>
                <a:lnTo>
                  <a:pt x="1856" y="13183"/>
                </a:lnTo>
                <a:lnTo>
                  <a:pt x="2070" y="13146"/>
                </a:lnTo>
                <a:lnTo>
                  <a:pt x="2261" y="13071"/>
                </a:lnTo>
                <a:lnTo>
                  <a:pt x="2430" y="12960"/>
                </a:lnTo>
                <a:lnTo>
                  <a:pt x="2587" y="12792"/>
                </a:lnTo>
                <a:lnTo>
                  <a:pt x="2688" y="12606"/>
                </a:lnTo>
                <a:lnTo>
                  <a:pt x="2801" y="12419"/>
                </a:lnTo>
                <a:lnTo>
                  <a:pt x="2925" y="12289"/>
                </a:lnTo>
                <a:lnTo>
                  <a:pt x="3082" y="12177"/>
                </a:lnTo>
                <a:lnTo>
                  <a:pt x="3228" y="12103"/>
                </a:lnTo>
                <a:lnTo>
                  <a:pt x="3408" y="12103"/>
                </a:lnTo>
                <a:lnTo>
                  <a:pt x="3577" y="12103"/>
                </a:lnTo>
                <a:lnTo>
                  <a:pt x="3723" y="12177"/>
                </a:lnTo>
                <a:lnTo>
                  <a:pt x="3903" y="12252"/>
                </a:lnTo>
                <a:lnTo>
                  <a:pt x="4072" y="12364"/>
                </a:lnTo>
                <a:lnTo>
                  <a:pt x="4230" y="12494"/>
                </a:lnTo>
                <a:lnTo>
                  <a:pt x="4353" y="12643"/>
                </a:lnTo>
                <a:lnTo>
                  <a:pt x="4488" y="12829"/>
                </a:lnTo>
                <a:lnTo>
                  <a:pt x="4567" y="13034"/>
                </a:lnTo>
                <a:lnTo>
                  <a:pt x="4657" y="13257"/>
                </a:lnTo>
                <a:lnTo>
                  <a:pt x="4702" y="13462"/>
                </a:lnTo>
                <a:lnTo>
                  <a:pt x="4725" y="13686"/>
                </a:lnTo>
                <a:lnTo>
                  <a:pt x="4702" y="14282"/>
                </a:lnTo>
                <a:lnTo>
                  <a:pt x="4657" y="15045"/>
                </a:lnTo>
                <a:lnTo>
                  <a:pt x="4612" y="15976"/>
                </a:lnTo>
                <a:lnTo>
                  <a:pt x="4590" y="16926"/>
                </a:lnTo>
                <a:lnTo>
                  <a:pt x="4567" y="17968"/>
                </a:lnTo>
                <a:lnTo>
                  <a:pt x="4567" y="19011"/>
                </a:lnTo>
                <a:lnTo>
                  <a:pt x="4590" y="19514"/>
                </a:lnTo>
                <a:lnTo>
                  <a:pt x="4612" y="19980"/>
                </a:lnTo>
                <a:lnTo>
                  <a:pt x="4657" y="20426"/>
                </a:lnTo>
                <a:lnTo>
                  <a:pt x="4725" y="20836"/>
                </a:lnTo>
                <a:lnTo>
                  <a:pt x="4848" y="20929"/>
                </a:lnTo>
                <a:lnTo>
                  <a:pt x="5040" y="21004"/>
                </a:lnTo>
                <a:lnTo>
                  <a:pt x="5265" y="21078"/>
                </a:lnTo>
                <a:lnTo>
                  <a:pt x="5478" y="21115"/>
                </a:lnTo>
                <a:lnTo>
                  <a:pt x="6041" y="21115"/>
                </a:lnTo>
                <a:lnTo>
                  <a:pt x="6637" y="21078"/>
                </a:lnTo>
                <a:lnTo>
                  <a:pt x="7312" y="21004"/>
                </a:lnTo>
                <a:lnTo>
                  <a:pt x="7998" y="20929"/>
                </a:lnTo>
                <a:lnTo>
                  <a:pt x="8696" y="20855"/>
                </a:lnTo>
                <a:lnTo>
                  <a:pt x="9360" y="20836"/>
                </a:lnTo>
                <a:close/>
              </a:path>
            </a:pathLst>
          </a:custGeom>
          <a:solidFill>
            <a:srgbClr val="CCCCFF"/>
          </a:solidFill>
          <a:ln w="28575">
            <a:solidFill>
              <a:srgbClr val="000000"/>
            </a:solidFill>
            <a:miter lim="800000"/>
            <a:headEnd/>
            <a:tailEnd/>
          </a:ln>
        </p:spPr>
        <p:txBody>
          <a:bodyPr/>
          <a:lstStyle/>
          <a:p>
            <a:endParaRPr lang="en-AU"/>
          </a:p>
        </p:txBody>
      </p:sp>
      <p:sp>
        <p:nvSpPr>
          <p:cNvPr id="122886" name="Text Box 6"/>
          <p:cNvSpPr txBox="1">
            <a:spLocks noChangeArrowheads="1"/>
          </p:cNvSpPr>
          <p:nvPr/>
        </p:nvSpPr>
        <p:spPr bwMode="auto">
          <a:xfrm>
            <a:off x="4022725" y="1701800"/>
            <a:ext cx="862013" cy="155575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AU" sz="9600">
                <a:solidFill>
                  <a:srgbClr val="FF3300"/>
                </a:solidFill>
              </a:rPr>
              <a:t>?</a:t>
            </a:r>
          </a:p>
        </p:txBody>
      </p:sp>
      <p:sp>
        <p:nvSpPr>
          <p:cNvPr id="7"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path" presetSubtype="0" accel="50000" decel="50000" fill="hold" grpId="0" nodeType="afterEffect">
                                  <p:stCondLst>
                                    <p:cond delay="0"/>
                                  </p:stCondLst>
                                  <p:childTnLst>
                                    <p:animMotion origin="layout" path="M -0.03889 -0.0537 L 0.21667 0.26667 " pathEditMode="relative" rAng="0" ptsTypes="AA">
                                      <p:cBhvr>
                                        <p:cTn id="6" dur="2000" fill="hold"/>
                                        <p:tgtEl>
                                          <p:spTgt spid="122885"/>
                                        </p:tgtEl>
                                        <p:attrNameLst>
                                          <p:attrName>ppt_x</p:attrName>
                                          <p:attrName>ppt_y</p:attrName>
                                        </p:attrNameLst>
                                      </p:cBhvr>
                                      <p:rCtr x="12778" y="16019"/>
                                    </p:animMotion>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5" grpId="0" animBg="1"/>
      <p:bldP spid="7" grpId="0" animBg="1"/>
    </p:bldLst>
  </p:timing>
</p:sld>
</file>

<file path=ppt/slides/slide4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628738" name="Group 2"/>
          <p:cNvGrpSpPr>
            <a:grpSpLocks/>
          </p:cNvGrpSpPr>
          <p:nvPr/>
        </p:nvGrpSpPr>
        <p:grpSpPr bwMode="auto">
          <a:xfrm>
            <a:off x="2671763" y="2627313"/>
            <a:ext cx="5611812" cy="1279525"/>
            <a:chOff x="1683" y="1655"/>
            <a:chExt cx="3535" cy="806"/>
          </a:xfrm>
        </p:grpSpPr>
        <p:sp>
          <p:nvSpPr>
            <p:cNvPr id="628739" name="Rectangle 3"/>
            <p:cNvSpPr>
              <a:spLocks noChangeArrowheads="1"/>
            </p:cNvSpPr>
            <p:nvPr/>
          </p:nvSpPr>
          <p:spPr bwMode="auto">
            <a:xfrm>
              <a:off x="1853" y="2349"/>
              <a:ext cx="2606" cy="109"/>
            </a:xfrm>
            <a:prstGeom prst="rect">
              <a:avLst/>
            </a:prstGeom>
            <a:solidFill>
              <a:schemeClr val="accent1"/>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40" name="Line 4"/>
            <p:cNvSpPr>
              <a:spLocks noChangeShapeType="1"/>
            </p:cNvSpPr>
            <p:nvPr/>
          </p:nvSpPr>
          <p:spPr bwMode="auto">
            <a:xfrm flipH="1">
              <a:off x="1683" y="2350"/>
              <a:ext cx="17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41" name="Line 5"/>
            <p:cNvSpPr>
              <a:spLocks noChangeShapeType="1"/>
            </p:cNvSpPr>
            <p:nvPr/>
          </p:nvSpPr>
          <p:spPr bwMode="auto">
            <a:xfrm flipH="1">
              <a:off x="1683" y="2461"/>
              <a:ext cx="175"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42" name="Line 6"/>
            <p:cNvSpPr>
              <a:spLocks noChangeShapeType="1"/>
            </p:cNvSpPr>
            <p:nvPr/>
          </p:nvSpPr>
          <p:spPr bwMode="auto">
            <a:xfrm>
              <a:off x="4095" y="2043"/>
              <a:ext cx="45" cy="330"/>
            </a:xfrm>
            <a:prstGeom prst="line">
              <a:avLst/>
            </a:prstGeom>
            <a:noFill/>
            <a:ln w="28575">
              <a:solidFill>
                <a:srgbClr val="339966"/>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43" name="Rectangle 7"/>
            <p:cNvSpPr>
              <a:spLocks noChangeArrowheads="1"/>
            </p:cNvSpPr>
            <p:nvPr/>
          </p:nvSpPr>
          <p:spPr bwMode="auto">
            <a:xfrm>
              <a:off x="1699" y="2067"/>
              <a:ext cx="207" cy="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800">
                  <a:solidFill>
                    <a:srgbClr val="000000"/>
                  </a:solidFill>
                </a:rPr>
                <a:t>t</a:t>
              </a:r>
              <a:r>
                <a:rPr lang="en-US" altLang="en-US" sz="1800" baseline="-25000">
                  <a:solidFill>
                    <a:srgbClr val="000000"/>
                  </a:solidFill>
                </a:rPr>
                <a:t>o</a:t>
              </a:r>
            </a:p>
          </p:txBody>
        </p:sp>
        <p:sp>
          <p:nvSpPr>
            <p:cNvPr id="628744" name="Rectangle 8"/>
            <p:cNvSpPr>
              <a:spLocks noChangeArrowheads="1"/>
            </p:cNvSpPr>
            <p:nvPr/>
          </p:nvSpPr>
          <p:spPr bwMode="auto">
            <a:xfrm>
              <a:off x="3300" y="1655"/>
              <a:ext cx="1918" cy="380"/>
            </a:xfrm>
            <a:prstGeom prst="rect">
              <a:avLst/>
            </a:prstGeom>
            <a:noFill/>
            <a:ln w="25400">
              <a:solidFill>
                <a:srgbClr val="3399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600">
                  <a:solidFill>
                    <a:srgbClr val="000000"/>
                  </a:solidFill>
                </a:rPr>
                <a:t>Elastic Modulus E</a:t>
              </a:r>
              <a:r>
                <a:rPr lang="en-US" altLang="en-US" sz="1600" baseline="-25000">
                  <a:solidFill>
                    <a:srgbClr val="000000"/>
                  </a:solidFill>
                </a:rPr>
                <a:t>o</a:t>
              </a:r>
            </a:p>
            <a:p>
              <a:pPr eaLnBrk="0" hangingPunct="0">
                <a:spcBef>
                  <a:spcPct val="0"/>
                </a:spcBef>
                <a:buFontTx/>
                <a:buNone/>
              </a:pPr>
              <a:r>
                <a:rPr lang="en-US" altLang="en-US" sz="1600">
                  <a:solidFill>
                    <a:srgbClr val="000000"/>
                  </a:solidFill>
                </a:rPr>
                <a:t>Coeff.</a:t>
              </a:r>
              <a:r>
                <a:rPr lang="en-US" altLang="en-US" sz="1600"/>
                <a:t> </a:t>
              </a:r>
              <a:r>
                <a:rPr lang="en-US" altLang="en-US" sz="1600">
                  <a:solidFill>
                    <a:srgbClr val="000000"/>
                  </a:solidFill>
                </a:rPr>
                <a:t>of Thermal Expansion </a:t>
              </a:r>
              <a:r>
                <a:rPr lang="en-US" altLang="en-US" sz="1600">
                  <a:solidFill>
                    <a:srgbClr val="000000"/>
                  </a:solidFill>
                  <a:sym typeface="Symbol" pitchFamily="18" charset="2"/>
                </a:rPr>
                <a:t></a:t>
              </a:r>
              <a:r>
                <a:rPr lang="en-US" altLang="en-US" sz="1600" baseline="-25000">
                  <a:solidFill>
                    <a:srgbClr val="000000"/>
                  </a:solidFill>
                  <a:sym typeface="Symbol" pitchFamily="18" charset="2"/>
                </a:rPr>
                <a:t>o</a:t>
              </a:r>
            </a:p>
          </p:txBody>
        </p:sp>
        <p:sp>
          <p:nvSpPr>
            <p:cNvPr id="628745" name="Line 9"/>
            <p:cNvSpPr>
              <a:spLocks noChangeShapeType="1"/>
            </p:cNvSpPr>
            <p:nvPr/>
          </p:nvSpPr>
          <p:spPr bwMode="auto">
            <a:xfrm>
              <a:off x="1714" y="2146"/>
              <a:ext cx="0" cy="188"/>
            </a:xfrm>
            <a:prstGeom prst="line">
              <a:avLst/>
            </a:prstGeom>
            <a:noFill/>
            <a:ln w="12700">
              <a:solidFill>
                <a:srgbClr val="0000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628746" name="Text Box 10"/>
          <p:cNvSpPr txBox="1">
            <a:spLocks noChangeArrowheads="1"/>
          </p:cNvSpPr>
          <p:nvPr/>
        </p:nvSpPr>
        <p:spPr bwMode="auto">
          <a:xfrm>
            <a:off x="860425" y="2398713"/>
            <a:ext cx="2481263" cy="11557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FontTx/>
              <a:buNone/>
            </a:pPr>
            <a:r>
              <a:rPr lang="en-AU" altLang="en-US" sz="1400">
                <a:solidFill>
                  <a:srgbClr val="000000"/>
                </a:solidFill>
              </a:rPr>
              <a:t>Subscripts</a:t>
            </a:r>
          </a:p>
          <a:p>
            <a:pPr>
              <a:spcBef>
                <a:spcPct val="0"/>
              </a:spcBef>
              <a:buFontTx/>
              <a:buNone/>
            </a:pPr>
            <a:r>
              <a:rPr lang="en-AU" altLang="en-US" sz="1400">
                <a:solidFill>
                  <a:srgbClr val="000000"/>
                </a:solidFill>
              </a:rPr>
              <a:t>i = Inner adherend (structure)</a:t>
            </a:r>
          </a:p>
          <a:p>
            <a:pPr>
              <a:spcBef>
                <a:spcPct val="0"/>
              </a:spcBef>
              <a:buFontTx/>
              <a:buNone/>
            </a:pPr>
            <a:r>
              <a:rPr lang="en-AU" altLang="en-US" sz="1400">
                <a:solidFill>
                  <a:srgbClr val="000000"/>
                </a:solidFill>
              </a:rPr>
              <a:t>o = Outer adherend (doubler)</a:t>
            </a:r>
          </a:p>
          <a:p>
            <a:pPr>
              <a:spcBef>
                <a:spcPct val="0"/>
              </a:spcBef>
              <a:buFontTx/>
              <a:buNone/>
            </a:pPr>
            <a:r>
              <a:rPr lang="en-AU" altLang="en-US" sz="1400">
                <a:solidFill>
                  <a:srgbClr val="000000"/>
                </a:solidFill>
              </a:rPr>
              <a:t>1 = Outer end of joint</a:t>
            </a:r>
          </a:p>
          <a:p>
            <a:pPr>
              <a:spcBef>
                <a:spcPct val="0"/>
              </a:spcBef>
              <a:buFontTx/>
              <a:buNone/>
            </a:pPr>
            <a:r>
              <a:rPr lang="en-AU" altLang="en-US" sz="1400">
                <a:solidFill>
                  <a:srgbClr val="000000"/>
                </a:solidFill>
              </a:rPr>
              <a:t>2 = Inner end of joint</a:t>
            </a:r>
          </a:p>
        </p:txBody>
      </p:sp>
      <p:sp>
        <p:nvSpPr>
          <p:cNvPr id="628747" name="Rectangle 11"/>
          <p:cNvSpPr>
            <a:spLocks noGrp="1" noChangeArrowheads="1"/>
          </p:cNvSpPr>
          <p:nvPr>
            <p:ph type="title"/>
          </p:nvPr>
        </p:nvSpPr>
        <p:spPr>
          <a:noFill/>
          <a:ln/>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r>
              <a:rPr lang="en-US" altLang="en-US"/>
              <a:t>Nomenclature</a:t>
            </a:r>
          </a:p>
        </p:txBody>
      </p:sp>
      <p:sp>
        <p:nvSpPr>
          <p:cNvPr id="628748" name="Rectangle 12"/>
          <p:cNvSpPr>
            <a:spLocks noGrp="1" noChangeArrowheads="1"/>
          </p:cNvSpPr>
          <p:nvPr>
            <p:ph type="body" idx="1"/>
          </p:nvPr>
        </p:nvSpPr>
        <p:spPr>
          <a:xfrm>
            <a:off x="458788" y="1446213"/>
            <a:ext cx="8226425" cy="4497387"/>
          </a:xfrm>
          <a:noFill/>
          <a:ln/>
          <a:extLst>
            <a:ext uri="{91240B29-F687-4F45-9708-019B960494DF}">
              <a14:hiddenLine xmlns:a14="http://schemas.microsoft.com/office/drawing/2010/main" w="12700" cap="flat" cmpd="sng">
                <a:solidFill>
                  <a:srgbClr val="DC0081"/>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r>
              <a:rPr lang="en-US" altLang="en-US"/>
              <a:t>Various standards for nomenclature</a:t>
            </a:r>
          </a:p>
          <a:p>
            <a:r>
              <a:rPr lang="en-US" altLang="en-US"/>
              <a:t>Variables used in this part of the course are:</a:t>
            </a:r>
          </a:p>
        </p:txBody>
      </p:sp>
      <p:grpSp>
        <p:nvGrpSpPr>
          <p:cNvPr id="628749" name="Group 13"/>
          <p:cNvGrpSpPr>
            <a:grpSpLocks/>
          </p:cNvGrpSpPr>
          <p:nvPr/>
        </p:nvGrpSpPr>
        <p:grpSpPr bwMode="auto">
          <a:xfrm>
            <a:off x="738188" y="3949700"/>
            <a:ext cx="7631112" cy="333375"/>
            <a:chOff x="465" y="2480"/>
            <a:chExt cx="4807" cy="210"/>
          </a:xfrm>
        </p:grpSpPr>
        <p:sp>
          <p:nvSpPr>
            <p:cNvPr id="628750" name="Rectangle 14"/>
            <p:cNvSpPr>
              <a:spLocks noChangeArrowheads="1"/>
            </p:cNvSpPr>
            <p:nvPr/>
          </p:nvSpPr>
          <p:spPr bwMode="auto">
            <a:xfrm>
              <a:off x="465" y="2480"/>
              <a:ext cx="519"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600">
                  <a:solidFill>
                    <a:srgbClr val="000000"/>
                  </a:solidFill>
                </a:rPr>
                <a:t>Load P</a:t>
              </a:r>
            </a:p>
          </p:txBody>
        </p:sp>
        <p:sp>
          <p:nvSpPr>
            <p:cNvPr id="628751" name="Line 15"/>
            <p:cNvSpPr>
              <a:spLocks noChangeShapeType="1"/>
            </p:cNvSpPr>
            <p:nvPr/>
          </p:nvSpPr>
          <p:spPr bwMode="auto">
            <a:xfrm flipH="1">
              <a:off x="1104" y="2592"/>
              <a:ext cx="464" cy="0"/>
            </a:xfrm>
            <a:prstGeom prst="line">
              <a:avLst/>
            </a:prstGeom>
            <a:noFill/>
            <a:ln w="76200">
              <a:solidFill>
                <a:srgbClr val="FF33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28752" name="Line 16"/>
            <p:cNvSpPr>
              <a:spLocks noChangeShapeType="1"/>
            </p:cNvSpPr>
            <p:nvPr/>
          </p:nvSpPr>
          <p:spPr bwMode="auto">
            <a:xfrm>
              <a:off x="4808" y="2592"/>
              <a:ext cx="464" cy="0"/>
            </a:xfrm>
            <a:prstGeom prst="line">
              <a:avLst/>
            </a:prstGeom>
            <a:noFill/>
            <a:ln w="76200">
              <a:solidFill>
                <a:srgbClr val="FF33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grpSp>
      <p:grpSp>
        <p:nvGrpSpPr>
          <p:cNvPr id="628753" name="Group 17"/>
          <p:cNvGrpSpPr>
            <a:grpSpLocks/>
          </p:cNvGrpSpPr>
          <p:nvPr/>
        </p:nvGrpSpPr>
        <p:grpSpPr bwMode="auto">
          <a:xfrm>
            <a:off x="2844800" y="2819400"/>
            <a:ext cx="2235200" cy="1908175"/>
            <a:chOff x="1792" y="1776"/>
            <a:chExt cx="1408" cy="1202"/>
          </a:xfrm>
        </p:grpSpPr>
        <p:sp>
          <p:nvSpPr>
            <p:cNvPr id="628754" name="AutoShape 18"/>
            <p:cNvSpPr>
              <a:spLocks noChangeArrowheads="1"/>
            </p:cNvSpPr>
            <p:nvPr/>
          </p:nvSpPr>
          <p:spPr bwMode="auto">
            <a:xfrm>
              <a:off x="1792" y="2688"/>
              <a:ext cx="200" cy="72"/>
            </a:xfrm>
            <a:prstGeom prst="leftRightArrow">
              <a:avLst>
                <a:gd name="adj1" fmla="val 50000"/>
                <a:gd name="adj2" fmla="val 55556"/>
              </a:avLst>
            </a:prstGeom>
            <a:solidFill>
              <a:srgbClr val="0033CC"/>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en-AU"/>
            </a:p>
          </p:txBody>
        </p:sp>
        <p:sp>
          <p:nvSpPr>
            <p:cNvPr id="628755" name="AutoShape 19"/>
            <p:cNvSpPr>
              <a:spLocks noChangeArrowheads="1"/>
            </p:cNvSpPr>
            <p:nvPr/>
          </p:nvSpPr>
          <p:spPr bwMode="auto">
            <a:xfrm>
              <a:off x="3000" y="2224"/>
              <a:ext cx="200" cy="72"/>
            </a:xfrm>
            <a:prstGeom prst="leftRightArrow">
              <a:avLst>
                <a:gd name="adj1" fmla="val 50000"/>
                <a:gd name="adj2" fmla="val 55556"/>
              </a:avLst>
            </a:prstGeom>
            <a:solidFill>
              <a:srgbClr val="0033CC"/>
            </a:solidFill>
            <a:ln w="9525" algn="ctr">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nchor="ctr">
              <a:spAutoFit/>
            </a:bodyPr>
            <a:lstStyle/>
            <a:p>
              <a:endParaRPr lang="en-AU"/>
            </a:p>
          </p:txBody>
        </p:sp>
        <p:sp>
          <p:nvSpPr>
            <p:cNvPr id="628756" name="Rectangle 20"/>
            <p:cNvSpPr>
              <a:spLocks noChangeArrowheads="1"/>
            </p:cNvSpPr>
            <p:nvPr/>
          </p:nvSpPr>
          <p:spPr bwMode="auto">
            <a:xfrm>
              <a:off x="1993" y="2768"/>
              <a:ext cx="1066"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600">
                  <a:solidFill>
                    <a:srgbClr val="000000"/>
                  </a:solidFill>
                </a:rPr>
                <a:t>Thermal Load T</a:t>
              </a:r>
              <a:r>
                <a:rPr lang="en-US" altLang="en-US" sz="1600" baseline="-25000">
                  <a:solidFill>
                    <a:srgbClr val="000000"/>
                  </a:solidFill>
                </a:rPr>
                <a:t>1</a:t>
              </a:r>
            </a:p>
          </p:txBody>
        </p:sp>
        <p:sp>
          <p:nvSpPr>
            <p:cNvPr id="628757" name="Rectangle 21"/>
            <p:cNvSpPr>
              <a:spLocks noChangeArrowheads="1"/>
            </p:cNvSpPr>
            <p:nvPr/>
          </p:nvSpPr>
          <p:spPr bwMode="auto">
            <a:xfrm>
              <a:off x="2521" y="1776"/>
              <a:ext cx="619" cy="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600">
                  <a:solidFill>
                    <a:srgbClr val="000000"/>
                  </a:solidFill>
                </a:rPr>
                <a:t>Thermal </a:t>
              </a:r>
              <a:br>
                <a:rPr lang="en-US" altLang="en-US" sz="1600">
                  <a:solidFill>
                    <a:srgbClr val="000000"/>
                  </a:solidFill>
                </a:rPr>
              </a:br>
              <a:r>
                <a:rPr lang="en-US" altLang="en-US" sz="1600">
                  <a:solidFill>
                    <a:srgbClr val="000000"/>
                  </a:solidFill>
                </a:rPr>
                <a:t>Load T</a:t>
              </a:r>
              <a:r>
                <a:rPr lang="en-US" altLang="en-US" sz="1600" baseline="-25000">
                  <a:solidFill>
                    <a:srgbClr val="000000"/>
                  </a:solidFill>
                </a:rPr>
                <a:t>2</a:t>
              </a:r>
            </a:p>
          </p:txBody>
        </p:sp>
      </p:grpSp>
      <p:grpSp>
        <p:nvGrpSpPr>
          <p:cNvPr id="628758" name="Group 22"/>
          <p:cNvGrpSpPr>
            <a:grpSpLocks/>
          </p:cNvGrpSpPr>
          <p:nvPr/>
        </p:nvGrpSpPr>
        <p:grpSpPr bwMode="auto">
          <a:xfrm>
            <a:off x="2068513" y="3673475"/>
            <a:ext cx="5538787" cy="1770063"/>
            <a:chOff x="1303" y="2314"/>
            <a:chExt cx="3489" cy="1115"/>
          </a:xfrm>
        </p:grpSpPr>
        <p:sp>
          <p:nvSpPr>
            <p:cNvPr id="628759" name="Line 23"/>
            <p:cNvSpPr>
              <a:spLocks noChangeShapeType="1"/>
            </p:cNvSpPr>
            <p:nvPr/>
          </p:nvSpPr>
          <p:spPr bwMode="auto">
            <a:xfrm flipV="1">
              <a:off x="1509" y="2686"/>
              <a:ext cx="126" cy="372"/>
            </a:xfrm>
            <a:prstGeom prst="line">
              <a:avLst/>
            </a:prstGeom>
            <a:noFill/>
            <a:ln w="28575">
              <a:solidFill>
                <a:srgbClr val="33CCCC"/>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nvGrpSpPr>
            <p:cNvPr id="628760" name="Group 24"/>
            <p:cNvGrpSpPr>
              <a:grpSpLocks/>
            </p:cNvGrpSpPr>
            <p:nvPr/>
          </p:nvGrpSpPr>
          <p:grpSpPr bwMode="auto">
            <a:xfrm>
              <a:off x="1303" y="2314"/>
              <a:ext cx="3489" cy="1115"/>
              <a:chOff x="1303" y="2314"/>
              <a:chExt cx="3489" cy="1115"/>
            </a:xfrm>
          </p:grpSpPr>
          <p:sp>
            <p:nvSpPr>
              <p:cNvPr id="628761" name="Rectangle 25"/>
              <p:cNvSpPr>
                <a:spLocks noChangeArrowheads="1"/>
              </p:cNvSpPr>
              <p:nvPr/>
            </p:nvSpPr>
            <p:spPr bwMode="auto">
              <a:xfrm>
                <a:off x="1326" y="2749"/>
                <a:ext cx="170"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600">
                    <a:solidFill>
                      <a:srgbClr val="000000"/>
                    </a:solidFill>
                  </a:rPr>
                  <a:t>t</a:t>
                </a:r>
                <a:r>
                  <a:rPr lang="en-US" altLang="en-US" sz="1600" baseline="-25000">
                    <a:solidFill>
                      <a:srgbClr val="000000"/>
                    </a:solidFill>
                  </a:rPr>
                  <a:t>i</a:t>
                </a:r>
              </a:p>
            </p:txBody>
          </p:sp>
          <p:grpSp>
            <p:nvGrpSpPr>
              <p:cNvPr id="628762" name="Group 26"/>
              <p:cNvGrpSpPr>
                <a:grpSpLocks/>
              </p:cNvGrpSpPr>
              <p:nvPr/>
            </p:nvGrpSpPr>
            <p:grpSpPr bwMode="auto">
              <a:xfrm>
                <a:off x="1370" y="2515"/>
                <a:ext cx="3422" cy="914"/>
                <a:chOff x="1370" y="2515"/>
                <a:chExt cx="3422" cy="914"/>
              </a:xfrm>
            </p:grpSpPr>
            <p:sp>
              <p:nvSpPr>
                <p:cNvPr id="628763" name="Rectangle 27"/>
                <p:cNvSpPr>
                  <a:spLocks noChangeArrowheads="1"/>
                </p:cNvSpPr>
                <p:nvPr/>
              </p:nvSpPr>
              <p:spPr bwMode="auto">
                <a:xfrm>
                  <a:off x="1583" y="2515"/>
                  <a:ext cx="1551" cy="164"/>
                </a:xfrm>
                <a:prstGeom prst="rect">
                  <a:avLst/>
                </a:prstGeom>
                <a:solidFill>
                  <a:schemeClr val="hlink"/>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64" name="Rectangle 28"/>
                <p:cNvSpPr>
                  <a:spLocks noChangeArrowheads="1"/>
                </p:cNvSpPr>
                <p:nvPr/>
              </p:nvSpPr>
              <p:spPr bwMode="auto">
                <a:xfrm>
                  <a:off x="3184" y="2515"/>
                  <a:ext cx="1608" cy="164"/>
                </a:xfrm>
                <a:prstGeom prst="rect">
                  <a:avLst/>
                </a:prstGeom>
                <a:solidFill>
                  <a:schemeClr val="hlink"/>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65" name="Rectangle 29"/>
                <p:cNvSpPr>
                  <a:spLocks noChangeArrowheads="1"/>
                </p:cNvSpPr>
                <p:nvPr/>
              </p:nvSpPr>
              <p:spPr bwMode="auto">
                <a:xfrm>
                  <a:off x="1370" y="3047"/>
                  <a:ext cx="1891" cy="382"/>
                </a:xfrm>
                <a:prstGeom prst="rect">
                  <a:avLst/>
                </a:prstGeom>
                <a:noFill/>
                <a:ln w="28575">
                  <a:solidFill>
                    <a:srgbClr val="33CC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600">
                      <a:solidFill>
                        <a:srgbClr val="000000"/>
                      </a:solidFill>
                    </a:rPr>
                    <a:t>Elastic Modulus E</a:t>
                  </a:r>
                  <a:r>
                    <a:rPr lang="en-US" altLang="en-US" sz="1600" baseline="-25000">
                      <a:solidFill>
                        <a:srgbClr val="000000"/>
                      </a:solidFill>
                    </a:rPr>
                    <a:t>i</a:t>
                  </a:r>
                  <a:endParaRPr lang="en-US" altLang="en-US" sz="1400" baseline="-25000">
                    <a:solidFill>
                      <a:srgbClr val="000000"/>
                    </a:solidFill>
                  </a:endParaRPr>
                </a:p>
                <a:p>
                  <a:pPr eaLnBrk="0" hangingPunct="0">
                    <a:spcBef>
                      <a:spcPct val="0"/>
                    </a:spcBef>
                    <a:buFontTx/>
                    <a:buNone/>
                  </a:pPr>
                  <a:r>
                    <a:rPr lang="en-US" altLang="en-US" sz="1600">
                      <a:solidFill>
                        <a:srgbClr val="000000"/>
                      </a:solidFill>
                    </a:rPr>
                    <a:t>Coeff.</a:t>
                  </a:r>
                  <a:r>
                    <a:rPr lang="en-US" altLang="en-US" sz="1600"/>
                    <a:t> </a:t>
                  </a:r>
                  <a:r>
                    <a:rPr lang="en-US" altLang="en-US" sz="1600">
                      <a:solidFill>
                        <a:srgbClr val="000000"/>
                      </a:solidFill>
                    </a:rPr>
                    <a:t>of Thermal Expansion </a:t>
                  </a:r>
                  <a:r>
                    <a:rPr lang="en-US" altLang="en-US" sz="1600">
                      <a:solidFill>
                        <a:srgbClr val="000000"/>
                      </a:solidFill>
                      <a:sym typeface="Symbol" pitchFamily="18" charset="2"/>
                    </a:rPr>
                    <a:t></a:t>
                  </a:r>
                  <a:r>
                    <a:rPr lang="en-US" altLang="en-US" sz="1600" baseline="-25000">
                      <a:solidFill>
                        <a:srgbClr val="000000"/>
                      </a:solidFill>
                      <a:sym typeface="Symbol" pitchFamily="18" charset="2"/>
                    </a:rPr>
                    <a:t>i</a:t>
                  </a:r>
                </a:p>
              </p:txBody>
            </p:sp>
          </p:grpSp>
          <p:sp>
            <p:nvSpPr>
              <p:cNvPr id="628766" name="Line 30"/>
              <p:cNvSpPr>
                <a:spLocks noChangeShapeType="1"/>
              </p:cNvSpPr>
              <p:nvPr/>
            </p:nvSpPr>
            <p:spPr bwMode="auto">
              <a:xfrm>
                <a:off x="1303" y="2682"/>
                <a:ext cx="21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67" name="Line 31"/>
              <p:cNvSpPr>
                <a:spLocks noChangeShapeType="1"/>
              </p:cNvSpPr>
              <p:nvPr/>
            </p:nvSpPr>
            <p:spPr bwMode="auto">
              <a:xfrm>
                <a:off x="1303" y="2516"/>
                <a:ext cx="21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68" name="Line 32"/>
              <p:cNvSpPr>
                <a:spLocks noChangeShapeType="1"/>
              </p:cNvSpPr>
              <p:nvPr/>
            </p:nvSpPr>
            <p:spPr bwMode="auto">
              <a:xfrm flipH="1" flipV="1">
                <a:off x="1354" y="2691"/>
                <a:ext cx="0" cy="264"/>
              </a:xfrm>
              <a:prstGeom prst="line">
                <a:avLst/>
              </a:prstGeom>
              <a:noFill/>
              <a:ln w="12700">
                <a:solidFill>
                  <a:srgbClr val="0000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69" name="Line 33"/>
              <p:cNvSpPr>
                <a:spLocks noChangeShapeType="1"/>
              </p:cNvSpPr>
              <p:nvPr/>
            </p:nvSpPr>
            <p:spPr bwMode="auto">
              <a:xfrm>
                <a:off x="1362" y="2314"/>
                <a:ext cx="0" cy="188"/>
              </a:xfrm>
              <a:prstGeom prst="line">
                <a:avLst/>
              </a:prstGeom>
              <a:noFill/>
              <a:ln w="12700">
                <a:solidFill>
                  <a:srgbClr val="0000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grpSp>
        <p:nvGrpSpPr>
          <p:cNvPr id="628770" name="Group 34"/>
          <p:cNvGrpSpPr>
            <a:grpSpLocks/>
          </p:cNvGrpSpPr>
          <p:nvPr/>
        </p:nvGrpSpPr>
        <p:grpSpPr bwMode="auto">
          <a:xfrm>
            <a:off x="2941638" y="3475038"/>
            <a:ext cx="4679950" cy="2354262"/>
            <a:chOff x="1853" y="2189"/>
            <a:chExt cx="2948" cy="1483"/>
          </a:xfrm>
        </p:grpSpPr>
        <p:sp>
          <p:nvSpPr>
            <p:cNvPr id="628771" name="Rectangle 35"/>
            <p:cNvSpPr>
              <a:spLocks noChangeArrowheads="1"/>
            </p:cNvSpPr>
            <p:nvPr/>
          </p:nvSpPr>
          <p:spPr bwMode="auto">
            <a:xfrm>
              <a:off x="4610" y="2189"/>
              <a:ext cx="191"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600">
                  <a:solidFill>
                    <a:srgbClr val="000000"/>
                  </a:solidFill>
                  <a:latin typeface="Symbol" pitchFamily="18" charset="2"/>
                </a:rPr>
                <a:t></a:t>
              </a:r>
            </a:p>
          </p:txBody>
        </p:sp>
        <p:sp>
          <p:nvSpPr>
            <p:cNvPr id="628772" name="Rectangle 36"/>
            <p:cNvSpPr>
              <a:spLocks noChangeArrowheads="1"/>
            </p:cNvSpPr>
            <p:nvPr/>
          </p:nvSpPr>
          <p:spPr bwMode="auto">
            <a:xfrm>
              <a:off x="1853" y="2460"/>
              <a:ext cx="2603" cy="53"/>
            </a:xfrm>
            <a:prstGeom prst="rect">
              <a:avLst/>
            </a:prstGeom>
            <a:solidFill>
              <a:srgbClr val="993366"/>
            </a:solidFill>
            <a:ln w="254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73" name="Line 37"/>
            <p:cNvSpPr>
              <a:spLocks noChangeShapeType="1"/>
            </p:cNvSpPr>
            <p:nvPr/>
          </p:nvSpPr>
          <p:spPr bwMode="auto">
            <a:xfrm>
              <a:off x="4521" y="2461"/>
              <a:ext cx="214"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74" name="Rectangle 38"/>
            <p:cNvSpPr>
              <a:spLocks noChangeArrowheads="1"/>
            </p:cNvSpPr>
            <p:nvPr/>
          </p:nvSpPr>
          <p:spPr bwMode="auto">
            <a:xfrm>
              <a:off x="3619" y="2982"/>
              <a:ext cx="1128" cy="690"/>
            </a:xfrm>
            <a:prstGeom prst="rect">
              <a:avLst/>
            </a:prstGeom>
            <a:noFill/>
            <a:ln w="28575">
              <a:solidFill>
                <a:srgbClr val="993366"/>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600">
                  <a:solidFill>
                    <a:srgbClr val="000000"/>
                  </a:solidFill>
                </a:rPr>
                <a:t>Shear Modulus G</a:t>
              </a:r>
            </a:p>
            <a:p>
              <a:pPr eaLnBrk="0" hangingPunct="0">
                <a:spcBef>
                  <a:spcPct val="0"/>
                </a:spcBef>
                <a:buFontTx/>
                <a:buNone/>
              </a:pPr>
              <a:r>
                <a:rPr lang="en-US" altLang="en-US" sz="1600">
                  <a:solidFill>
                    <a:srgbClr val="000000"/>
                  </a:solidFill>
                </a:rPr>
                <a:t>Elastic strain </a:t>
              </a:r>
              <a:r>
                <a:rPr lang="en-US" altLang="en-US" sz="1600">
                  <a:solidFill>
                    <a:srgbClr val="000000"/>
                  </a:solidFill>
                  <a:latin typeface="Symbol" pitchFamily="18" charset="2"/>
                </a:rPr>
                <a:t></a:t>
              </a:r>
              <a:r>
                <a:rPr lang="en-US" altLang="en-US" sz="1600" baseline="-25000">
                  <a:solidFill>
                    <a:srgbClr val="000000"/>
                  </a:solidFill>
                </a:rPr>
                <a:t>e</a:t>
              </a:r>
              <a:endParaRPr lang="en-US" altLang="en-US" sz="1600">
                <a:solidFill>
                  <a:srgbClr val="000000"/>
                </a:solidFill>
              </a:endParaRPr>
            </a:p>
            <a:p>
              <a:pPr eaLnBrk="0" hangingPunct="0">
                <a:spcBef>
                  <a:spcPct val="0"/>
                </a:spcBef>
                <a:buFontTx/>
                <a:buNone/>
              </a:pPr>
              <a:r>
                <a:rPr lang="en-US" altLang="en-US" sz="1600">
                  <a:solidFill>
                    <a:srgbClr val="000000"/>
                  </a:solidFill>
                </a:rPr>
                <a:t>Plastic strain </a:t>
              </a:r>
              <a:r>
                <a:rPr lang="en-US" altLang="en-US" sz="1600">
                  <a:solidFill>
                    <a:srgbClr val="000000"/>
                  </a:solidFill>
                  <a:latin typeface="Symbol" pitchFamily="18" charset="2"/>
                </a:rPr>
                <a:t></a:t>
              </a:r>
              <a:r>
                <a:rPr lang="en-US" altLang="en-US" sz="1600" baseline="-25000">
                  <a:solidFill>
                    <a:srgbClr val="000000"/>
                  </a:solidFill>
                </a:rPr>
                <a:t>p</a:t>
              </a:r>
              <a:endParaRPr lang="en-US" altLang="en-US" sz="1600">
                <a:solidFill>
                  <a:srgbClr val="000000"/>
                </a:solidFill>
              </a:endParaRPr>
            </a:p>
            <a:p>
              <a:pPr eaLnBrk="0" hangingPunct="0">
                <a:spcBef>
                  <a:spcPct val="0"/>
                </a:spcBef>
                <a:buFontTx/>
                <a:buNone/>
              </a:pPr>
              <a:r>
                <a:rPr lang="en-US" altLang="en-US" sz="1600">
                  <a:solidFill>
                    <a:srgbClr val="000000"/>
                  </a:solidFill>
                </a:rPr>
                <a:t>Shear stress </a:t>
              </a:r>
              <a:r>
                <a:rPr lang="en-US" altLang="en-US" sz="1600">
                  <a:solidFill>
                    <a:srgbClr val="000000"/>
                  </a:solidFill>
                  <a:latin typeface="Symbol" pitchFamily="18" charset="2"/>
                </a:rPr>
                <a:t></a:t>
              </a:r>
              <a:r>
                <a:rPr lang="en-US" altLang="en-US" sz="1600" baseline="-25000">
                  <a:solidFill>
                    <a:srgbClr val="000000"/>
                  </a:solidFill>
                </a:rPr>
                <a:t>p</a:t>
              </a:r>
            </a:p>
          </p:txBody>
        </p:sp>
        <p:sp>
          <p:nvSpPr>
            <p:cNvPr id="628775" name="Line 39"/>
            <p:cNvSpPr>
              <a:spLocks noChangeShapeType="1"/>
            </p:cNvSpPr>
            <p:nvPr/>
          </p:nvSpPr>
          <p:spPr bwMode="auto">
            <a:xfrm flipH="1" flipV="1">
              <a:off x="3432" y="2484"/>
              <a:ext cx="200" cy="516"/>
            </a:xfrm>
            <a:prstGeom prst="line">
              <a:avLst/>
            </a:prstGeom>
            <a:noFill/>
            <a:ln w="38100">
              <a:solidFill>
                <a:srgbClr val="993366"/>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76" name="Line 40"/>
            <p:cNvSpPr>
              <a:spLocks noChangeShapeType="1"/>
            </p:cNvSpPr>
            <p:nvPr/>
          </p:nvSpPr>
          <p:spPr bwMode="auto">
            <a:xfrm flipH="1" flipV="1">
              <a:off x="4634" y="2531"/>
              <a:ext cx="0" cy="264"/>
            </a:xfrm>
            <a:prstGeom prst="line">
              <a:avLst/>
            </a:prstGeom>
            <a:noFill/>
            <a:ln w="12700">
              <a:solidFill>
                <a:srgbClr val="0000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28777" name="Line 41"/>
            <p:cNvSpPr>
              <a:spLocks noChangeShapeType="1"/>
            </p:cNvSpPr>
            <p:nvPr/>
          </p:nvSpPr>
          <p:spPr bwMode="auto">
            <a:xfrm flipH="1">
              <a:off x="4642" y="2195"/>
              <a:ext cx="0" cy="264"/>
            </a:xfrm>
            <a:prstGeom prst="line">
              <a:avLst/>
            </a:prstGeom>
            <a:noFill/>
            <a:ln w="12700">
              <a:solidFill>
                <a:srgbClr val="0000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nvGrpSpPr>
          <p:cNvPr id="628778" name="Group 42"/>
          <p:cNvGrpSpPr>
            <a:grpSpLocks/>
          </p:cNvGrpSpPr>
          <p:nvPr/>
        </p:nvGrpSpPr>
        <p:grpSpPr bwMode="auto">
          <a:xfrm>
            <a:off x="3098800" y="3340100"/>
            <a:ext cx="3036888" cy="736600"/>
            <a:chOff x="1952" y="2104"/>
            <a:chExt cx="1913" cy="464"/>
          </a:xfrm>
        </p:grpSpPr>
        <p:sp>
          <p:nvSpPr>
            <p:cNvPr id="628779" name="AutoShape 43"/>
            <p:cNvSpPr>
              <a:spLocks noChangeArrowheads="1"/>
            </p:cNvSpPr>
            <p:nvPr/>
          </p:nvSpPr>
          <p:spPr bwMode="auto">
            <a:xfrm>
              <a:off x="1952" y="2328"/>
              <a:ext cx="232" cy="24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AU"/>
            </a:p>
          </p:txBody>
        </p:sp>
        <p:sp>
          <p:nvSpPr>
            <p:cNvPr id="628780" name="AutoShape 44"/>
            <p:cNvSpPr>
              <a:spLocks noChangeArrowheads="1"/>
            </p:cNvSpPr>
            <p:nvPr/>
          </p:nvSpPr>
          <p:spPr bwMode="auto">
            <a:xfrm>
              <a:off x="2944" y="2328"/>
              <a:ext cx="232" cy="240"/>
            </a:xfrm>
            <a:custGeom>
              <a:avLst/>
              <a:gdLst>
                <a:gd name="G0" fmla="+- 15126 0 0"/>
                <a:gd name="G1" fmla="+- 2912 0 0"/>
                <a:gd name="G2" fmla="+- 12158 0 2912"/>
                <a:gd name="G3" fmla="+- G2 0 2912"/>
                <a:gd name="G4" fmla="*/ G3 32768 32059"/>
                <a:gd name="G5" fmla="*/ G4 1 2"/>
                <a:gd name="G6" fmla="+- 21600 0 15126"/>
                <a:gd name="G7" fmla="*/ G6 2912 6079"/>
                <a:gd name="G8" fmla="+- G7 15126 0"/>
                <a:gd name="T0" fmla="*/ 15126 w 21600"/>
                <a:gd name="T1" fmla="*/ 0 h 21600"/>
                <a:gd name="T2" fmla="*/ 15126 w 21600"/>
                <a:gd name="T3" fmla="*/ 12158 h 21600"/>
                <a:gd name="T4" fmla="*/ 3237 w 21600"/>
                <a:gd name="T5" fmla="*/ 21600 h 21600"/>
                <a:gd name="T6" fmla="*/ 21600 w 21600"/>
                <a:gd name="T7" fmla="*/ 6079 h 21600"/>
                <a:gd name="T8" fmla="*/ 17694720 60000 65536"/>
                <a:gd name="T9" fmla="*/ 5898240 60000 65536"/>
                <a:gd name="T10" fmla="*/ 5898240 60000 65536"/>
                <a:gd name="T11" fmla="*/ 0 60000 65536"/>
                <a:gd name="T12" fmla="*/ 12427 w 21600"/>
                <a:gd name="T13" fmla="*/ G1 h 21600"/>
                <a:gd name="T14" fmla="*/ G8 w 21600"/>
                <a:gd name="T15" fmla="*/ G2 h 21600"/>
              </a:gdLst>
              <a:ahLst/>
              <a:cxnLst>
                <a:cxn ang="T8">
                  <a:pos x="T0" y="T1"/>
                </a:cxn>
                <a:cxn ang="T9">
                  <a:pos x="T2" y="T3"/>
                </a:cxn>
                <a:cxn ang="T10">
                  <a:pos x="T4" y="T5"/>
                </a:cxn>
                <a:cxn ang="T11">
                  <a:pos x="T6" y="T7"/>
                </a:cxn>
              </a:cxnLst>
              <a:rect l="T12" t="T13" r="T14" b="T15"/>
              <a:pathLst>
                <a:path w="21600" h="21600">
                  <a:moveTo>
                    <a:pt x="21600" y="6079"/>
                  </a:moveTo>
                  <a:lnTo>
                    <a:pt x="15126" y="0"/>
                  </a:lnTo>
                  <a:lnTo>
                    <a:pt x="15126" y="2912"/>
                  </a:lnTo>
                  <a:lnTo>
                    <a:pt x="12427" y="2912"/>
                  </a:lnTo>
                  <a:cubicBezTo>
                    <a:pt x="5564" y="2912"/>
                    <a:pt x="0" y="7052"/>
                    <a:pt x="0" y="12158"/>
                  </a:cubicBezTo>
                  <a:lnTo>
                    <a:pt x="0" y="21600"/>
                  </a:lnTo>
                  <a:lnTo>
                    <a:pt x="6474" y="21600"/>
                  </a:lnTo>
                  <a:lnTo>
                    <a:pt x="6474" y="12158"/>
                  </a:lnTo>
                  <a:cubicBezTo>
                    <a:pt x="6474" y="10550"/>
                    <a:pt x="9139" y="9246"/>
                    <a:pt x="12427" y="9246"/>
                  </a:cubicBezTo>
                  <a:lnTo>
                    <a:pt x="15126" y="9246"/>
                  </a:lnTo>
                  <a:lnTo>
                    <a:pt x="15126" y="12158"/>
                  </a:lnTo>
                  <a:close/>
                </a:path>
              </a:pathLst>
            </a:custGeom>
            <a:solidFill>
              <a:srgbClr val="FF0000"/>
            </a:solidFill>
            <a:ln w="9525" algn="ctr">
              <a:solidFill>
                <a:srgbClr val="FF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nchor="ctr">
              <a:spAutoFit/>
            </a:bodyPr>
            <a:lstStyle/>
            <a:p>
              <a:endParaRPr lang="en-AU"/>
            </a:p>
          </p:txBody>
        </p:sp>
        <p:sp>
          <p:nvSpPr>
            <p:cNvPr id="628781" name="Rectangle 45"/>
            <p:cNvSpPr>
              <a:spLocks noChangeArrowheads="1"/>
            </p:cNvSpPr>
            <p:nvPr/>
          </p:nvSpPr>
          <p:spPr bwMode="auto">
            <a:xfrm>
              <a:off x="1977" y="2104"/>
              <a:ext cx="568"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600">
                  <a:solidFill>
                    <a:srgbClr val="000000"/>
                  </a:solidFill>
                </a:rPr>
                <a:t>Load P</a:t>
              </a:r>
              <a:r>
                <a:rPr lang="en-US" altLang="en-US" sz="1600" baseline="-25000">
                  <a:solidFill>
                    <a:srgbClr val="000000"/>
                  </a:solidFill>
                </a:rPr>
                <a:t>1</a:t>
              </a:r>
            </a:p>
          </p:txBody>
        </p:sp>
        <p:sp>
          <p:nvSpPr>
            <p:cNvPr id="628782" name="Rectangle 46"/>
            <p:cNvSpPr>
              <a:spLocks noChangeArrowheads="1"/>
            </p:cNvSpPr>
            <p:nvPr/>
          </p:nvSpPr>
          <p:spPr bwMode="auto">
            <a:xfrm>
              <a:off x="3297" y="2112"/>
              <a:ext cx="568" cy="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sz="1600">
                  <a:solidFill>
                    <a:srgbClr val="000000"/>
                  </a:solidFill>
                </a:rPr>
                <a:t>Load P</a:t>
              </a:r>
              <a:r>
                <a:rPr lang="en-US" altLang="en-US" sz="1600" baseline="-25000">
                  <a:solidFill>
                    <a:srgbClr val="000000"/>
                  </a:solidFill>
                </a:rPr>
                <a:t>2</a:t>
              </a:r>
            </a:p>
          </p:txBody>
        </p:sp>
        <p:sp>
          <p:nvSpPr>
            <p:cNvPr id="628783" name="Line 47"/>
            <p:cNvSpPr>
              <a:spLocks noChangeShapeType="1"/>
            </p:cNvSpPr>
            <p:nvPr/>
          </p:nvSpPr>
          <p:spPr bwMode="auto">
            <a:xfrm flipH="1">
              <a:off x="3172" y="2227"/>
              <a:ext cx="179" cy="106"/>
            </a:xfrm>
            <a:prstGeom prst="line">
              <a:avLst/>
            </a:prstGeom>
            <a:noFill/>
            <a:ln w="28575">
              <a:solidFill>
                <a:srgbClr val="FF00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sp>
        <p:nvSpPr>
          <p:cNvPr id="48"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364414918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628748">
                                            <p:txEl>
                                              <p:pRg st="0" end="0"/>
                                            </p:txEl>
                                          </p:spTgt>
                                        </p:tgtEl>
                                        <p:attrNameLst>
                                          <p:attrName>style.visibility</p:attrName>
                                        </p:attrNameLst>
                                      </p:cBhvr>
                                      <p:to>
                                        <p:strVal val="visible"/>
                                      </p:to>
                                    </p:set>
                                    <p:anim calcmode="lin" valueType="num">
                                      <p:cBhvr additive="base">
                                        <p:cTn id="7" dur="500" fill="hold"/>
                                        <p:tgtEl>
                                          <p:spTgt spid="62874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2874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28748">
                                            <p:txEl>
                                              <p:pRg st="1" end="1"/>
                                            </p:txEl>
                                          </p:spTgt>
                                        </p:tgtEl>
                                        <p:attrNameLst>
                                          <p:attrName>style.visibility</p:attrName>
                                        </p:attrNameLst>
                                      </p:cBhvr>
                                      <p:to>
                                        <p:strVal val="visible"/>
                                      </p:to>
                                    </p:set>
                                    <p:anim calcmode="lin" valueType="num">
                                      <p:cBhvr additive="base">
                                        <p:cTn id="11" dur="500" fill="hold"/>
                                        <p:tgtEl>
                                          <p:spTgt spid="628748">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2874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28746"/>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4" fill="hold" nodeType="clickEffect">
                                  <p:stCondLst>
                                    <p:cond delay="0"/>
                                  </p:stCondLst>
                                  <p:childTnLst>
                                    <p:set>
                                      <p:cBhvr>
                                        <p:cTn id="20" dur="1" fill="hold">
                                          <p:stCondLst>
                                            <p:cond delay="0"/>
                                          </p:stCondLst>
                                        </p:cTn>
                                        <p:tgtEl>
                                          <p:spTgt spid="628758"/>
                                        </p:tgtEl>
                                        <p:attrNameLst>
                                          <p:attrName>style.visibility</p:attrName>
                                        </p:attrNameLst>
                                      </p:cBhvr>
                                      <p:to>
                                        <p:strVal val="visible"/>
                                      </p:to>
                                    </p:set>
                                    <p:anim calcmode="lin" valueType="num">
                                      <p:cBhvr additive="base">
                                        <p:cTn id="21" dur="500" fill="hold"/>
                                        <p:tgtEl>
                                          <p:spTgt spid="628758"/>
                                        </p:tgtEl>
                                        <p:attrNameLst>
                                          <p:attrName>ppt_x</p:attrName>
                                        </p:attrNameLst>
                                      </p:cBhvr>
                                      <p:tavLst>
                                        <p:tav tm="0">
                                          <p:val>
                                            <p:strVal val="#ppt_x"/>
                                          </p:val>
                                        </p:tav>
                                        <p:tav tm="100000">
                                          <p:val>
                                            <p:strVal val="#ppt_x"/>
                                          </p:val>
                                        </p:tav>
                                      </p:tavLst>
                                    </p:anim>
                                    <p:anim calcmode="lin" valueType="num">
                                      <p:cBhvr additive="base">
                                        <p:cTn id="22" dur="500" fill="hold"/>
                                        <p:tgtEl>
                                          <p:spTgt spid="628758"/>
                                        </p:tgtEl>
                                        <p:attrNameLst>
                                          <p:attrName>ppt_y</p:attrName>
                                        </p:attrNameLst>
                                      </p:cBhvr>
                                      <p:tavLst>
                                        <p:tav tm="0">
                                          <p:val>
                                            <p:strVal val="1+#ppt_h/2"/>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1" fill="hold" nodeType="clickEffect">
                                  <p:stCondLst>
                                    <p:cond delay="0"/>
                                  </p:stCondLst>
                                  <p:childTnLst>
                                    <p:set>
                                      <p:cBhvr>
                                        <p:cTn id="26" dur="1" fill="hold">
                                          <p:stCondLst>
                                            <p:cond delay="0"/>
                                          </p:stCondLst>
                                        </p:cTn>
                                        <p:tgtEl>
                                          <p:spTgt spid="628738"/>
                                        </p:tgtEl>
                                        <p:attrNameLst>
                                          <p:attrName>style.visibility</p:attrName>
                                        </p:attrNameLst>
                                      </p:cBhvr>
                                      <p:to>
                                        <p:strVal val="visible"/>
                                      </p:to>
                                    </p:set>
                                    <p:anim calcmode="lin" valueType="num">
                                      <p:cBhvr additive="base">
                                        <p:cTn id="27" dur="500" fill="hold"/>
                                        <p:tgtEl>
                                          <p:spTgt spid="628738"/>
                                        </p:tgtEl>
                                        <p:attrNameLst>
                                          <p:attrName>ppt_x</p:attrName>
                                        </p:attrNameLst>
                                      </p:cBhvr>
                                      <p:tavLst>
                                        <p:tav tm="0">
                                          <p:val>
                                            <p:strVal val="#ppt_x"/>
                                          </p:val>
                                        </p:tav>
                                        <p:tav tm="100000">
                                          <p:val>
                                            <p:strVal val="#ppt_x"/>
                                          </p:val>
                                        </p:tav>
                                      </p:tavLst>
                                    </p:anim>
                                    <p:anim calcmode="lin" valueType="num">
                                      <p:cBhvr additive="base">
                                        <p:cTn id="28" dur="500" fill="hold"/>
                                        <p:tgtEl>
                                          <p:spTgt spid="628738"/>
                                        </p:tgtEl>
                                        <p:attrNameLst>
                                          <p:attrName>ppt_y</p:attrName>
                                        </p:attrNameLst>
                                      </p:cBhvr>
                                      <p:tavLst>
                                        <p:tav tm="0">
                                          <p:val>
                                            <p:strVal val="0-#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8" fill="hold" nodeType="clickEffect">
                                  <p:stCondLst>
                                    <p:cond delay="0"/>
                                  </p:stCondLst>
                                  <p:childTnLst>
                                    <p:set>
                                      <p:cBhvr>
                                        <p:cTn id="32" dur="1" fill="hold">
                                          <p:stCondLst>
                                            <p:cond delay="0"/>
                                          </p:stCondLst>
                                        </p:cTn>
                                        <p:tgtEl>
                                          <p:spTgt spid="628770"/>
                                        </p:tgtEl>
                                        <p:attrNameLst>
                                          <p:attrName>style.visibility</p:attrName>
                                        </p:attrNameLst>
                                      </p:cBhvr>
                                      <p:to>
                                        <p:strVal val="visible"/>
                                      </p:to>
                                    </p:set>
                                    <p:anim calcmode="lin" valueType="num">
                                      <p:cBhvr additive="base">
                                        <p:cTn id="33" dur="500" fill="hold"/>
                                        <p:tgtEl>
                                          <p:spTgt spid="628770"/>
                                        </p:tgtEl>
                                        <p:attrNameLst>
                                          <p:attrName>ppt_x</p:attrName>
                                        </p:attrNameLst>
                                      </p:cBhvr>
                                      <p:tavLst>
                                        <p:tav tm="0">
                                          <p:val>
                                            <p:strVal val="0-#ppt_w/2"/>
                                          </p:val>
                                        </p:tav>
                                        <p:tav tm="100000">
                                          <p:val>
                                            <p:strVal val="#ppt_x"/>
                                          </p:val>
                                        </p:tav>
                                      </p:tavLst>
                                    </p:anim>
                                    <p:anim calcmode="lin" valueType="num">
                                      <p:cBhvr additive="base">
                                        <p:cTn id="34" dur="500" fill="hold"/>
                                        <p:tgtEl>
                                          <p:spTgt spid="628770"/>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628749"/>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628778"/>
                                        </p:tgtEl>
                                        <p:attrNameLst>
                                          <p:attrName>style.visibility</p:attrName>
                                        </p:attrNameLst>
                                      </p:cBhvr>
                                      <p:to>
                                        <p:strVal val="visible"/>
                                      </p:to>
                                    </p:set>
                                    <p:anim calcmode="lin" valueType="num">
                                      <p:cBhvr additive="base">
                                        <p:cTn id="43" dur="500" fill="hold"/>
                                        <p:tgtEl>
                                          <p:spTgt spid="628778"/>
                                        </p:tgtEl>
                                        <p:attrNameLst>
                                          <p:attrName>ppt_x</p:attrName>
                                        </p:attrNameLst>
                                      </p:cBhvr>
                                      <p:tavLst>
                                        <p:tav tm="0">
                                          <p:val>
                                            <p:strVal val="#ppt_x"/>
                                          </p:val>
                                        </p:tav>
                                        <p:tav tm="100000">
                                          <p:val>
                                            <p:strVal val="#ppt_x"/>
                                          </p:val>
                                        </p:tav>
                                      </p:tavLst>
                                    </p:anim>
                                    <p:anim calcmode="lin" valueType="num">
                                      <p:cBhvr additive="base">
                                        <p:cTn id="44" dur="500" fill="hold"/>
                                        <p:tgtEl>
                                          <p:spTgt spid="628778"/>
                                        </p:tgtEl>
                                        <p:attrNameLst>
                                          <p:attrName>ppt_y</p:attrName>
                                        </p:attrNameLst>
                                      </p:cBhvr>
                                      <p:tavLst>
                                        <p:tav tm="0">
                                          <p:val>
                                            <p:strVal val="1+#ppt_h/2"/>
                                          </p:val>
                                        </p:tav>
                                        <p:tav tm="100000">
                                          <p:val>
                                            <p:strVal val="#ppt_y"/>
                                          </p:val>
                                        </p:tav>
                                      </p:tavLst>
                                    </p:anim>
                                  </p:childTnLst>
                                </p:cTn>
                              </p:par>
                              <p:par>
                                <p:cTn id="45" presetID="1" presetClass="entr" presetSubtype="0" fill="hold" grpId="0" nodeType="with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8746" grpId="0"/>
      <p:bldP spid="628748" grpId="0" build="p"/>
      <p:bldP spid="48" grpId="0" animBg="1"/>
    </p:bldLst>
  </p:timing>
</p:sld>
</file>

<file path=ppt/slides/slide4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30786" name="Rectangle 2"/>
          <p:cNvSpPr>
            <a:spLocks noGrp="1" noChangeArrowheads="1"/>
          </p:cNvSpPr>
          <p:nvPr>
            <p:ph type="title"/>
          </p:nvPr>
        </p:nvSpPr>
        <p:spPr/>
        <p:txBody>
          <a:bodyPr/>
          <a:lstStyle/>
          <a:p>
            <a:r>
              <a:rPr lang="en-US" altLang="en-US" sz="3200"/>
              <a:t>Load capacity including thermal loads</a:t>
            </a:r>
          </a:p>
        </p:txBody>
      </p:sp>
      <p:sp>
        <p:nvSpPr>
          <p:cNvPr id="630787" name="Rectangle 3"/>
          <p:cNvSpPr>
            <a:spLocks noGrp="1" noChangeArrowheads="1"/>
          </p:cNvSpPr>
          <p:nvPr>
            <p:ph type="body" sz="half" idx="1"/>
          </p:nvPr>
        </p:nvSpPr>
        <p:spPr>
          <a:xfrm>
            <a:off x="495300" y="1508125"/>
            <a:ext cx="7853363" cy="4391025"/>
          </a:xfrm>
        </p:spPr>
        <p:txBody>
          <a:bodyPr/>
          <a:lstStyle/>
          <a:p>
            <a:r>
              <a:rPr lang="en-US" altLang="en-US" sz="2400"/>
              <a:t>The load capacity for dissimilar material, including thermal loads is derived from the lower value of:</a:t>
            </a:r>
          </a:p>
          <a:p>
            <a:endParaRPr lang="en-US" altLang="en-US" sz="2400"/>
          </a:p>
          <a:p>
            <a:endParaRPr lang="en-US" altLang="en-US" sz="2400"/>
          </a:p>
          <a:p>
            <a:endParaRPr lang="en-US" altLang="en-US" sz="2400"/>
          </a:p>
          <a:p>
            <a:endParaRPr lang="en-US" altLang="en-US" sz="2400"/>
          </a:p>
          <a:p>
            <a:endParaRPr lang="en-US" altLang="en-US" sz="2400"/>
          </a:p>
          <a:p>
            <a:r>
              <a:rPr lang="en-US" altLang="en-US" sz="2400"/>
              <a:t>The load capacity P</a:t>
            </a:r>
            <a:r>
              <a:rPr lang="en-US" altLang="en-US" sz="2400" baseline="-25000"/>
              <a:t>LC</a:t>
            </a:r>
            <a:r>
              <a:rPr lang="en-US" altLang="en-US" sz="2400"/>
              <a:t> is the lower value of</a:t>
            </a:r>
          </a:p>
          <a:p>
            <a:pPr>
              <a:buFontTx/>
              <a:buNone/>
            </a:pPr>
            <a:endParaRPr lang="en-US" altLang="en-US" sz="2400"/>
          </a:p>
        </p:txBody>
      </p:sp>
      <p:graphicFrame>
        <p:nvGraphicFramePr>
          <p:cNvPr id="630788" name="Object 4">
            <a:hlinkClick r:id="" action="ppaction://ole?verb=0"/>
          </p:cNvPr>
          <p:cNvGraphicFramePr>
            <a:graphicFrameLocks noGrp="1"/>
          </p:cNvGraphicFramePr>
          <p:nvPr>
            <p:ph sz="quarter" idx="2"/>
          </p:nvPr>
        </p:nvGraphicFramePr>
        <p:xfrm>
          <a:off x="933450" y="2349500"/>
          <a:ext cx="7002463" cy="1092200"/>
        </p:xfrm>
        <a:graphic>
          <a:graphicData uri="http://schemas.openxmlformats.org/presentationml/2006/ole">
            <mc:AlternateContent xmlns:mc="http://schemas.openxmlformats.org/markup-compatibility/2006">
              <mc:Choice xmlns:v="urn:schemas-microsoft-com:vml" Requires="v">
                <p:oleObj spid="_x0000_s5226" name="Equation" r:id="rId4" imgW="3936960" imgH="520560" progId="Equation.3">
                  <p:embed/>
                </p:oleObj>
              </mc:Choice>
              <mc:Fallback>
                <p:oleObj name="Equation" r:id="rId4" imgW="3936960" imgH="520560" progId="Equation.3">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33450" y="2349500"/>
                        <a:ext cx="7002463" cy="1092200"/>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30789" name="Object 5">
            <a:hlinkClick r:id="" action="ppaction://ole?verb=0"/>
          </p:cNvPr>
          <p:cNvGraphicFramePr>
            <a:graphicFrameLocks noGrp="1"/>
          </p:cNvGraphicFramePr>
          <p:nvPr>
            <p:ph sz="quarter" idx="3"/>
          </p:nvPr>
        </p:nvGraphicFramePr>
        <p:xfrm>
          <a:off x="927100" y="3455988"/>
          <a:ext cx="6997700" cy="1008062"/>
        </p:xfrm>
        <a:graphic>
          <a:graphicData uri="http://schemas.openxmlformats.org/presentationml/2006/ole">
            <mc:AlternateContent xmlns:mc="http://schemas.openxmlformats.org/markup-compatibility/2006">
              <mc:Choice xmlns:v="urn:schemas-microsoft-com:vml" Requires="v">
                <p:oleObj spid="_x0000_s5227" name="Equation" r:id="rId6" imgW="4012920" imgH="520560" progId="Equation.3">
                  <p:embed/>
                </p:oleObj>
              </mc:Choice>
              <mc:Fallback>
                <p:oleObj name="Equation" r:id="rId6" imgW="4012920" imgH="520560" progId="Equation.3">
                  <p:embed/>
                  <p:pic>
                    <p:nvPicPr>
                      <p:cNvPr id="0" name=""/>
                      <p:cNvPicPr>
                        <a:picLocks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27100" y="3455988"/>
                        <a:ext cx="6997700" cy="1008062"/>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30790" name="Object 6"/>
          <p:cNvGraphicFramePr>
            <a:graphicFrameLocks noChangeAspect="1"/>
          </p:cNvGraphicFramePr>
          <p:nvPr/>
        </p:nvGraphicFramePr>
        <p:xfrm>
          <a:off x="957263" y="5091113"/>
          <a:ext cx="1733550" cy="511175"/>
        </p:xfrm>
        <a:graphic>
          <a:graphicData uri="http://schemas.openxmlformats.org/presentationml/2006/ole">
            <mc:AlternateContent xmlns:mc="http://schemas.openxmlformats.org/markup-compatibility/2006">
              <mc:Choice xmlns:v="urn:schemas-microsoft-com:vml" Requires="v">
                <p:oleObj spid="_x0000_s5228" name="Equation" r:id="rId8" imgW="774360" imgH="228600" progId="Equation.3">
                  <p:embed/>
                </p:oleObj>
              </mc:Choice>
              <mc:Fallback>
                <p:oleObj name="Equation" r:id="rId8" imgW="774360" imgH="22860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57263" y="5091113"/>
                        <a:ext cx="1733550" cy="5111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30791" name="Text Box 7"/>
          <p:cNvSpPr txBox="1">
            <a:spLocks noChangeArrowheads="1"/>
          </p:cNvSpPr>
          <p:nvPr/>
        </p:nvSpPr>
        <p:spPr bwMode="auto">
          <a:xfrm>
            <a:off x="2622550" y="5167313"/>
            <a:ext cx="565150" cy="366712"/>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spcBef>
                <a:spcPct val="0"/>
              </a:spcBef>
              <a:buFontTx/>
              <a:buNone/>
            </a:pPr>
            <a:r>
              <a:rPr lang="en-AU" altLang="en-US" sz="1800">
                <a:solidFill>
                  <a:srgbClr val="000000"/>
                </a:solidFill>
              </a:rPr>
              <a:t>and</a:t>
            </a:r>
          </a:p>
        </p:txBody>
      </p:sp>
      <p:graphicFrame>
        <p:nvGraphicFramePr>
          <p:cNvPr id="630792" name="Object 8"/>
          <p:cNvGraphicFramePr>
            <a:graphicFrameLocks noChangeAspect="1"/>
          </p:cNvGraphicFramePr>
          <p:nvPr/>
        </p:nvGraphicFramePr>
        <p:xfrm>
          <a:off x="3076575" y="5086350"/>
          <a:ext cx="1922463" cy="549275"/>
        </p:xfrm>
        <a:graphic>
          <a:graphicData uri="http://schemas.openxmlformats.org/presentationml/2006/ole">
            <mc:AlternateContent xmlns:mc="http://schemas.openxmlformats.org/markup-compatibility/2006">
              <mc:Choice xmlns:v="urn:schemas-microsoft-com:vml" Requires="v">
                <p:oleObj spid="_x0000_s5229" name="Equation" r:id="rId10" imgW="799920" imgH="228600" progId="Equation.3">
                  <p:embed/>
                </p:oleObj>
              </mc:Choice>
              <mc:Fallback>
                <p:oleObj name="Equation" r:id="rId10" imgW="799920" imgH="2286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76575" y="5086350"/>
                        <a:ext cx="1922463" cy="549275"/>
                      </a:xfrm>
                      <a:prstGeom prst="rect">
                        <a:avLst/>
                      </a:prstGeom>
                      <a:noFill/>
                      <a:ln>
                        <a:noFill/>
                      </a:ln>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9768947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4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noFill/>
          <a:ln/>
          <a:extLs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r>
              <a:rPr lang="en-US" altLang="en-US"/>
              <a:t>Adhesive design properties</a:t>
            </a:r>
          </a:p>
        </p:txBody>
      </p:sp>
      <p:sp>
        <p:nvSpPr>
          <p:cNvPr id="68611" name="Rectangle 3"/>
          <p:cNvSpPr>
            <a:spLocks noGrp="1" noChangeArrowheads="1"/>
          </p:cNvSpPr>
          <p:nvPr>
            <p:ph type="body" sz="half" idx="1"/>
          </p:nvPr>
        </p:nvSpPr>
        <p:spPr>
          <a:xfrm>
            <a:off x="495300" y="1508125"/>
            <a:ext cx="4224338" cy="4391025"/>
          </a:xfrm>
          <a:noFill/>
          <a:ln/>
          <a:extLst>
            <a:ext uri="{91240B29-F687-4F45-9708-019B960494DF}">
              <a14:hiddenLine xmlns:a14="http://schemas.microsoft.com/office/drawing/2010/main" w="12700" cap="flat" cmpd="sng">
                <a:solidFill>
                  <a:srgbClr val="DC0081"/>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r>
              <a:rPr lang="en-US" altLang="en-US" sz="2000" dirty="0"/>
              <a:t>Adhesive properties: Thick Adherend Test ASTM </a:t>
            </a:r>
            <a:r>
              <a:rPr lang="en-US" altLang="en-US" sz="2000" dirty="0" smtClean="0"/>
              <a:t>D5656</a:t>
            </a:r>
            <a:endParaRPr lang="en-US" altLang="en-US" sz="2000" dirty="0"/>
          </a:p>
          <a:p>
            <a:r>
              <a:rPr lang="en-US" altLang="en-US" sz="2000" dirty="0"/>
              <a:t>Shear stress vs shear strain </a:t>
            </a:r>
          </a:p>
          <a:p>
            <a:pPr lvl="1"/>
            <a:r>
              <a:rPr lang="en-US" altLang="en-US" sz="1800" dirty="0"/>
              <a:t>Not just average shear stress</a:t>
            </a:r>
          </a:p>
          <a:p>
            <a:r>
              <a:rPr lang="en-US" altLang="en-US" sz="2000" dirty="0"/>
              <a:t>Test over entire service temperature range</a:t>
            </a:r>
          </a:p>
          <a:p>
            <a:r>
              <a:rPr lang="en-US" altLang="en-US" sz="2000" dirty="0"/>
              <a:t>Up to 80% of strain energy to failure from plastic behavior</a:t>
            </a:r>
          </a:p>
          <a:p>
            <a:r>
              <a:rPr lang="en-US" altLang="en-US" sz="2000" dirty="0"/>
              <a:t>Data adjusted to elastic-plastic model</a:t>
            </a:r>
          </a:p>
          <a:p>
            <a:pPr lvl="1"/>
            <a:r>
              <a:rPr lang="en-US" altLang="en-US" sz="1800" dirty="0"/>
              <a:t>Conserves strain energy</a:t>
            </a:r>
          </a:p>
        </p:txBody>
      </p:sp>
      <p:sp>
        <p:nvSpPr>
          <p:cNvPr id="68615" name="Rectangle 7"/>
          <p:cNvSpPr>
            <a:spLocks noChangeArrowheads="1"/>
          </p:cNvSpPr>
          <p:nvPr/>
        </p:nvSpPr>
        <p:spPr bwMode="auto">
          <a:xfrm>
            <a:off x="6762750" y="3179763"/>
            <a:ext cx="1393825"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i="1">
                <a:solidFill>
                  <a:srgbClr val="000000"/>
                </a:solidFill>
              </a:rPr>
              <a:t>True curve</a:t>
            </a:r>
          </a:p>
        </p:txBody>
      </p:sp>
      <p:sp>
        <p:nvSpPr>
          <p:cNvPr id="68617" name="Rectangle 9"/>
          <p:cNvSpPr>
            <a:spLocks noChangeArrowheads="1"/>
          </p:cNvSpPr>
          <p:nvPr/>
        </p:nvSpPr>
        <p:spPr bwMode="auto">
          <a:xfrm rot="-5400000">
            <a:off x="3893344" y="3055144"/>
            <a:ext cx="2189162"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spcBef>
                <a:spcPct val="0"/>
              </a:spcBef>
              <a:buFontTx/>
              <a:buNone/>
            </a:pPr>
            <a:r>
              <a:rPr lang="en-US" altLang="en-US" b="1">
                <a:solidFill>
                  <a:srgbClr val="000000"/>
                </a:solidFill>
              </a:rPr>
              <a:t>Shear Stress</a:t>
            </a:r>
          </a:p>
        </p:txBody>
      </p:sp>
      <p:sp>
        <p:nvSpPr>
          <p:cNvPr id="68618" name="Rectangle 10"/>
          <p:cNvSpPr>
            <a:spLocks noChangeArrowheads="1"/>
          </p:cNvSpPr>
          <p:nvPr/>
        </p:nvSpPr>
        <p:spPr bwMode="auto">
          <a:xfrm>
            <a:off x="6196013" y="4373563"/>
            <a:ext cx="1676400" cy="393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b="1">
                <a:solidFill>
                  <a:srgbClr val="000000"/>
                </a:solidFill>
              </a:rPr>
              <a:t>Shear Strain</a:t>
            </a:r>
          </a:p>
        </p:txBody>
      </p:sp>
      <p:sp>
        <p:nvSpPr>
          <p:cNvPr id="68619" name="Arc 11"/>
          <p:cNvSpPr>
            <a:spLocks/>
          </p:cNvSpPr>
          <p:nvPr/>
        </p:nvSpPr>
        <p:spPr bwMode="auto">
          <a:xfrm flipH="1">
            <a:off x="5224463" y="3157538"/>
            <a:ext cx="476250" cy="1203325"/>
          </a:xfrm>
          <a:custGeom>
            <a:avLst/>
            <a:gdLst>
              <a:gd name="G0" fmla="+- 0 0 0"/>
              <a:gd name="G1" fmla="+- 20458 0 0"/>
              <a:gd name="G2" fmla="+- 21600 0 0"/>
              <a:gd name="T0" fmla="*/ 6931 w 21593"/>
              <a:gd name="T1" fmla="*/ 0 h 20458"/>
              <a:gd name="T2" fmla="*/ 21593 w 21593"/>
              <a:gd name="T3" fmla="*/ 19902 h 20458"/>
              <a:gd name="T4" fmla="*/ 0 w 21593"/>
              <a:gd name="T5" fmla="*/ 20458 h 20458"/>
            </a:gdLst>
            <a:ahLst/>
            <a:cxnLst>
              <a:cxn ang="0">
                <a:pos x="T0" y="T1"/>
              </a:cxn>
              <a:cxn ang="0">
                <a:pos x="T2" y="T3"/>
              </a:cxn>
              <a:cxn ang="0">
                <a:pos x="T4" y="T5"/>
              </a:cxn>
            </a:cxnLst>
            <a:rect l="0" t="0" r="r" b="b"/>
            <a:pathLst>
              <a:path w="21593" h="20458" fill="none" extrusionOk="0">
                <a:moveTo>
                  <a:pt x="6930" y="0"/>
                </a:moveTo>
                <a:cubicBezTo>
                  <a:pt x="15506" y="2905"/>
                  <a:pt x="21359" y="10850"/>
                  <a:pt x="21592" y="19902"/>
                </a:cubicBezTo>
              </a:path>
              <a:path w="21593" h="20458" stroke="0" extrusionOk="0">
                <a:moveTo>
                  <a:pt x="6930" y="0"/>
                </a:moveTo>
                <a:cubicBezTo>
                  <a:pt x="15506" y="2905"/>
                  <a:pt x="21359" y="10850"/>
                  <a:pt x="21592" y="19902"/>
                </a:cubicBezTo>
                <a:lnTo>
                  <a:pt x="0" y="20458"/>
                </a:lnTo>
                <a:close/>
              </a:path>
            </a:pathLst>
          </a:cu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8620" name="Arc 12"/>
          <p:cNvSpPr>
            <a:spLocks/>
          </p:cNvSpPr>
          <p:nvPr/>
        </p:nvSpPr>
        <p:spPr bwMode="auto">
          <a:xfrm flipH="1">
            <a:off x="5543550" y="2655888"/>
            <a:ext cx="2720975" cy="584200"/>
          </a:xfrm>
          <a:custGeom>
            <a:avLst/>
            <a:gdLst>
              <a:gd name="G0" fmla="+- 0 0 0"/>
              <a:gd name="G1" fmla="+- 21600 0 0"/>
              <a:gd name="G2" fmla="+- 21600 0 0"/>
              <a:gd name="T0" fmla="*/ 0 w 21409"/>
              <a:gd name="T1" fmla="*/ 0 h 21600"/>
              <a:gd name="T2" fmla="*/ 21409 w 21409"/>
              <a:gd name="T3" fmla="*/ 18736 h 21600"/>
              <a:gd name="T4" fmla="*/ 0 w 21409"/>
              <a:gd name="T5" fmla="*/ 21600 h 21600"/>
            </a:gdLst>
            <a:ahLst/>
            <a:cxnLst>
              <a:cxn ang="0">
                <a:pos x="T0" y="T1"/>
              </a:cxn>
              <a:cxn ang="0">
                <a:pos x="T2" y="T3"/>
              </a:cxn>
              <a:cxn ang="0">
                <a:pos x="T4" y="T5"/>
              </a:cxn>
            </a:cxnLst>
            <a:rect l="0" t="0" r="r" b="b"/>
            <a:pathLst>
              <a:path w="21409" h="21600" fill="none" extrusionOk="0">
                <a:moveTo>
                  <a:pt x="-1" y="0"/>
                </a:moveTo>
                <a:cubicBezTo>
                  <a:pt x="10822" y="0"/>
                  <a:pt x="19974" y="8009"/>
                  <a:pt x="21409" y="18735"/>
                </a:cubicBezTo>
              </a:path>
              <a:path w="21409" h="21600" stroke="0" extrusionOk="0">
                <a:moveTo>
                  <a:pt x="-1" y="0"/>
                </a:moveTo>
                <a:cubicBezTo>
                  <a:pt x="10822" y="0"/>
                  <a:pt x="19974" y="8009"/>
                  <a:pt x="21409" y="18735"/>
                </a:cubicBezTo>
                <a:lnTo>
                  <a:pt x="0" y="21600"/>
                </a:lnTo>
                <a:close/>
              </a:path>
            </a:pathLst>
          </a:custGeom>
          <a:noFill/>
          <a:ln w="28575">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8634" name="Line 26"/>
          <p:cNvSpPr>
            <a:spLocks noChangeShapeType="1"/>
          </p:cNvSpPr>
          <p:nvPr/>
        </p:nvSpPr>
        <p:spPr bwMode="auto">
          <a:xfrm>
            <a:off x="5207000" y="2292350"/>
            <a:ext cx="0" cy="2030413"/>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8636" name="Line 28"/>
          <p:cNvSpPr>
            <a:spLocks noChangeShapeType="1"/>
          </p:cNvSpPr>
          <p:nvPr/>
        </p:nvSpPr>
        <p:spPr bwMode="auto">
          <a:xfrm>
            <a:off x="5183188" y="4348163"/>
            <a:ext cx="3248025" cy="0"/>
          </a:xfrm>
          <a:prstGeom prst="line">
            <a:avLst/>
          </a:prstGeom>
          <a:noFill/>
          <a:ln w="508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8637" name="Line 29"/>
          <p:cNvSpPr>
            <a:spLocks noChangeShapeType="1"/>
          </p:cNvSpPr>
          <p:nvPr/>
        </p:nvSpPr>
        <p:spPr bwMode="auto">
          <a:xfrm flipH="1" flipV="1">
            <a:off x="6643688" y="2794000"/>
            <a:ext cx="273050" cy="406400"/>
          </a:xfrm>
          <a:prstGeom prst="line">
            <a:avLst/>
          </a:prstGeom>
          <a:noFill/>
          <a:ln w="25400">
            <a:solidFill>
              <a:srgbClr val="FF00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p>
            <a:endParaRPr lang="en-AU"/>
          </a:p>
        </p:txBody>
      </p:sp>
      <p:grpSp>
        <p:nvGrpSpPr>
          <p:cNvPr id="68652" name="Group 44"/>
          <p:cNvGrpSpPr>
            <a:grpSpLocks/>
          </p:cNvGrpSpPr>
          <p:nvPr/>
        </p:nvGrpSpPr>
        <p:grpSpPr bwMode="auto">
          <a:xfrm>
            <a:off x="5205413" y="2093913"/>
            <a:ext cx="3455987" cy="2593975"/>
            <a:chOff x="3279" y="1303"/>
            <a:chExt cx="2177" cy="1634"/>
          </a:xfrm>
        </p:grpSpPr>
        <p:grpSp>
          <p:nvGrpSpPr>
            <p:cNvPr id="68653" name="Group 45"/>
            <p:cNvGrpSpPr>
              <a:grpSpLocks/>
            </p:cNvGrpSpPr>
            <p:nvPr/>
          </p:nvGrpSpPr>
          <p:grpSpPr bwMode="auto">
            <a:xfrm>
              <a:off x="3414" y="2350"/>
              <a:ext cx="302" cy="370"/>
              <a:chOff x="1904" y="3118"/>
              <a:chExt cx="339" cy="370"/>
            </a:xfrm>
          </p:grpSpPr>
          <p:sp>
            <p:nvSpPr>
              <p:cNvPr id="68654" name="Arc 46"/>
              <p:cNvSpPr>
                <a:spLocks/>
              </p:cNvSpPr>
              <p:nvPr/>
            </p:nvSpPr>
            <p:spPr bwMode="auto">
              <a:xfrm>
                <a:off x="1904" y="3248"/>
                <a:ext cx="144" cy="24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9525">
                <a:solidFill>
                  <a:srgbClr val="FF33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8655" name="Text Box 47"/>
              <p:cNvSpPr txBox="1">
                <a:spLocks noChangeArrowheads="1"/>
              </p:cNvSpPr>
              <p:nvPr/>
            </p:nvSpPr>
            <p:spPr bwMode="auto">
              <a:xfrm>
                <a:off x="1990" y="3118"/>
                <a:ext cx="25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FontTx/>
                  <a:buNone/>
                </a:pPr>
                <a:r>
                  <a:rPr lang="en-AU" altLang="en-US" sz="2400">
                    <a:solidFill>
                      <a:srgbClr val="000000"/>
                    </a:solidFill>
                    <a:latin typeface="Times New Roman" pitchFamily="18" charset="0"/>
                    <a:sym typeface="Symbol" pitchFamily="18" charset="2"/>
                  </a:rPr>
                  <a:t>G</a:t>
                </a:r>
                <a:endParaRPr lang="en-AU" altLang="en-US" sz="1800" baseline="-25000">
                  <a:solidFill>
                    <a:srgbClr val="000000"/>
                  </a:solidFill>
                  <a:latin typeface="Times New Roman" pitchFamily="18" charset="0"/>
                  <a:sym typeface="Symbol" pitchFamily="18" charset="2"/>
                </a:endParaRPr>
              </a:p>
            </p:txBody>
          </p:sp>
        </p:grpSp>
        <p:grpSp>
          <p:nvGrpSpPr>
            <p:cNvPr id="68656" name="Group 48"/>
            <p:cNvGrpSpPr>
              <a:grpSpLocks/>
            </p:cNvGrpSpPr>
            <p:nvPr/>
          </p:nvGrpSpPr>
          <p:grpSpPr bwMode="auto">
            <a:xfrm>
              <a:off x="3279" y="1303"/>
              <a:ext cx="2177" cy="1634"/>
              <a:chOff x="3279" y="1303"/>
              <a:chExt cx="2177" cy="1634"/>
            </a:xfrm>
          </p:grpSpPr>
          <p:sp>
            <p:nvSpPr>
              <p:cNvPr id="68657" name="Line 49"/>
              <p:cNvSpPr>
                <a:spLocks noChangeShapeType="1"/>
              </p:cNvSpPr>
              <p:nvPr/>
            </p:nvSpPr>
            <p:spPr bwMode="auto">
              <a:xfrm flipH="1" flipV="1">
                <a:off x="3894" y="1691"/>
                <a:ext cx="255" cy="603"/>
              </a:xfrm>
              <a:prstGeom prst="line">
                <a:avLst/>
              </a:prstGeom>
              <a:noFill/>
              <a:ln w="12700">
                <a:solidFill>
                  <a:srgbClr val="0000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8658" name="Line 50"/>
              <p:cNvSpPr>
                <a:spLocks noChangeShapeType="1"/>
              </p:cNvSpPr>
              <p:nvPr/>
            </p:nvSpPr>
            <p:spPr bwMode="auto">
              <a:xfrm flipH="1" flipV="1">
                <a:off x="3492" y="2119"/>
                <a:ext cx="657" cy="175"/>
              </a:xfrm>
              <a:prstGeom prst="line">
                <a:avLst/>
              </a:prstGeom>
              <a:noFill/>
              <a:ln w="12700">
                <a:solidFill>
                  <a:srgbClr val="000000"/>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8659" name="Rectangle 51"/>
              <p:cNvSpPr>
                <a:spLocks noChangeArrowheads="1"/>
              </p:cNvSpPr>
              <p:nvPr/>
            </p:nvSpPr>
            <p:spPr bwMode="auto">
              <a:xfrm>
                <a:off x="4131" y="2239"/>
                <a:ext cx="1012"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b="1">
                    <a:solidFill>
                      <a:srgbClr val="000000"/>
                    </a:solidFill>
                  </a:rPr>
                  <a:t>Equal areas</a:t>
                </a:r>
              </a:p>
            </p:txBody>
          </p:sp>
          <p:sp>
            <p:nvSpPr>
              <p:cNvPr id="68660" name="Rectangle 52"/>
              <p:cNvSpPr>
                <a:spLocks noChangeArrowheads="1"/>
              </p:cNvSpPr>
              <p:nvPr/>
            </p:nvSpPr>
            <p:spPr bwMode="auto">
              <a:xfrm>
                <a:off x="4059" y="1303"/>
                <a:ext cx="550" cy="2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spcBef>
                    <a:spcPct val="0"/>
                  </a:spcBef>
                  <a:buFontTx/>
                  <a:buNone/>
                </a:pPr>
                <a:r>
                  <a:rPr lang="en-US" altLang="en-US" i="1">
                    <a:solidFill>
                      <a:srgbClr val="000000"/>
                    </a:solidFill>
                  </a:rPr>
                  <a:t>Model</a:t>
                </a:r>
              </a:p>
            </p:txBody>
          </p:sp>
          <p:sp>
            <p:nvSpPr>
              <p:cNvPr id="68661" name="Line 53"/>
              <p:cNvSpPr>
                <a:spLocks noChangeShapeType="1"/>
              </p:cNvSpPr>
              <p:nvPr/>
            </p:nvSpPr>
            <p:spPr bwMode="auto">
              <a:xfrm>
                <a:off x="5200" y="1672"/>
                <a:ext cx="0" cy="1064"/>
              </a:xfrm>
              <a:prstGeom prst="line">
                <a:avLst/>
              </a:prstGeom>
              <a:noFill/>
              <a:ln w="9525">
                <a:solidFill>
                  <a:srgbClr val="FF33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8662" name="Text Box 54"/>
              <p:cNvSpPr txBox="1">
                <a:spLocks noChangeArrowheads="1"/>
              </p:cNvSpPr>
              <p:nvPr/>
            </p:nvSpPr>
            <p:spPr bwMode="auto">
              <a:xfrm>
                <a:off x="4998" y="2646"/>
                <a:ext cx="45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FontTx/>
                  <a:buNone/>
                </a:pPr>
                <a:r>
                  <a:rPr lang="en-AU" altLang="en-US" sz="2400">
                    <a:solidFill>
                      <a:srgbClr val="000000"/>
                    </a:solidFill>
                    <a:sym typeface="Symbol" pitchFamily="18" charset="2"/>
                  </a:rPr>
                  <a:t></a:t>
                </a:r>
                <a:r>
                  <a:rPr lang="en-AU" altLang="en-US" sz="1800" baseline="-25000">
                    <a:solidFill>
                      <a:srgbClr val="000000"/>
                    </a:solidFill>
                    <a:sym typeface="Symbol" pitchFamily="18" charset="2"/>
                  </a:rPr>
                  <a:t>max</a:t>
                </a:r>
              </a:p>
            </p:txBody>
          </p:sp>
          <p:grpSp>
            <p:nvGrpSpPr>
              <p:cNvPr id="68663" name="Group 55"/>
              <p:cNvGrpSpPr>
                <a:grpSpLocks/>
              </p:cNvGrpSpPr>
              <p:nvPr/>
            </p:nvGrpSpPr>
            <p:grpSpPr bwMode="auto">
              <a:xfrm>
                <a:off x="3279" y="1364"/>
                <a:ext cx="1926" cy="1573"/>
                <a:chOff x="3279" y="1364"/>
                <a:chExt cx="1926" cy="1573"/>
              </a:xfrm>
            </p:grpSpPr>
            <p:grpSp>
              <p:nvGrpSpPr>
                <p:cNvPr id="68664" name="Group 56"/>
                <p:cNvGrpSpPr>
                  <a:grpSpLocks/>
                </p:cNvGrpSpPr>
                <p:nvPr/>
              </p:nvGrpSpPr>
              <p:grpSpPr bwMode="auto">
                <a:xfrm>
                  <a:off x="3279" y="1364"/>
                  <a:ext cx="668" cy="290"/>
                  <a:chOff x="1744" y="2134"/>
                  <a:chExt cx="632" cy="290"/>
                </a:xfrm>
              </p:grpSpPr>
              <p:sp>
                <p:nvSpPr>
                  <p:cNvPr id="68665" name="Line 57"/>
                  <p:cNvSpPr>
                    <a:spLocks noChangeShapeType="1"/>
                  </p:cNvSpPr>
                  <p:nvPr/>
                </p:nvSpPr>
                <p:spPr bwMode="auto">
                  <a:xfrm flipH="1">
                    <a:off x="1744" y="2424"/>
                    <a:ext cx="632" cy="0"/>
                  </a:xfrm>
                  <a:prstGeom prst="line">
                    <a:avLst/>
                  </a:prstGeom>
                  <a:noFill/>
                  <a:ln w="9525">
                    <a:solidFill>
                      <a:srgbClr val="FF33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8666" name="Text Box 58"/>
                  <p:cNvSpPr txBox="1">
                    <a:spLocks noChangeArrowheads="1"/>
                  </p:cNvSpPr>
                  <p:nvPr/>
                </p:nvSpPr>
                <p:spPr bwMode="auto">
                  <a:xfrm>
                    <a:off x="1878" y="2134"/>
                    <a:ext cx="25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FontTx/>
                      <a:buNone/>
                    </a:pPr>
                    <a:r>
                      <a:rPr lang="en-AU" altLang="en-US" sz="2400">
                        <a:solidFill>
                          <a:srgbClr val="000000"/>
                        </a:solidFill>
                        <a:sym typeface="Symbol" pitchFamily="18" charset="2"/>
                      </a:rPr>
                      <a:t></a:t>
                    </a:r>
                    <a:r>
                      <a:rPr lang="en-AU" altLang="en-US" sz="1800" baseline="-25000">
                        <a:solidFill>
                          <a:srgbClr val="000000"/>
                        </a:solidFill>
                        <a:sym typeface="Symbol" pitchFamily="18" charset="2"/>
                      </a:rPr>
                      <a:t>p</a:t>
                    </a:r>
                  </a:p>
                </p:txBody>
              </p:sp>
            </p:grpSp>
            <p:sp>
              <p:nvSpPr>
                <p:cNvPr id="68667" name="Line 59"/>
                <p:cNvSpPr>
                  <a:spLocks noChangeShapeType="1"/>
                </p:cNvSpPr>
                <p:nvPr/>
              </p:nvSpPr>
              <p:spPr bwMode="auto">
                <a:xfrm>
                  <a:off x="3842" y="1649"/>
                  <a:ext cx="2" cy="1079"/>
                </a:xfrm>
                <a:prstGeom prst="line">
                  <a:avLst/>
                </a:prstGeom>
                <a:noFill/>
                <a:ln w="9525">
                  <a:solidFill>
                    <a:srgbClr val="FF33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8668" name="Text Box 60"/>
                <p:cNvSpPr txBox="1">
                  <a:spLocks noChangeArrowheads="1"/>
                </p:cNvSpPr>
                <p:nvPr/>
              </p:nvSpPr>
              <p:spPr bwMode="auto">
                <a:xfrm>
                  <a:off x="3635" y="2649"/>
                  <a:ext cx="354"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0"/>
                    </a:spcBef>
                    <a:buFontTx/>
                    <a:buNone/>
                  </a:pPr>
                  <a:r>
                    <a:rPr lang="en-AU" altLang="en-US" sz="2400">
                      <a:solidFill>
                        <a:srgbClr val="000000"/>
                      </a:solidFill>
                      <a:sym typeface="Symbol" pitchFamily="18" charset="2"/>
                    </a:rPr>
                    <a:t></a:t>
                  </a:r>
                  <a:r>
                    <a:rPr lang="en-AU" altLang="en-US" sz="1800" baseline="-25000">
                      <a:solidFill>
                        <a:srgbClr val="000000"/>
                      </a:solidFill>
                      <a:sym typeface="Symbol" pitchFamily="18" charset="2"/>
                    </a:rPr>
                    <a:t>e</a:t>
                  </a:r>
                </a:p>
              </p:txBody>
            </p:sp>
            <p:sp>
              <p:nvSpPr>
                <p:cNvPr id="68669" name="Line 61"/>
                <p:cNvSpPr>
                  <a:spLocks noChangeShapeType="1"/>
                </p:cNvSpPr>
                <p:nvPr/>
              </p:nvSpPr>
              <p:spPr bwMode="auto">
                <a:xfrm flipH="1">
                  <a:off x="3291" y="1654"/>
                  <a:ext cx="549" cy="1078"/>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8670" name="Line 62"/>
                <p:cNvSpPr>
                  <a:spLocks noChangeShapeType="1"/>
                </p:cNvSpPr>
                <p:nvPr/>
              </p:nvSpPr>
              <p:spPr bwMode="auto">
                <a:xfrm flipH="1">
                  <a:off x="3836" y="1656"/>
                  <a:ext cx="1369" cy="0"/>
                </a:xfrm>
                <a:prstGeom prst="line">
                  <a:avLst/>
                </a:prstGeom>
                <a:noFill/>
                <a:ln w="254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grpSp>
        </p:grpSp>
      </p:grpSp>
      <p:grpSp>
        <p:nvGrpSpPr>
          <p:cNvPr id="68671" name="Group 63"/>
          <p:cNvGrpSpPr>
            <a:grpSpLocks/>
          </p:cNvGrpSpPr>
          <p:nvPr/>
        </p:nvGrpSpPr>
        <p:grpSpPr bwMode="auto">
          <a:xfrm flipH="1">
            <a:off x="5232400" y="4838700"/>
            <a:ext cx="2997200" cy="584200"/>
            <a:chOff x="472" y="1568"/>
            <a:chExt cx="4312" cy="456"/>
          </a:xfrm>
        </p:grpSpPr>
        <p:sp>
          <p:nvSpPr>
            <p:cNvPr id="68672" name="Rectangle 64"/>
            <p:cNvSpPr>
              <a:spLocks noChangeArrowheads="1"/>
            </p:cNvSpPr>
            <p:nvPr/>
          </p:nvSpPr>
          <p:spPr bwMode="auto">
            <a:xfrm>
              <a:off x="472" y="1568"/>
              <a:ext cx="2480" cy="200"/>
            </a:xfrm>
            <a:prstGeom prst="rect">
              <a:avLst/>
            </a:prstGeom>
            <a:solidFill>
              <a:schemeClr val="hlink"/>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8673" name="Rectangle 65"/>
            <p:cNvSpPr>
              <a:spLocks noChangeArrowheads="1"/>
            </p:cNvSpPr>
            <p:nvPr/>
          </p:nvSpPr>
          <p:spPr bwMode="auto">
            <a:xfrm>
              <a:off x="2304" y="1824"/>
              <a:ext cx="2480" cy="200"/>
            </a:xfrm>
            <a:prstGeom prst="rect">
              <a:avLst/>
            </a:prstGeom>
            <a:solidFill>
              <a:schemeClr val="hlink"/>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68674" name="Line 66"/>
            <p:cNvSpPr>
              <a:spLocks noChangeShapeType="1"/>
            </p:cNvSpPr>
            <p:nvPr/>
          </p:nvSpPr>
          <p:spPr bwMode="auto">
            <a:xfrm>
              <a:off x="2296" y="1800"/>
              <a:ext cx="664" cy="0"/>
            </a:xfrm>
            <a:prstGeom prst="line">
              <a:avLst/>
            </a:prstGeom>
            <a:noFill/>
            <a:ln w="762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grpSp>
      <p:sp>
        <p:nvSpPr>
          <p:cNvPr id="68675" name="Line 67"/>
          <p:cNvSpPr>
            <a:spLocks noChangeShapeType="1"/>
          </p:cNvSpPr>
          <p:nvPr/>
        </p:nvSpPr>
        <p:spPr bwMode="auto">
          <a:xfrm flipH="1">
            <a:off x="6384925" y="2336800"/>
            <a:ext cx="130175" cy="276225"/>
          </a:xfrm>
          <a:prstGeom prst="line">
            <a:avLst/>
          </a:prstGeom>
          <a:noFill/>
          <a:ln w="9525">
            <a:solidFill>
              <a:schemeClr val="tx1"/>
            </a:solidFill>
            <a:round/>
            <a:headEnd/>
            <a:tailEnd type="stealth"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AU"/>
          </a:p>
        </p:txBody>
      </p:sp>
      <p:sp>
        <p:nvSpPr>
          <p:cNvPr id="36"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52421629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861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861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861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8611">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8611">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8611">
                                            <p:txEl>
                                              <p:pRg st="6" end="6"/>
                                            </p:txEl>
                                          </p:spTgt>
                                        </p:tgtEl>
                                        <p:attrNameLst>
                                          <p:attrName>style.visibility</p:attrName>
                                        </p:attrNameLst>
                                      </p:cBhvr>
                                      <p:to>
                                        <p:strVal val="visible"/>
                                      </p:to>
                                    </p:set>
                                  </p:childTnLst>
                                </p:cTn>
                              </p:par>
                              <p:par>
                                <p:cTn id="27" presetID="2" presetClass="entr" presetSubtype="4" fill="hold" nodeType="withEffect">
                                  <p:stCondLst>
                                    <p:cond delay="0"/>
                                  </p:stCondLst>
                                  <p:childTnLst>
                                    <p:set>
                                      <p:cBhvr>
                                        <p:cTn id="28" dur="1" fill="hold">
                                          <p:stCondLst>
                                            <p:cond delay="0"/>
                                          </p:stCondLst>
                                        </p:cTn>
                                        <p:tgtEl>
                                          <p:spTgt spid="68652"/>
                                        </p:tgtEl>
                                        <p:attrNameLst>
                                          <p:attrName>style.visibility</p:attrName>
                                        </p:attrNameLst>
                                      </p:cBhvr>
                                      <p:to>
                                        <p:strVal val="visible"/>
                                      </p:to>
                                    </p:set>
                                    <p:anim calcmode="lin" valueType="num">
                                      <p:cBhvr additive="base">
                                        <p:cTn id="29" dur="500" fill="hold"/>
                                        <p:tgtEl>
                                          <p:spTgt spid="68652"/>
                                        </p:tgtEl>
                                        <p:attrNameLst>
                                          <p:attrName>ppt_x</p:attrName>
                                        </p:attrNameLst>
                                      </p:cBhvr>
                                      <p:tavLst>
                                        <p:tav tm="0">
                                          <p:val>
                                            <p:strVal val="#ppt_x"/>
                                          </p:val>
                                        </p:tav>
                                        <p:tav tm="100000">
                                          <p:val>
                                            <p:strVal val="#ppt_x"/>
                                          </p:val>
                                        </p:tav>
                                      </p:tavLst>
                                    </p:anim>
                                    <p:anim calcmode="lin" valueType="num">
                                      <p:cBhvr additive="base">
                                        <p:cTn id="30" dur="500" fill="hold"/>
                                        <p:tgtEl>
                                          <p:spTgt spid="68652"/>
                                        </p:tgtEl>
                                        <p:attrNameLst>
                                          <p:attrName>ppt_y</p:attrName>
                                        </p:attrNameLst>
                                      </p:cBhvr>
                                      <p:tavLst>
                                        <p:tav tm="0">
                                          <p:val>
                                            <p:strVal val="1+#ppt_h/2"/>
                                          </p:val>
                                        </p:tav>
                                        <p:tav tm="100000">
                                          <p:val>
                                            <p:strVal val="#ppt_y"/>
                                          </p:val>
                                        </p:tav>
                                      </p:tavLst>
                                    </p:anim>
                                  </p:childTnLst>
                                </p:cTn>
                              </p:par>
                              <p:par>
                                <p:cTn id="31" presetID="1"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build="p"/>
      <p:bldP spid="36" grpId="0" animBg="1"/>
    </p:bldLst>
  </p:timing>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22594" name="Rectangle 2"/>
          <p:cNvSpPr>
            <a:spLocks noGrp="1" noChangeArrowheads="1"/>
          </p:cNvSpPr>
          <p:nvPr>
            <p:ph type="title"/>
          </p:nvPr>
        </p:nvSpPr>
        <p:spPr/>
        <p:txBody>
          <a:bodyPr/>
          <a:lstStyle/>
          <a:p>
            <a:r>
              <a:rPr lang="en-US" altLang="en-US" sz="3600" dirty="0"/>
              <a:t>Thick adherend test ASTM </a:t>
            </a:r>
            <a:r>
              <a:rPr lang="en-US" altLang="en-US" sz="3600" dirty="0" smtClean="0"/>
              <a:t>D5656</a:t>
            </a:r>
            <a:endParaRPr lang="en-US" altLang="en-US" sz="3600" dirty="0"/>
          </a:p>
        </p:txBody>
      </p:sp>
      <p:sp>
        <p:nvSpPr>
          <p:cNvPr id="622595" name="Rectangle 3"/>
          <p:cNvSpPr>
            <a:spLocks noGrp="1" noChangeArrowheads="1"/>
          </p:cNvSpPr>
          <p:nvPr>
            <p:ph type="body" idx="1"/>
          </p:nvPr>
        </p:nvSpPr>
        <p:spPr/>
        <p:txBody>
          <a:bodyPr/>
          <a:lstStyle/>
          <a:p>
            <a:pPr>
              <a:lnSpc>
                <a:spcPct val="90000"/>
              </a:lnSpc>
            </a:pPr>
            <a:r>
              <a:rPr lang="en-US" altLang="en-US" sz="2000" dirty="0"/>
              <a:t>Thick adherends minimize strains in adherends</a:t>
            </a:r>
          </a:p>
          <a:p>
            <a:pPr>
              <a:lnSpc>
                <a:spcPct val="90000"/>
              </a:lnSpc>
            </a:pPr>
            <a:r>
              <a:rPr lang="en-US" altLang="en-US" sz="2000" dirty="0"/>
              <a:t>Shear strains measured by shear extensometer</a:t>
            </a:r>
          </a:p>
          <a:p>
            <a:pPr>
              <a:lnSpc>
                <a:spcPct val="90000"/>
              </a:lnSpc>
            </a:pPr>
            <a:r>
              <a:rPr lang="en-US" altLang="en-US" sz="2000" dirty="0"/>
              <a:t>Data modified to elastic-plastic model</a:t>
            </a:r>
          </a:p>
          <a:p>
            <a:pPr>
              <a:lnSpc>
                <a:spcPct val="90000"/>
              </a:lnSpc>
            </a:pPr>
            <a:r>
              <a:rPr lang="en-US" altLang="en-US" sz="2000" dirty="0"/>
              <a:t>This IS actual design data</a:t>
            </a:r>
          </a:p>
          <a:p>
            <a:pPr>
              <a:lnSpc>
                <a:spcPct val="90000"/>
              </a:lnSpc>
            </a:pPr>
            <a:r>
              <a:rPr lang="en-US" altLang="en-US" sz="2000" dirty="0"/>
              <a:t>Determine from tests</a:t>
            </a:r>
          </a:p>
          <a:p>
            <a:pPr lvl="1">
              <a:lnSpc>
                <a:spcPct val="90000"/>
              </a:lnSpc>
            </a:pPr>
            <a:r>
              <a:rPr lang="en-US" altLang="en-US" sz="1800" dirty="0"/>
              <a:t>Average shear stress at failure (</a:t>
            </a:r>
            <a:r>
              <a:rPr lang="en-US" altLang="en-US" sz="1800" dirty="0">
                <a:sym typeface="Symbol" pitchFamily="18" charset="2"/>
              </a:rPr>
              <a:t></a:t>
            </a:r>
            <a:r>
              <a:rPr lang="en-US" altLang="en-US" sz="1800" baseline="-25000" dirty="0">
                <a:sym typeface="Symbol" pitchFamily="18" charset="2"/>
              </a:rPr>
              <a:t>p</a:t>
            </a:r>
            <a:r>
              <a:rPr lang="en-US" altLang="en-US" sz="1800" dirty="0">
                <a:sym typeface="Symbol" pitchFamily="18" charset="2"/>
              </a:rPr>
              <a:t>)</a:t>
            </a:r>
          </a:p>
          <a:p>
            <a:pPr lvl="1">
              <a:lnSpc>
                <a:spcPct val="90000"/>
              </a:lnSpc>
            </a:pPr>
            <a:r>
              <a:rPr lang="en-US" altLang="en-US" sz="1800" dirty="0">
                <a:sym typeface="Symbol" pitchFamily="18" charset="2"/>
              </a:rPr>
              <a:t>Shear strain at elastic limit (</a:t>
            </a:r>
            <a:r>
              <a:rPr lang="en-US" altLang="en-US" sz="1800" baseline="-25000" dirty="0">
                <a:sym typeface="Symbol" pitchFamily="18" charset="2"/>
              </a:rPr>
              <a:t>e</a:t>
            </a:r>
            <a:r>
              <a:rPr lang="en-US" altLang="en-US" sz="1800" dirty="0">
                <a:sym typeface="Symbol" pitchFamily="18" charset="2"/>
              </a:rPr>
              <a:t>)</a:t>
            </a:r>
          </a:p>
          <a:p>
            <a:pPr lvl="1">
              <a:lnSpc>
                <a:spcPct val="90000"/>
              </a:lnSpc>
            </a:pPr>
            <a:r>
              <a:rPr lang="en-US" altLang="en-US" sz="1800" dirty="0">
                <a:sym typeface="Symbol" pitchFamily="18" charset="2"/>
              </a:rPr>
              <a:t>Shear strain at failure (</a:t>
            </a:r>
            <a:r>
              <a:rPr lang="en-US" altLang="en-US" sz="1800" baseline="-25000" dirty="0">
                <a:sym typeface="Symbol" pitchFamily="18" charset="2"/>
              </a:rPr>
              <a:t>max</a:t>
            </a:r>
            <a:r>
              <a:rPr lang="en-US" altLang="en-US" sz="1800" dirty="0">
                <a:sym typeface="Symbol" pitchFamily="18" charset="2"/>
              </a:rPr>
              <a:t>) to derive plastic stain (</a:t>
            </a:r>
            <a:r>
              <a:rPr lang="en-US" altLang="en-US" sz="1800" baseline="-25000" dirty="0">
                <a:sym typeface="Symbol" pitchFamily="18" charset="2"/>
              </a:rPr>
              <a:t>p</a:t>
            </a:r>
            <a:r>
              <a:rPr lang="en-US" altLang="en-US" sz="1800" dirty="0">
                <a:sym typeface="Symbol" pitchFamily="18" charset="2"/>
              </a:rPr>
              <a:t>= </a:t>
            </a:r>
            <a:r>
              <a:rPr lang="en-US" altLang="en-US" sz="1800" baseline="-25000" dirty="0">
                <a:sym typeface="Symbol" pitchFamily="18" charset="2"/>
              </a:rPr>
              <a:t>max</a:t>
            </a:r>
            <a:r>
              <a:rPr lang="en-US" altLang="en-US" sz="1800" dirty="0">
                <a:sym typeface="Symbol" pitchFamily="18" charset="2"/>
              </a:rPr>
              <a:t>- </a:t>
            </a:r>
            <a:r>
              <a:rPr lang="en-US" altLang="en-US" sz="1800" baseline="-25000" dirty="0">
                <a:sym typeface="Symbol" pitchFamily="18" charset="2"/>
              </a:rPr>
              <a:t>e</a:t>
            </a:r>
            <a:r>
              <a:rPr lang="en-US" altLang="en-US" sz="1800" dirty="0">
                <a:sym typeface="Symbol" pitchFamily="18" charset="2"/>
              </a:rPr>
              <a:t>)</a:t>
            </a:r>
          </a:p>
          <a:p>
            <a:pPr lvl="1">
              <a:lnSpc>
                <a:spcPct val="90000"/>
              </a:lnSpc>
            </a:pPr>
            <a:r>
              <a:rPr lang="en-US" altLang="en-US" sz="1800" dirty="0">
                <a:sym typeface="Symbol" pitchFamily="18" charset="2"/>
              </a:rPr>
              <a:t>Shear modulus (G)</a:t>
            </a:r>
          </a:p>
          <a:p>
            <a:pPr>
              <a:lnSpc>
                <a:spcPct val="90000"/>
              </a:lnSpc>
            </a:pPr>
            <a:r>
              <a:rPr lang="en-US" altLang="en-US" sz="2000" dirty="0"/>
              <a:t>Test over service temperature range</a:t>
            </a:r>
          </a:p>
          <a:p>
            <a:pPr lvl="1">
              <a:lnSpc>
                <a:spcPct val="90000"/>
              </a:lnSpc>
            </a:pPr>
            <a:r>
              <a:rPr lang="en-US" altLang="en-US" sz="1800" dirty="0"/>
              <a:t>Load capacity critical at low temperatures (-65</a:t>
            </a:r>
            <a:r>
              <a:rPr lang="en-US" altLang="en-US" sz="1800" dirty="0">
                <a:sym typeface="Symbol" pitchFamily="18" charset="2"/>
              </a:rPr>
              <a:t>F) </a:t>
            </a:r>
          </a:p>
          <a:p>
            <a:pPr lvl="1">
              <a:lnSpc>
                <a:spcPct val="90000"/>
              </a:lnSpc>
            </a:pPr>
            <a:r>
              <a:rPr lang="en-US" altLang="en-US" sz="1800" dirty="0">
                <a:sym typeface="Symbol" pitchFamily="18" charset="2"/>
              </a:rPr>
              <a:t>High temperature case determines overlap length required</a:t>
            </a:r>
            <a:endParaRPr lang="en-US" altLang="en-US" sz="1800" dirty="0"/>
          </a:p>
          <a:p>
            <a:pPr>
              <a:lnSpc>
                <a:spcPct val="90000"/>
              </a:lnSpc>
            </a:pPr>
            <a:r>
              <a:rPr lang="en-US" altLang="en-US" sz="2000" dirty="0"/>
              <a:t>Exclude specimens with adhesion failure</a:t>
            </a: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25303094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z="3200" smtClean="0"/>
              <a:t>Mechanism of adhesion failure (metals)</a:t>
            </a:r>
          </a:p>
        </p:txBody>
      </p:sp>
      <p:sp>
        <p:nvSpPr>
          <p:cNvPr id="29699" name="Rectangle 3"/>
          <p:cNvSpPr>
            <a:spLocks noGrp="1" noChangeArrowheads="1"/>
          </p:cNvSpPr>
          <p:nvPr>
            <p:ph type="body" idx="1"/>
          </p:nvPr>
        </p:nvSpPr>
        <p:spPr/>
        <p:txBody>
          <a:bodyPr/>
          <a:lstStyle/>
          <a:p>
            <a:pPr>
              <a:lnSpc>
                <a:spcPct val="90000"/>
              </a:lnSpc>
            </a:pPr>
            <a:r>
              <a:rPr lang="en-US" altLang="en-US" sz="2000" dirty="0" smtClean="0"/>
              <a:t>Bonds to metals depend on maintaining chemical bonds at </a:t>
            </a:r>
            <a:r>
              <a:rPr lang="en-US" altLang="en-US" sz="2000" dirty="0" smtClean="0"/>
              <a:t>interface for the life of the part</a:t>
            </a:r>
          </a:p>
          <a:p>
            <a:pPr>
              <a:lnSpc>
                <a:spcPct val="90000"/>
              </a:lnSpc>
            </a:pPr>
            <a:r>
              <a:rPr lang="en-US" altLang="en-US" sz="2000" dirty="0" smtClean="0"/>
              <a:t>Typically adhesives bond to surface oxides produced during surface preparation at the time of fabrication</a:t>
            </a:r>
            <a:endParaRPr lang="en-US" altLang="en-US" sz="2000" dirty="0" smtClean="0"/>
          </a:p>
          <a:p>
            <a:pPr>
              <a:lnSpc>
                <a:spcPct val="90000"/>
              </a:lnSpc>
            </a:pPr>
            <a:r>
              <a:rPr lang="en-US" altLang="en-US" sz="2000" dirty="0" smtClean="0"/>
              <a:t>Many </a:t>
            </a:r>
            <a:r>
              <a:rPr lang="en-US" altLang="en-US" sz="2000" dirty="0" smtClean="0">
                <a:solidFill>
                  <a:srgbClr val="FF0000"/>
                </a:solidFill>
              </a:rPr>
              <a:t>metals </a:t>
            </a:r>
            <a:r>
              <a:rPr lang="en-US" altLang="en-US" sz="2000" dirty="0" smtClean="0"/>
              <a:t>are susceptible to hydration of surface oxides in later </a:t>
            </a:r>
            <a:r>
              <a:rPr lang="en-US" altLang="en-US" sz="2000" dirty="0" smtClean="0"/>
              <a:t>service e.g.</a:t>
            </a:r>
            <a:endParaRPr lang="en-US" altLang="en-US" sz="2000" dirty="0" smtClean="0"/>
          </a:p>
          <a:p>
            <a:pPr lvl="1">
              <a:lnSpc>
                <a:spcPct val="90000"/>
              </a:lnSpc>
            </a:pPr>
            <a:r>
              <a:rPr lang="en-US" altLang="en-US" sz="1800" dirty="0" smtClean="0"/>
              <a:t>Al</a:t>
            </a:r>
            <a:r>
              <a:rPr lang="en-US" altLang="en-US" sz="1800" baseline="-25000" dirty="0" smtClean="0"/>
              <a:t>2</a:t>
            </a:r>
            <a:r>
              <a:rPr lang="en-US" altLang="en-US" sz="1800" dirty="0" smtClean="0"/>
              <a:t>O</a:t>
            </a:r>
            <a:r>
              <a:rPr lang="en-US" altLang="en-US" sz="1800" baseline="-25000" dirty="0" smtClean="0"/>
              <a:t>3</a:t>
            </a:r>
            <a:r>
              <a:rPr lang="en-US" altLang="en-US" sz="1800" dirty="0" smtClean="0">
                <a:sym typeface="Wingdings" pitchFamily="2" charset="2"/>
              </a:rPr>
              <a:t> </a:t>
            </a:r>
            <a:r>
              <a:rPr lang="en-US" altLang="en-US" sz="1800" dirty="0" smtClean="0"/>
              <a:t>Al</a:t>
            </a:r>
            <a:r>
              <a:rPr lang="en-US" altLang="en-US" sz="1800" baseline="-25000" dirty="0" smtClean="0"/>
              <a:t>2</a:t>
            </a:r>
            <a:r>
              <a:rPr lang="en-US" altLang="en-US" sz="1800" dirty="0" smtClean="0"/>
              <a:t>O</a:t>
            </a:r>
            <a:r>
              <a:rPr lang="en-US" altLang="en-US" sz="1800" baseline="-25000" dirty="0" smtClean="0"/>
              <a:t>3</a:t>
            </a:r>
            <a:r>
              <a:rPr lang="en-US" altLang="en-US" sz="1800" dirty="0" smtClean="0"/>
              <a:t>.2H</a:t>
            </a:r>
            <a:r>
              <a:rPr lang="en-US" altLang="en-US" sz="1800" baseline="-25000" dirty="0" smtClean="0"/>
              <a:t>2</a:t>
            </a:r>
            <a:r>
              <a:rPr lang="en-US" altLang="en-US" sz="1800" dirty="0" smtClean="0"/>
              <a:t>O</a:t>
            </a:r>
            <a:endParaRPr lang="en-US" altLang="en-US" sz="1800" dirty="0" smtClean="0">
              <a:sym typeface="Wingdings" pitchFamily="2" charset="2"/>
            </a:endParaRPr>
          </a:p>
          <a:p>
            <a:pPr>
              <a:lnSpc>
                <a:spcPct val="90000"/>
              </a:lnSpc>
            </a:pPr>
            <a:r>
              <a:rPr lang="en-US" altLang="en-US" sz="2000" dirty="0" smtClean="0"/>
              <a:t>Chemical bonds </a:t>
            </a:r>
            <a:r>
              <a:rPr lang="en-US" altLang="en-US" sz="2000" dirty="0" smtClean="0"/>
              <a:t>between </a:t>
            </a:r>
            <a:r>
              <a:rPr lang="en-US" altLang="en-US" sz="2000" dirty="0" smtClean="0"/>
              <a:t>adhesive </a:t>
            </a:r>
            <a:r>
              <a:rPr lang="en-US" altLang="en-US" sz="2000" dirty="0" smtClean="0"/>
              <a:t>and metal dissociates- </a:t>
            </a:r>
            <a:r>
              <a:rPr lang="en-US" altLang="en-US" sz="2000" dirty="0" smtClean="0"/>
              <a:t>disbonding occurs at interface</a:t>
            </a:r>
          </a:p>
          <a:p>
            <a:pPr>
              <a:lnSpc>
                <a:spcPct val="90000"/>
              </a:lnSpc>
            </a:pPr>
            <a:r>
              <a:rPr lang="en-US" altLang="en-US" sz="2000" dirty="0" smtClean="0"/>
              <a:t>Caused by moisture which diffuses </a:t>
            </a:r>
            <a:r>
              <a:rPr lang="en-US" altLang="en-US" sz="2000" dirty="0" smtClean="0"/>
              <a:t>through the adhesive </a:t>
            </a:r>
          </a:p>
          <a:p>
            <a:pPr>
              <a:lnSpc>
                <a:spcPct val="90000"/>
              </a:lnSpc>
            </a:pPr>
            <a:r>
              <a:rPr lang="en-US" altLang="en-US" sz="2000" dirty="0" smtClean="0">
                <a:solidFill>
                  <a:srgbClr val="FF0000"/>
                </a:solidFill>
              </a:rPr>
              <a:t>Disbonds may occur with no loads at all</a:t>
            </a:r>
          </a:p>
          <a:p>
            <a:pPr>
              <a:lnSpc>
                <a:spcPct val="90000"/>
              </a:lnSpc>
            </a:pPr>
            <a:r>
              <a:rPr lang="en-US" altLang="en-US" sz="2000" u="sng" dirty="0" smtClean="0"/>
              <a:t>Surface preparation must prevent hydration</a:t>
            </a:r>
          </a:p>
          <a:p>
            <a:pPr>
              <a:lnSpc>
                <a:spcPct val="90000"/>
              </a:lnSpc>
            </a:pPr>
            <a:r>
              <a:rPr lang="en-US" altLang="en-US" sz="2000" dirty="0" smtClean="0"/>
              <a:t>Similar mechanism </a:t>
            </a:r>
            <a:r>
              <a:rPr lang="en-US" altLang="en-US" sz="2000" i="1" dirty="0" smtClean="0"/>
              <a:t>may </a:t>
            </a:r>
            <a:r>
              <a:rPr lang="en-US" altLang="en-US" sz="2000" dirty="0" smtClean="0"/>
              <a:t>occur in </a:t>
            </a:r>
            <a:r>
              <a:rPr lang="en-US" altLang="en-US" sz="2000" dirty="0" smtClean="0"/>
              <a:t>bonds to laminated </a:t>
            </a:r>
            <a:r>
              <a:rPr lang="en-US" altLang="en-US" sz="2000" dirty="0" smtClean="0"/>
              <a:t>composites?</a:t>
            </a: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10029074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9699">
                                            <p:txEl>
                                              <p:pRg st="5" end="5"/>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9699">
                                            <p:txEl>
                                              <p:pRg st="6" end="6"/>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9699">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9699">
                                            <p:txEl>
                                              <p:pRg st="8" end="8"/>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26" name="Rectangle 54"/>
          <p:cNvSpPr>
            <a:spLocks noGrp="1" noChangeArrowheads="1"/>
          </p:cNvSpPr>
          <p:nvPr>
            <p:ph type="title"/>
          </p:nvPr>
        </p:nvSpPr>
        <p:spPr/>
        <p:txBody>
          <a:bodyPr/>
          <a:lstStyle/>
          <a:p>
            <a:r>
              <a:rPr lang="en-AU" dirty="0"/>
              <a:t>Adhesive bond failure </a:t>
            </a:r>
            <a:r>
              <a:rPr lang="en-AU" dirty="0" smtClean="0"/>
              <a:t>types </a:t>
            </a:r>
            <a:br>
              <a:rPr lang="en-AU" dirty="0" smtClean="0"/>
            </a:br>
            <a:r>
              <a:rPr lang="en-AU" sz="3200" dirty="0" smtClean="0"/>
              <a:t>Metal and laminates</a:t>
            </a:r>
            <a:r>
              <a:rPr lang="en-US" sz="3200" dirty="0" smtClean="0"/>
              <a:t> </a:t>
            </a:r>
            <a:endParaRPr lang="en-AU" dirty="0"/>
          </a:p>
        </p:txBody>
      </p:sp>
      <p:sp>
        <p:nvSpPr>
          <p:cNvPr id="28727" name="Rectangle 55"/>
          <p:cNvSpPr>
            <a:spLocks noGrp="1" noChangeArrowheads="1"/>
          </p:cNvSpPr>
          <p:nvPr>
            <p:ph sz="half" idx="1"/>
          </p:nvPr>
        </p:nvSpPr>
        <p:spPr/>
        <p:txBody>
          <a:bodyPr/>
          <a:lstStyle/>
          <a:p>
            <a:r>
              <a:rPr lang="en-AU" sz="2000" dirty="0" smtClean="0"/>
              <a:t>Four </a:t>
            </a:r>
            <a:r>
              <a:rPr lang="en-AU" sz="2000" dirty="0"/>
              <a:t>types of bond failure:</a:t>
            </a:r>
            <a:endParaRPr lang="en-US" sz="2000" dirty="0"/>
          </a:p>
          <a:p>
            <a:pPr lvl="1"/>
            <a:r>
              <a:rPr lang="en-AU" sz="1800" dirty="0"/>
              <a:t>Cohesion failure </a:t>
            </a:r>
          </a:p>
          <a:p>
            <a:pPr lvl="2"/>
            <a:r>
              <a:rPr lang="en-AU" sz="1800" dirty="0"/>
              <a:t>Adhesive layer is fractured</a:t>
            </a:r>
          </a:p>
          <a:p>
            <a:pPr lvl="1"/>
            <a:r>
              <a:rPr lang="en-AU" sz="1800" dirty="0"/>
              <a:t>Adhesion failure </a:t>
            </a:r>
          </a:p>
          <a:p>
            <a:pPr lvl="2"/>
            <a:r>
              <a:rPr lang="en-AU" sz="1800" dirty="0"/>
              <a:t>Separates from the surface of the adherend(s)</a:t>
            </a:r>
          </a:p>
          <a:p>
            <a:pPr lvl="1"/>
            <a:r>
              <a:rPr lang="en-AU" sz="1800" dirty="0"/>
              <a:t>Mixed-mode failure </a:t>
            </a:r>
          </a:p>
          <a:p>
            <a:pPr lvl="2"/>
            <a:r>
              <a:rPr lang="en-AU" sz="1800" dirty="0" smtClean="0"/>
              <a:t>Variable combination of adhesion and cohesion failure</a:t>
            </a:r>
          </a:p>
          <a:p>
            <a:pPr lvl="1"/>
            <a:r>
              <a:rPr lang="en-US" sz="1800" dirty="0" smtClean="0"/>
              <a:t>Peel failure</a:t>
            </a:r>
          </a:p>
          <a:p>
            <a:pPr lvl="2"/>
            <a:r>
              <a:rPr lang="en-US" sz="1800" dirty="0" smtClean="0"/>
              <a:t>Cleavage of the joint by out-of-plane forces</a:t>
            </a:r>
          </a:p>
        </p:txBody>
      </p:sp>
      <p:grpSp>
        <p:nvGrpSpPr>
          <p:cNvPr id="17" name="Group 16"/>
          <p:cNvGrpSpPr/>
          <p:nvPr/>
        </p:nvGrpSpPr>
        <p:grpSpPr>
          <a:xfrm>
            <a:off x="5116513" y="1862138"/>
            <a:ext cx="2454275" cy="915987"/>
            <a:chOff x="5116513" y="1862138"/>
            <a:chExt cx="2454275" cy="915987"/>
          </a:xfrm>
        </p:grpSpPr>
        <p:sp>
          <p:nvSpPr>
            <p:cNvPr id="28705" name="Rectangle 33"/>
            <p:cNvSpPr>
              <a:spLocks noChangeArrowheads="1"/>
            </p:cNvSpPr>
            <p:nvPr/>
          </p:nvSpPr>
          <p:spPr bwMode="auto">
            <a:xfrm>
              <a:off x="5681663" y="2111375"/>
              <a:ext cx="993775" cy="41275"/>
            </a:xfrm>
            <a:prstGeom prst="rect">
              <a:avLst/>
            </a:prstGeom>
            <a:solidFill>
              <a:srgbClr val="FF0000"/>
            </a:solidFill>
            <a:ln w="12700">
              <a:solidFill>
                <a:srgbClr val="414141"/>
              </a:solidFill>
              <a:miter lim="800000"/>
              <a:headEnd/>
              <a:tailEnd/>
            </a:ln>
            <a:effectLst/>
            <a:extLst/>
          </p:spPr>
          <p:txBody>
            <a:bodyPr wrap="none" anchor="ctr"/>
            <a:lstStyle/>
            <a:p>
              <a:endParaRPr lang="en-AU" dirty="0"/>
            </a:p>
          </p:txBody>
        </p:sp>
        <p:sp>
          <p:nvSpPr>
            <p:cNvPr id="28706" name="Rectangle 34"/>
            <p:cNvSpPr>
              <a:spLocks noChangeArrowheads="1"/>
            </p:cNvSpPr>
            <p:nvPr/>
          </p:nvSpPr>
          <p:spPr bwMode="auto">
            <a:xfrm>
              <a:off x="5330826" y="1862138"/>
              <a:ext cx="1344613" cy="141287"/>
            </a:xfrm>
            <a:prstGeom prst="rect">
              <a:avLst/>
            </a:prstGeom>
            <a:solidFill>
              <a:schemeClr val="bg1">
                <a:lumMod val="50000"/>
              </a:schemeClr>
            </a:solidFill>
            <a:ln w="12700">
              <a:solidFill>
                <a:srgbClr val="414141"/>
              </a:solidFill>
              <a:miter lim="800000"/>
              <a:headEnd/>
              <a:tailEnd/>
            </a:ln>
            <a:effectLst/>
            <a:extLst/>
          </p:spPr>
          <p:txBody>
            <a:bodyPr wrap="none" anchor="ctr"/>
            <a:lstStyle/>
            <a:p>
              <a:endParaRPr lang="en-AU" dirty="0"/>
            </a:p>
          </p:txBody>
        </p:sp>
        <p:sp>
          <p:nvSpPr>
            <p:cNvPr id="28707" name="Rectangle 35"/>
            <p:cNvSpPr>
              <a:spLocks noChangeArrowheads="1"/>
            </p:cNvSpPr>
            <p:nvPr/>
          </p:nvSpPr>
          <p:spPr bwMode="auto">
            <a:xfrm>
              <a:off x="5681663" y="2160588"/>
              <a:ext cx="1344613" cy="141287"/>
            </a:xfrm>
            <a:prstGeom prst="rect">
              <a:avLst/>
            </a:prstGeom>
            <a:solidFill>
              <a:schemeClr val="bg1">
                <a:lumMod val="50000"/>
              </a:schemeClr>
            </a:solidFill>
            <a:ln w="12700">
              <a:solidFill>
                <a:srgbClr val="414141"/>
              </a:solidFill>
              <a:miter lim="800000"/>
              <a:headEnd/>
              <a:tailEnd/>
            </a:ln>
            <a:effectLst/>
            <a:extLst/>
          </p:spPr>
          <p:txBody>
            <a:bodyPr wrap="none" anchor="ctr"/>
            <a:lstStyle/>
            <a:p>
              <a:endParaRPr lang="en-AU" dirty="0"/>
            </a:p>
          </p:txBody>
        </p:sp>
        <p:sp>
          <p:nvSpPr>
            <p:cNvPr id="28708" name="Rectangle 36"/>
            <p:cNvSpPr>
              <a:spLocks noChangeArrowheads="1"/>
            </p:cNvSpPr>
            <p:nvPr/>
          </p:nvSpPr>
          <p:spPr bwMode="auto">
            <a:xfrm>
              <a:off x="5681663" y="2011363"/>
              <a:ext cx="993775" cy="41275"/>
            </a:xfrm>
            <a:prstGeom prst="rect">
              <a:avLst/>
            </a:prstGeom>
            <a:solidFill>
              <a:srgbClr val="FF0000"/>
            </a:solidFill>
            <a:ln w="12700">
              <a:solidFill>
                <a:srgbClr val="414141"/>
              </a:solidFill>
              <a:miter lim="800000"/>
              <a:headEnd/>
              <a:tailEnd/>
            </a:ln>
            <a:effectLst/>
            <a:extLst/>
          </p:spPr>
          <p:txBody>
            <a:bodyPr wrap="none" anchor="ctr"/>
            <a:lstStyle/>
            <a:p>
              <a:endParaRPr lang="en-AU" dirty="0"/>
            </a:p>
          </p:txBody>
        </p:sp>
        <p:sp>
          <p:nvSpPr>
            <p:cNvPr id="28709" name="Rectangle 37"/>
            <p:cNvSpPr>
              <a:spLocks noChangeArrowheads="1"/>
            </p:cNvSpPr>
            <p:nvPr/>
          </p:nvSpPr>
          <p:spPr bwMode="auto">
            <a:xfrm>
              <a:off x="5116513" y="2414588"/>
              <a:ext cx="2454275" cy="36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b="1" dirty="0">
                  <a:solidFill>
                    <a:srgbClr val="000000"/>
                  </a:solidFill>
                </a:rPr>
                <a:t>COHESION FAILURE</a:t>
              </a:r>
            </a:p>
          </p:txBody>
        </p:sp>
      </p:grpSp>
      <p:grpSp>
        <p:nvGrpSpPr>
          <p:cNvPr id="16" name="Group 15"/>
          <p:cNvGrpSpPr/>
          <p:nvPr/>
        </p:nvGrpSpPr>
        <p:grpSpPr>
          <a:xfrm>
            <a:off x="5141913" y="2826473"/>
            <a:ext cx="2441575" cy="889866"/>
            <a:chOff x="5141913" y="2826473"/>
            <a:chExt cx="2441575" cy="889866"/>
          </a:xfrm>
        </p:grpSpPr>
        <p:sp>
          <p:nvSpPr>
            <p:cNvPr id="28711" name="Rectangle 39"/>
            <p:cNvSpPr>
              <a:spLocks noChangeArrowheads="1"/>
            </p:cNvSpPr>
            <p:nvPr/>
          </p:nvSpPr>
          <p:spPr bwMode="auto">
            <a:xfrm>
              <a:off x="5354638" y="2826473"/>
              <a:ext cx="1344613" cy="141288"/>
            </a:xfrm>
            <a:prstGeom prst="rect">
              <a:avLst/>
            </a:prstGeom>
            <a:solidFill>
              <a:schemeClr val="bg1">
                <a:lumMod val="50000"/>
              </a:schemeClr>
            </a:solidFill>
            <a:ln w="12700">
              <a:noFill/>
              <a:miter lim="800000"/>
              <a:headEnd/>
              <a:tailEnd/>
            </a:ln>
            <a:effectLst/>
            <a:extLst/>
          </p:spPr>
          <p:txBody>
            <a:bodyPr wrap="none" anchor="ctr"/>
            <a:lstStyle/>
            <a:p>
              <a:endParaRPr lang="en-AU" dirty="0"/>
            </a:p>
          </p:txBody>
        </p:sp>
        <p:sp>
          <p:nvSpPr>
            <p:cNvPr id="28712" name="Rectangle 40"/>
            <p:cNvSpPr>
              <a:spLocks noChangeArrowheads="1"/>
            </p:cNvSpPr>
            <p:nvPr/>
          </p:nvSpPr>
          <p:spPr bwMode="auto">
            <a:xfrm>
              <a:off x="5705476" y="3097213"/>
              <a:ext cx="1344613" cy="141288"/>
            </a:xfrm>
            <a:prstGeom prst="rect">
              <a:avLst/>
            </a:prstGeom>
            <a:solidFill>
              <a:schemeClr val="bg1">
                <a:lumMod val="50000"/>
              </a:schemeClr>
            </a:solidFill>
            <a:ln w="12700">
              <a:noFill/>
              <a:miter lim="800000"/>
              <a:headEnd/>
              <a:tailEnd/>
            </a:ln>
            <a:effectLst/>
            <a:extLst/>
          </p:spPr>
          <p:txBody>
            <a:bodyPr wrap="none" anchor="ctr"/>
            <a:lstStyle/>
            <a:p>
              <a:endParaRPr lang="en-AU" dirty="0"/>
            </a:p>
          </p:txBody>
        </p:sp>
        <p:sp>
          <p:nvSpPr>
            <p:cNvPr id="28713" name="Rectangle 41"/>
            <p:cNvSpPr>
              <a:spLocks noChangeArrowheads="1"/>
            </p:cNvSpPr>
            <p:nvPr/>
          </p:nvSpPr>
          <p:spPr bwMode="auto">
            <a:xfrm>
              <a:off x="5705476" y="2947988"/>
              <a:ext cx="993775" cy="90488"/>
            </a:xfrm>
            <a:prstGeom prst="rect">
              <a:avLst/>
            </a:prstGeom>
            <a:solidFill>
              <a:srgbClr val="FF0000"/>
            </a:solidFill>
            <a:ln w="12700">
              <a:solidFill>
                <a:srgbClr val="414141"/>
              </a:solidFill>
              <a:miter lim="800000"/>
              <a:headEnd/>
              <a:tailEnd/>
            </a:ln>
            <a:effectLst/>
            <a:extLst/>
          </p:spPr>
          <p:txBody>
            <a:bodyPr wrap="none" anchor="ctr"/>
            <a:lstStyle/>
            <a:p>
              <a:endParaRPr lang="en-AU" dirty="0"/>
            </a:p>
          </p:txBody>
        </p:sp>
        <p:sp>
          <p:nvSpPr>
            <p:cNvPr id="28714" name="Rectangle 42"/>
            <p:cNvSpPr>
              <a:spLocks noChangeArrowheads="1"/>
            </p:cNvSpPr>
            <p:nvPr/>
          </p:nvSpPr>
          <p:spPr bwMode="auto">
            <a:xfrm>
              <a:off x="5141913" y="3352801"/>
              <a:ext cx="2441575" cy="363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b="1" dirty="0">
                  <a:solidFill>
                    <a:srgbClr val="000000"/>
                  </a:solidFill>
                </a:rPr>
                <a:t>ADHESION FAILURE</a:t>
              </a:r>
            </a:p>
          </p:txBody>
        </p:sp>
      </p:grpSp>
      <p:grpSp>
        <p:nvGrpSpPr>
          <p:cNvPr id="12" name="Group 11"/>
          <p:cNvGrpSpPr/>
          <p:nvPr/>
        </p:nvGrpSpPr>
        <p:grpSpPr>
          <a:xfrm>
            <a:off x="5256213" y="3769448"/>
            <a:ext cx="2720975" cy="888277"/>
            <a:chOff x="5256213" y="3769448"/>
            <a:chExt cx="2720975" cy="888277"/>
          </a:xfrm>
        </p:grpSpPr>
        <p:sp>
          <p:nvSpPr>
            <p:cNvPr id="28717" name="Rectangle 45"/>
            <p:cNvSpPr>
              <a:spLocks noChangeArrowheads="1"/>
            </p:cNvSpPr>
            <p:nvPr/>
          </p:nvSpPr>
          <p:spPr bwMode="auto">
            <a:xfrm>
              <a:off x="5821363" y="3990975"/>
              <a:ext cx="993775" cy="41275"/>
            </a:xfrm>
            <a:prstGeom prst="rect">
              <a:avLst/>
            </a:prstGeom>
            <a:solidFill>
              <a:srgbClr val="FF0000"/>
            </a:solidFill>
            <a:ln w="12700">
              <a:solidFill>
                <a:srgbClr val="41414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28718" name="Rectangle 46"/>
            <p:cNvSpPr>
              <a:spLocks noChangeArrowheads="1"/>
            </p:cNvSpPr>
            <p:nvPr/>
          </p:nvSpPr>
          <p:spPr bwMode="auto">
            <a:xfrm>
              <a:off x="5470526" y="3769448"/>
              <a:ext cx="1344613" cy="141287"/>
            </a:xfrm>
            <a:prstGeom prst="rect">
              <a:avLst/>
            </a:prstGeom>
            <a:solidFill>
              <a:schemeClr val="bg1">
                <a:lumMod val="50000"/>
              </a:schemeClr>
            </a:solidFill>
            <a:ln w="12700">
              <a:noFill/>
              <a:miter lim="800000"/>
              <a:headEnd/>
              <a:tailEnd/>
            </a:ln>
            <a:effectLst/>
            <a:extLst/>
          </p:spPr>
          <p:txBody>
            <a:bodyPr wrap="none" anchor="ctr"/>
            <a:lstStyle/>
            <a:p>
              <a:endParaRPr lang="en-AU" dirty="0"/>
            </a:p>
          </p:txBody>
        </p:sp>
        <p:sp>
          <p:nvSpPr>
            <p:cNvPr id="28719" name="Rectangle 47"/>
            <p:cNvSpPr>
              <a:spLocks noChangeArrowheads="1"/>
            </p:cNvSpPr>
            <p:nvPr/>
          </p:nvSpPr>
          <p:spPr bwMode="auto">
            <a:xfrm>
              <a:off x="5821363" y="4040188"/>
              <a:ext cx="1344613" cy="141287"/>
            </a:xfrm>
            <a:prstGeom prst="rect">
              <a:avLst/>
            </a:prstGeom>
            <a:solidFill>
              <a:schemeClr val="bg1">
                <a:lumMod val="50000"/>
              </a:schemeClr>
            </a:solidFill>
            <a:ln w="12700">
              <a:noFill/>
              <a:miter lim="800000"/>
              <a:headEnd/>
              <a:tailEnd/>
            </a:ln>
            <a:effectLst/>
            <a:extLst/>
          </p:spPr>
          <p:txBody>
            <a:bodyPr wrap="none" anchor="ctr"/>
            <a:lstStyle/>
            <a:p>
              <a:endParaRPr lang="en-AU" dirty="0"/>
            </a:p>
          </p:txBody>
        </p:sp>
        <p:sp>
          <p:nvSpPr>
            <p:cNvPr id="28720" name="Rectangle 48"/>
            <p:cNvSpPr>
              <a:spLocks noChangeArrowheads="1"/>
            </p:cNvSpPr>
            <p:nvPr/>
          </p:nvSpPr>
          <p:spPr bwMode="auto">
            <a:xfrm>
              <a:off x="5821363" y="3889375"/>
              <a:ext cx="358775" cy="42862"/>
            </a:xfrm>
            <a:prstGeom prst="rect">
              <a:avLst/>
            </a:prstGeom>
            <a:solidFill>
              <a:srgbClr val="FF0000"/>
            </a:solidFill>
            <a:ln w="12700">
              <a:solidFill>
                <a:srgbClr val="41414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28721" name="Rectangle 49"/>
            <p:cNvSpPr>
              <a:spLocks noChangeArrowheads="1"/>
            </p:cNvSpPr>
            <p:nvPr/>
          </p:nvSpPr>
          <p:spPr bwMode="auto">
            <a:xfrm>
              <a:off x="5256213" y="4294188"/>
              <a:ext cx="2720975" cy="36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b="1" dirty="0">
                  <a:solidFill>
                    <a:srgbClr val="000000"/>
                  </a:solidFill>
                </a:rPr>
                <a:t>MIXED-MODE FAILURE</a:t>
              </a:r>
            </a:p>
          </p:txBody>
        </p:sp>
        <p:sp>
          <p:nvSpPr>
            <p:cNvPr id="28722" name="Rectangle 50"/>
            <p:cNvSpPr>
              <a:spLocks noChangeArrowheads="1"/>
            </p:cNvSpPr>
            <p:nvPr/>
          </p:nvSpPr>
          <p:spPr bwMode="auto">
            <a:xfrm>
              <a:off x="6456363" y="3876675"/>
              <a:ext cx="358775" cy="42862"/>
            </a:xfrm>
            <a:prstGeom prst="rect">
              <a:avLst/>
            </a:prstGeom>
            <a:solidFill>
              <a:srgbClr val="FF0000"/>
            </a:solidFill>
            <a:ln w="12700">
              <a:solidFill>
                <a:srgbClr val="41414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
          <p:nvSpPr>
            <p:cNvPr id="28723" name="Rectangle 51"/>
            <p:cNvSpPr>
              <a:spLocks noChangeArrowheads="1"/>
            </p:cNvSpPr>
            <p:nvPr/>
          </p:nvSpPr>
          <p:spPr bwMode="auto">
            <a:xfrm>
              <a:off x="6164263" y="3957638"/>
              <a:ext cx="320675" cy="42862"/>
            </a:xfrm>
            <a:prstGeom prst="rect">
              <a:avLst/>
            </a:prstGeom>
            <a:solidFill>
              <a:srgbClr val="FF0000"/>
            </a:solidFill>
            <a:ln>
              <a:noFill/>
            </a:ln>
            <a:effectLst/>
            <a:extLst>
              <a:ext uri="{91240B29-F687-4F45-9708-019B960494DF}">
                <a14:hiddenLine xmlns:a14="http://schemas.microsoft.com/office/drawing/2010/main" w="12700">
                  <a:solidFill>
                    <a:srgbClr val="41414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grpSp>
      <p:sp>
        <p:nvSpPr>
          <p:cNvPr id="28724" name="Line 52"/>
          <p:cNvSpPr>
            <a:spLocks noChangeShapeType="1"/>
          </p:cNvSpPr>
          <p:nvPr/>
        </p:nvSpPr>
        <p:spPr bwMode="auto">
          <a:xfrm>
            <a:off x="6165851" y="3952875"/>
            <a:ext cx="319088" cy="0"/>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dirty="0"/>
          </a:p>
        </p:txBody>
      </p:sp>
      <p:sp>
        <p:nvSpPr>
          <p:cNvPr id="28729"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grpSp>
        <p:nvGrpSpPr>
          <p:cNvPr id="15" name="Group 14"/>
          <p:cNvGrpSpPr/>
          <p:nvPr/>
        </p:nvGrpSpPr>
        <p:grpSpPr>
          <a:xfrm>
            <a:off x="5597236" y="4433456"/>
            <a:ext cx="1662546" cy="1440891"/>
            <a:chOff x="5597236" y="4433456"/>
            <a:chExt cx="1662546" cy="1440891"/>
          </a:xfrm>
        </p:grpSpPr>
        <p:grpSp>
          <p:nvGrpSpPr>
            <p:cNvPr id="14" name="Group 13"/>
            <p:cNvGrpSpPr/>
            <p:nvPr/>
          </p:nvGrpSpPr>
          <p:grpSpPr>
            <a:xfrm>
              <a:off x="5597236" y="4433456"/>
              <a:ext cx="1662546" cy="720434"/>
              <a:chOff x="5597236" y="4433456"/>
              <a:chExt cx="1662546" cy="720434"/>
            </a:xfrm>
          </p:grpSpPr>
          <p:sp>
            <p:nvSpPr>
              <p:cNvPr id="27" name="Rectangle 46"/>
              <p:cNvSpPr>
                <a:spLocks noChangeArrowheads="1"/>
              </p:cNvSpPr>
              <p:nvPr/>
            </p:nvSpPr>
            <p:spPr bwMode="auto">
              <a:xfrm>
                <a:off x="5597236" y="4973782"/>
                <a:ext cx="936296" cy="152400"/>
              </a:xfrm>
              <a:prstGeom prst="rect">
                <a:avLst/>
              </a:prstGeom>
              <a:solidFill>
                <a:schemeClr val="bg1">
                  <a:lumMod val="50000"/>
                </a:schemeClr>
              </a:solidFill>
              <a:ln w="12700">
                <a:noFill/>
                <a:miter lim="800000"/>
                <a:headEnd/>
                <a:tailEnd/>
              </a:ln>
              <a:effectLst/>
              <a:extLst/>
            </p:spPr>
            <p:txBody>
              <a:bodyPr wrap="none" anchor="ctr"/>
              <a:lstStyle/>
              <a:p>
                <a:endParaRPr lang="en-AU" dirty="0"/>
              </a:p>
            </p:txBody>
          </p:sp>
          <p:sp>
            <p:nvSpPr>
              <p:cNvPr id="4" name="Block Arc 3"/>
              <p:cNvSpPr/>
              <p:nvPr/>
            </p:nvSpPr>
            <p:spPr bwMode="auto">
              <a:xfrm flipV="1">
                <a:off x="5802340" y="4433456"/>
                <a:ext cx="1457442" cy="720434"/>
              </a:xfrm>
              <a:prstGeom prst="blockArc">
                <a:avLst>
                  <a:gd name="adj1" fmla="val 16109150"/>
                  <a:gd name="adj2" fmla="val 0"/>
                  <a:gd name="adj3" fmla="val 25000"/>
                </a:avLst>
              </a:prstGeom>
              <a:solidFill>
                <a:schemeClr val="bg1">
                  <a:lumMod val="5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grpSp>
        <p:grpSp>
          <p:nvGrpSpPr>
            <p:cNvPr id="13" name="Group 12"/>
            <p:cNvGrpSpPr/>
            <p:nvPr/>
          </p:nvGrpSpPr>
          <p:grpSpPr>
            <a:xfrm>
              <a:off x="5652655" y="5153910"/>
              <a:ext cx="1551708" cy="720437"/>
              <a:chOff x="5652655" y="5153910"/>
              <a:chExt cx="1551708" cy="720437"/>
            </a:xfrm>
          </p:grpSpPr>
          <p:sp>
            <p:nvSpPr>
              <p:cNvPr id="32" name="Rectangle 46"/>
              <p:cNvSpPr>
                <a:spLocks noChangeArrowheads="1"/>
              </p:cNvSpPr>
              <p:nvPr/>
            </p:nvSpPr>
            <p:spPr bwMode="auto">
              <a:xfrm rot="10800000">
                <a:off x="6245679" y="5153910"/>
                <a:ext cx="958684" cy="180089"/>
              </a:xfrm>
              <a:prstGeom prst="rect">
                <a:avLst/>
              </a:prstGeom>
              <a:solidFill>
                <a:schemeClr val="bg1">
                  <a:lumMod val="50000"/>
                </a:schemeClr>
              </a:solidFill>
              <a:ln w="12700">
                <a:noFill/>
                <a:miter lim="800000"/>
                <a:headEnd/>
                <a:tailEnd/>
              </a:ln>
              <a:effectLst/>
              <a:extLst/>
            </p:spPr>
            <p:txBody>
              <a:bodyPr wrap="none" anchor="ctr"/>
              <a:lstStyle/>
              <a:p>
                <a:endParaRPr lang="en-AU" dirty="0"/>
              </a:p>
            </p:txBody>
          </p:sp>
          <p:sp>
            <p:nvSpPr>
              <p:cNvPr id="33" name="Block Arc 32"/>
              <p:cNvSpPr/>
              <p:nvPr/>
            </p:nvSpPr>
            <p:spPr bwMode="auto">
              <a:xfrm rot="10800000" flipV="1">
                <a:off x="5652655" y="5153913"/>
                <a:ext cx="1167806" cy="720434"/>
              </a:xfrm>
              <a:prstGeom prst="blockArc">
                <a:avLst>
                  <a:gd name="adj1" fmla="val 16003305"/>
                  <a:gd name="adj2" fmla="val 21364466"/>
                  <a:gd name="adj3" fmla="val 24868"/>
                </a:avLst>
              </a:prstGeom>
              <a:solidFill>
                <a:schemeClr val="bg1">
                  <a:lumMod val="5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grpSp>
      </p:grpSp>
      <p:sp>
        <p:nvSpPr>
          <p:cNvPr id="39" name="Rectangle 41"/>
          <p:cNvSpPr>
            <a:spLocks noChangeArrowheads="1"/>
          </p:cNvSpPr>
          <p:nvPr/>
        </p:nvSpPr>
        <p:spPr bwMode="auto">
          <a:xfrm>
            <a:off x="5597236" y="5095443"/>
            <a:ext cx="1634837" cy="100012"/>
          </a:xfrm>
          <a:prstGeom prst="rect">
            <a:avLst/>
          </a:prstGeom>
          <a:solidFill>
            <a:srgbClr val="FF0000"/>
          </a:solidFill>
          <a:ln w="12700">
            <a:solidFill>
              <a:srgbClr val="414141"/>
            </a:solidFill>
            <a:miter lim="800000"/>
            <a:headEnd/>
            <a:tailEnd/>
          </a:ln>
          <a:effectLst/>
          <a:extLst/>
        </p:spPr>
        <p:txBody>
          <a:bodyPr wrap="none" anchor="ctr"/>
          <a:lstStyle/>
          <a:p>
            <a:endParaRPr lang="en-AU" dirty="0"/>
          </a:p>
        </p:txBody>
      </p:sp>
      <p:sp>
        <p:nvSpPr>
          <p:cNvPr id="11" name="Arc 10"/>
          <p:cNvSpPr/>
          <p:nvPr/>
        </p:nvSpPr>
        <p:spPr bwMode="auto">
          <a:xfrm rot="17896575">
            <a:off x="5527973" y="5264735"/>
            <a:ext cx="651164" cy="415636"/>
          </a:xfrm>
          <a:prstGeom prst="arc">
            <a:avLst/>
          </a:prstGeom>
          <a:noFill/>
          <a:ln w="762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 name="Arc 40"/>
          <p:cNvSpPr/>
          <p:nvPr/>
        </p:nvSpPr>
        <p:spPr bwMode="auto">
          <a:xfrm rot="7525749">
            <a:off x="6716701" y="4608323"/>
            <a:ext cx="825307" cy="337940"/>
          </a:xfrm>
          <a:prstGeom prst="arc">
            <a:avLst/>
          </a:prstGeom>
          <a:noFill/>
          <a:ln w="76200" cap="flat" cmpd="sng" algn="ctr">
            <a:solidFill>
              <a:srgbClr val="FF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8" name="Rectangle 49"/>
          <p:cNvSpPr>
            <a:spLocks noChangeArrowheads="1"/>
          </p:cNvSpPr>
          <p:nvPr/>
        </p:nvSpPr>
        <p:spPr bwMode="auto">
          <a:xfrm>
            <a:off x="5353193" y="5513423"/>
            <a:ext cx="1832939"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b="1" dirty="0" smtClean="0">
                <a:solidFill>
                  <a:srgbClr val="000000"/>
                </a:solidFill>
              </a:rPr>
              <a:t>PEEL FAILURE</a:t>
            </a:r>
            <a:endParaRPr lang="en-US" b="1" dirty="0">
              <a:solidFill>
                <a:srgbClr val="000000"/>
              </a:solidFill>
            </a:endParaRPr>
          </a:p>
        </p:txBody>
      </p:sp>
    </p:spTree>
    <p:extLst>
      <p:ext uri="{BB962C8B-B14F-4D97-AF65-F5344CB8AC3E}">
        <p14:creationId xmlns:p14="http://schemas.microsoft.com/office/powerpoint/2010/main" val="40174220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872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72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72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872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727">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727">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8727">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8727">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8727">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7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727" grpId="0" build="p" bldLvl="2"/>
      <p:bldP spid="2872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AU" dirty="0" smtClean="0"/>
              <a:t>Special failure mode for laminates</a:t>
            </a:r>
            <a:endParaRPr lang="en-AU" dirty="0"/>
          </a:p>
        </p:txBody>
      </p:sp>
      <p:sp>
        <p:nvSpPr>
          <p:cNvPr id="7" name="Content Placeholder 6"/>
          <p:cNvSpPr>
            <a:spLocks noGrp="1"/>
          </p:cNvSpPr>
          <p:nvPr>
            <p:ph sz="half" idx="1"/>
          </p:nvPr>
        </p:nvSpPr>
        <p:spPr/>
        <p:txBody>
          <a:bodyPr/>
          <a:lstStyle/>
          <a:p>
            <a:r>
              <a:rPr lang="en-AU" sz="2400" dirty="0" smtClean="0"/>
              <a:t>Laminated composites may exhibit a unique failure mode</a:t>
            </a:r>
          </a:p>
          <a:p>
            <a:r>
              <a:rPr lang="en-AU" sz="2400" dirty="0" smtClean="0"/>
              <a:t>Inter-laminar failure may peel the first ply off the laminate </a:t>
            </a:r>
          </a:p>
          <a:p>
            <a:pPr lvl="1"/>
            <a:r>
              <a:rPr lang="en-AU" sz="2000" dirty="0" smtClean="0"/>
              <a:t>Peel stresses </a:t>
            </a:r>
          </a:p>
          <a:p>
            <a:pPr lvl="1"/>
            <a:r>
              <a:rPr lang="en-AU" sz="2000" dirty="0" smtClean="0"/>
              <a:t>Shear stresses may exceed ILS</a:t>
            </a:r>
            <a:endParaRPr lang="en-AU" sz="2000" dirty="0"/>
          </a:p>
        </p:txBody>
      </p:sp>
      <p:sp>
        <p:nvSpPr>
          <p:cNvPr id="11" name="Rectangle 34"/>
          <p:cNvSpPr>
            <a:spLocks noChangeArrowheads="1"/>
          </p:cNvSpPr>
          <p:nvPr/>
        </p:nvSpPr>
        <p:spPr bwMode="auto">
          <a:xfrm>
            <a:off x="5330826" y="1862138"/>
            <a:ext cx="1344613" cy="141287"/>
          </a:xfrm>
          <a:prstGeom prst="rect">
            <a:avLst/>
          </a:prstGeom>
          <a:solidFill>
            <a:schemeClr val="bg1">
              <a:lumMod val="50000"/>
            </a:schemeClr>
          </a:solidFill>
          <a:ln w="12700">
            <a:solidFill>
              <a:srgbClr val="414141"/>
            </a:solidFill>
            <a:miter lim="800000"/>
            <a:headEnd/>
            <a:tailEnd/>
          </a:ln>
          <a:effectLst/>
          <a:extLst/>
        </p:spPr>
        <p:txBody>
          <a:bodyPr wrap="none" anchor="ctr"/>
          <a:lstStyle/>
          <a:p>
            <a:endParaRPr lang="en-AU" dirty="0"/>
          </a:p>
        </p:txBody>
      </p:sp>
      <p:sp>
        <p:nvSpPr>
          <p:cNvPr id="12" name="Rectangle 35"/>
          <p:cNvSpPr>
            <a:spLocks noChangeArrowheads="1"/>
          </p:cNvSpPr>
          <p:nvPr/>
        </p:nvSpPr>
        <p:spPr bwMode="auto">
          <a:xfrm>
            <a:off x="5681663" y="2229863"/>
            <a:ext cx="1344613" cy="141287"/>
          </a:xfrm>
          <a:prstGeom prst="rect">
            <a:avLst/>
          </a:prstGeom>
          <a:solidFill>
            <a:schemeClr val="bg1">
              <a:lumMod val="50000"/>
            </a:schemeClr>
          </a:solidFill>
          <a:ln w="12700">
            <a:solidFill>
              <a:srgbClr val="414141"/>
            </a:solidFill>
            <a:miter lim="800000"/>
            <a:headEnd/>
            <a:tailEnd/>
          </a:ln>
          <a:effectLst/>
          <a:extLst/>
        </p:spPr>
        <p:txBody>
          <a:bodyPr wrap="none" anchor="ctr"/>
          <a:lstStyle/>
          <a:p>
            <a:endParaRPr lang="en-AU" dirty="0"/>
          </a:p>
        </p:txBody>
      </p:sp>
      <p:sp>
        <p:nvSpPr>
          <p:cNvPr id="13" name="Rectangle 36"/>
          <p:cNvSpPr>
            <a:spLocks noChangeArrowheads="1"/>
          </p:cNvSpPr>
          <p:nvPr/>
        </p:nvSpPr>
        <p:spPr bwMode="auto">
          <a:xfrm>
            <a:off x="5681663" y="2011363"/>
            <a:ext cx="993775" cy="108382"/>
          </a:xfrm>
          <a:prstGeom prst="rect">
            <a:avLst/>
          </a:prstGeom>
          <a:solidFill>
            <a:srgbClr val="FF0000"/>
          </a:solidFill>
          <a:ln w="12700">
            <a:solidFill>
              <a:srgbClr val="414141"/>
            </a:solidFill>
            <a:miter lim="800000"/>
            <a:headEnd/>
            <a:tailEnd/>
          </a:ln>
          <a:effectLst/>
          <a:extLst/>
        </p:spPr>
        <p:txBody>
          <a:bodyPr wrap="none" anchor="ctr"/>
          <a:lstStyle/>
          <a:p>
            <a:endParaRPr lang="en-AU" dirty="0"/>
          </a:p>
        </p:txBody>
      </p:sp>
      <p:sp>
        <p:nvSpPr>
          <p:cNvPr id="14" name="Rectangle 37"/>
          <p:cNvSpPr>
            <a:spLocks noChangeArrowheads="1"/>
          </p:cNvSpPr>
          <p:nvPr/>
        </p:nvSpPr>
        <p:spPr bwMode="auto">
          <a:xfrm>
            <a:off x="5116513" y="2414588"/>
            <a:ext cx="3132333"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eaLnBrk="0" hangingPunct="0"/>
            <a:r>
              <a:rPr lang="en-US" b="1" dirty="0" smtClean="0">
                <a:solidFill>
                  <a:srgbClr val="000000"/>
                </a:solidFill>
              </a:rPr>
              <a:t>INTER-LAMINAR  </a:t>
            </a:r>
            <a:r>
              <a:rPr lang="en-US" b="1" dirty="0">
                <a:solidFill>
                  <a:srgbClr val="000000"/>
                </a:solidFill>
              </a:rPr>
              <a:t>FAILURE</a:t>
            </a:r>
          </a:p>
        </p:txBody>
      </p:sp>
      <p:sp>
        <p:nvSpPr>
          <p:cNvPr id="15" name="Rectangle 35"/>
          <p:cNvSpPr>
            <a:spLocks noChangeArrowheads="1"/>
          </p:cNvSpPr>
          <p:nvPr/>
        </p:nvSpPr>
        <p:spPr bwMode="auto">
          <a:xfrm>
            <a:off x="5681663" y="2105172"/>
            <a:ext cx="1344613" cy="56137"/>
          </a:xfrm>
          <a:prstGeom prst="rect">
            <a:avLst/>
          </a:prstGeom>
          <a:solidFill>
            <a:schemeClr val="bg1">
              <a:lumMod val="50000"/>
            </a:schemeClr>
          </a:solidFill>
          <a:ln w="12700">
            <a:solidFill>
              <a:srgbClr val="414141"/>
            </a:solidFill>
            <a:miter lim="800000"/>
            <a:headEnd/>
            <a:tailEnd/>
          </a:ln>
          <a:effectLst/>
          <a:extLst/>
        </p:spPr>
        <p:txBody>
          <a:bodyPr wrap="none" anchor="ctr"/>
          <a:lstStyle/>
          <a:p>
            <a:endParaRPr lang="en-AU" dirty="0"/>
          </a:p>
        </p:txBody>
      </p:sp>
      <p:sp>
        <p:nvSpPr>
          <p:cNvPr id="9"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3644300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 calcmode="lin" valueType="num">
                                      <p:cBhvr additive="base">
                                        <p:cTn id="13"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7">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7">
                                            <p:txEl>
                                              <p:pRg st="3" end="3"/>
                                            </p:txEl>
                                          </p:spTgt>
                                        </p:tgtEl>
                                        <p:attrNameLst>
                                          <p:attrName>style.visibility</p:attrName>
                                        </p:attrNameLst>
                                      </p:cBhvr>
                                      <p:to>
                                        <p:strVal val="visible"/>
                                      </p:to>
                                    </p:set>
                                    <p:anim calcmode="lin" valueType="num">
                                      <p:cBhvr additive="base">
                                        <p:cTn id="21"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7">
                                            <p:txEl>
                                              <p:pRg st="3" end="3"/>
                                            </p:txEl>
                                          </p:spTgt>
                                        </p:tgtEl>
                                        <p:attrNameLst>
                                          <p:attrName>ppt_y</p:attrName>
                                        </p:attrNameLst>
                                      </p:cBhvr>
                                      <p:tavLst>
                                        <p:tav tm="0">
                                          <p:val>
                                            <p:strVal val="1+#ppt_h/2"/>
                                          </p:val>
                                        </p:tav>
                                        <p:tav tm="100000">
                                          <p:val>
                                            <p:strVal val="#ppt_y"/>
                                          </p:val>
                                        </p:tav>
                                      </p:tavLst>
                                    </p:anim>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r>
              <a:rPr lang="en-US" altLang="en-US" sz="3600" smtClean="0"/>
              <a:t>Cohesion failure</a:t>
            </a:r>
          </a:p>
        </p:txBody>
      </p:sp>
      <p:sp>
        <p:nvSpPr>
          <p:cNvPr id="949251" name="Rectangle 3"/>
          <p:cNvSpPr>
            <a:spLocks noGrp="1" noChangeArrowheads="1"/>
          </p:cNvSpPr>
          <p:nvPr>
            <p:ph type="body" sz="half" idx="4294967295"/>
          </p:nvPr>
        </p:nvSpPr>
        <p:spPr>
          <a:xfrm>
            <a:off x="457200" y="1358900"/>
            <a:ext cx="4038600" cy="4525963"/>
          </a:xfrm>
        </p:spPr>
        <p:txBody>
          <a:bodyPr/>
          <a:lstStyle/>
          <a:p>
            <a:r>
              <a:rPr lang="en-US" altLang="en-US" sz="1800" dirty="0" smtClean="0"/>
              <a:t>Fails through carrier </a:t>
            </a:r>
            <a:r>
              <a:rPr lang="en-US" altLang="en-US" sz="1800" dirty="0" smtClean="0"/>
              <a:t>cloth</a:t>
            </a:r>
          </a:p>
          <a:p>
            <a:pPr lvl="1"/>
            <a:r>
              <a:rPr lang="en-US" altLang="en-US" sz="1600" dirty="0" smtClean="0"/>
              <a:t>Adhesive on both surfaces</a:t>
            </a:r>
            <a:endParaRPr lang="en-US" altLang="en-US" sz="1600" dirty="0" smtClean="0"/>
          </a:p>
          <a:p>
            <a:r>
              <a:rPr lang="en-US" altLang="en-US" sz="1800" dirty="0" smtClean="0"/>
              <a:t>Strength is high</a:t>
            </a:r>
          </a:p>
          <a:p>
            <a:r>
              <a:rPr lang="en-US" altLang="en-US" sz="1800" dirty="0" smtClean="0"/>
              <a:t>Damage </a:t>
            </a:r>
            <a:r>
              <a:rPr lang="en-US" altLang="en-US" sz="1800" dirty="0" smtClean="0"/>
              <a:t>Tolerance is appropriate for managing macro-voids</a:t>
            </a:r>
          </a:p>
        </p:txBody>
      </p:sp>
      <p:pic>
        <p:nvPicPr>
          <p:cNvPr id="949253" name="Picture 5" descr="cohesion fail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76838" y="1231900"/>
            <a:ext cx="2409825" cy="187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49254" name="Rectangle 6"/>
          <p:cNvSpPr>
            <a:spLocks noChangeArrowheads="1"/>
          </p:cNvSpPr>
          <p:nvPr/>
        </p:nvSpPr>
        <p:spPr bwMode="auto">
          <a:xfrm>
            <a:off x="3930650" y="3155950"/>
            <a:ext cx="4959350" cy="273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lvl="1">
              <a:spcBef>
                <a:spcPct val="20000"/>
              </a:spcBef>
              <a:buFontTx/>
              <a:buChar char="–"/>
            </a:pPr>
            <a:r>
              <a:rPr lang="en-US" altLang="en-US" sz="1800" dirty="0">
                <a:solidFill>
                  <a:srgbClr val="000000"/>
                </a:solidFill>
              </a:rPr>
              <a:t>Design issues:</a:t>
            </a:r>
          </a:p>
          <a:p>
            <a:pPr lvl="2">
              <a:spcBef>
                <a:spcPct val="20000"/>
              </a:spcBef>
            </a:pPr>
            <a:r>
              <a:rPr lang="en-US" altLang="en-US" sz="1600" dirty="0">
                <a:solidFill>
                  <a:srgbClr val="000000"/>
                </a:solidFill>
              </a:rPr>
              <a:t>Thermal stresses </a:t>
            </a:r>
          </a:p>
          <a:p>
            <a:pPr lvl="2">
              <a:spcBef>
                <a:spcPct val="20000"/>
              </a:spcBef>
            </a:pPr>
            <a:r>
              <a:rPr lang="en-US" altLang="en-US" sz="1600" dirty="0">
                <a:solidFill>
                  <a:srgbClr val="000000"/>
                </a:solidFill>
              </a:rPr>
              <a:t>Stiffness mismatch (thickness, modulus) </a:t>
            </a:r>
          </a:p>
          <a:p>
            <a:pPr lvl="2">
              <a:spcBef>
                <a:spcPct val="20000"/>
              </a:spcBef>
            </a:pPr>
            <a:r>
              <a:rPr lang="en-US" altLang="en-US" sz="1600" dirty="0">
                <a:solidFill>
                  <a:srgbClr val="000000"/>
                </a:solidFill>
              </a:rPr>
              <a:t>Inadequate bond overlap </a:t>
            </a:r>
          </a:p>
          <a:p>
            <a:pPr lvl="2">
              <a:spcBef>
                <a:spcPct val="20000"/>
              </a:spcBef>
            </a:pPr>
            <a:r>
              <a:rPr lang="en-US" altLang="en-US" sz="1600" dirty="0">
                <a:solidFill>
                  <a:srgbClr val="000000"/>
                </a:solidFill>
              </a:rPr>
              <a:t>Inadequate service temperature </a:t>
            </a:r>
            <a:r>
              <a:rPr lang="en-US" altLang="en-US" sz="1600" dirty="0" smtClean="0">
                <a:solidFill>
                  <a:srgbClr val="000000"/>
                </a:solidFill>
              </a:rPr>
              <a:t>range</a:t>
            </a:r>
          </a:p>
          <a:p>
            <a:pPr lvl="2">
              <a:spcBef>
                <a:spcPct val="20000"/>
              </a:spcBef>
            </a:pPr>
            <a:r>
              <a:rPr lang="en-US" altLang="en-US" sz="1600" dirty="0" smtClean="0">
                <a:solidFill>
                  <a:srgbClr val="000000"/>
                </a:solidFill>
              </a:rPr>
              <a:t>Peel stresses</a:t>
            </a:r>
          </a:p>
          <a:p>
            <a:pPr lvl="1">
              <a:lnSpc>
                <a:spcPct val="80000"/>
              </a:lnSpc>
              <a:spcBef>
                <a:spcPct val="20000"/>
              </a:spcBef>
              <a:buFontTx/>
              <a:buChar char="–"/>
            </a:pPr>
            <a:r>
              <a:rPr lang="en-US" altLang="en-US" sz="1800" dirty="0" smtClean="0">
                <a:solidFill>
                  <a:srgbClr val="000000"/>
                </a:solidFill>
              </a:rPr>
              <a:t>Production issue</a:t>
            </a:r>
            <a:endParaRPr lang="en-US" altLang="en-US" sz="1800" dirty="0">
              <a:solidFill>
                <a:srgbClr val="000000"/>
              </a:solidFill>
            </a:endParaRPr>
          </a:p>
          <a:p>
            <a:pPr lvl="2">
              <a:lnSpc>
                <a:spcPct val="80000"/>
              </a:lnSpc>
              <a:spcBef>
                <a:spcPct val="20000"/>
              </a:spcBef>
            </a:pPr>
            <a:r>
              <a:rPr lang="en-US" altLang="en-US" sz="1600" dirty="0">
                <a:solidFill>
                  <a:srgbClr val="000000"/>
                </a:solidFill>
              </a:rPr>
              <a:t>Bondline voids</a:t>
            </a:r>
          </a:p>
          <a:p>
            <a:pPr lvl="1">
              <a:lnSpc>
                <a:spcPct val="80000"/>
              </a:lnSpc>
              <a:spcBef>
                <a:spcPct val="20000"/>
              </a:spcBef>
              <a:buFontTx/>
              <a:buChar char="–"/>
            </a:pPr>
            <a:r>
              <a:rPr lang="en-US" altLang="en-US" sz="1800" dirty="0" smtClean="0">
                <a:solidFill>
                  <a:srgbClr val="000000"/>
                </a:solidFill>
              </a:rPr>
              <a:t>Operator issue</a:t>
            </a:r>
            <a:endParaRPr lang="en-US" altLang="en-US" sz="1800" dirty="0">
              <a:solidFill>
                <a:srgbClr val="000000"/>
              </a:solidFill>
            </a:endParaRPr>
          </a:p>
          <a:p>
            <a:pPr lvl="2">
              <a:lnSpc>
                <a:spcPct val="80000"/>
              </a:lnSpc>
              <a:spcBef>
                <a:spcPct val="20000"/>
              </a:spcBef>
            </a:pPr>
            <a:r>
              <a:rPr lang="en-US" altLang="en-US" sz="1600" dirty="0" smtClean="0">
                <a:solidFill>
                  <a:srgbClr val="000000"/>
                </a:solidFill>
              </a:rPr>
              <a:t>Overload</a:t>
            </a:r>
            <a:endParaRPr lang="en-US" altLang="en-US" sz="1600" dirty="0">
              <a:solidFill>
                <a:srgbClr val="000000"/>
              </a:solidFill>
            </a:endParaRPr>
          </a:p>
          <a:p>
            <a:pPr lvl="2">
              <a:spcBef>
                <a:spcPct val="20000"/>
              </a:spcBef>
            </a:pPr>
            <a:endParaRPr lang="en-US" altLang="en-US" sz="1600" dirty="0">
              <a:solidFill>
                <a:srgbClr val="000000"/>
              </a:solidFill>
            </a:endParaRPr>
          </a:p>
        </p:txBody>
      </p:sp>
      <p:grpSp>
        <p:nvGrpSpPr>
          <p:cNvPr id="8199" name="Group 18"/>
          <p:cNvGrpSpPr>
            <a:grpSpLocks/>
          </p:cNvGrpSpPr>
          <p:nvPr/>
        </p:nvGrpSpPr>
        <p:grpSpPr bwMode="auto">
          <a:xfrm>
            <a:off x="960438" y="3030538"/>
            <a:ext cx="1195387" cy="2822575"/>
            <a:chOff x="728" y="1838"/>
            <a:chExt cx="790" cy="1871"/>
          </a:xfrm>
        </p:grpSpPr>
        <p:sp>
          <p:nvSpPr>
            <p:cNvPr id="8211" name="Line 19"/>
            <p:cNvSpPr>
              <a:spLocks noChangeShapeType="1"/>
            </p:cNvSpPr>
            <p:nvPr/>
          </p:nvSpPr>
          <p:spPr bwMode="auto">
            <a:xfrm>
              <a:off x="755" y="2208"/>
              <a:ext cx="0" cy="1501"/>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8212" name="Text Box 20"/>
            <p:cNvSpPr txBox="1">
              <a:spLocks noChangeArrowheads="1"/>
            </p:cNvSpPr>
            <p:nvPr/>
          </p:nvSpPr>
          <p:spPr bwMode="auto">
            <a:xfrm>
              <a:off x="760" y="1838"/>
              <a:ext cx="758"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AU" altLang="en-US" sz="1800">
                  <a:solidFill>
                    <a:srgbClr val="FF0000"/>
                  </a:solidFill>
                </a:rPr>
                <a:t>Cohesion</a:t>
              </a:r>
              <a:br>
                <a:rPr lang="en-AU" altLang="en-US" sz="1800">
                  <a:solidFill>
                    <a:srgbClr val="FF0000"/>
                  </a:solidFill>
                </a:rPr>
              </a:br>
              <a:r>
                <a:rPr lang="en-AU" altLang="en-US" sz="1800">
                  <a:solidFill>
                    <a:srgbClr val="FF0000"/>
                  </a:solidFill>
                </a:rPr>
                <a:t>failure</a:t>
              </a:r>
            </a:p>
          </p:txBody>
        </p:sp>
        <p:sp>
          <p:nvSpPr>
            <p:cNvPr id="8213" name="AutoShape 21"/>
            <p:cNvSpPr>
              <a:spLocks noChangeArrowheads="1"/>
            </p:cNvSpPr>
            <p:nvPr/>
          </p:nvSpPr>
          <p:spPr bwMode="auto">
            <a:xfrm>
              <a:off x="728" y="2038"/>
              <a:ext cx="56" cy="206"/>
            </a:xfrm>
            <a:prstGeom prst="downArrow">
              <a:avLst>
                <a:gd name="adj1" fmla="val 50000"/>
                <a:gd name="adj2" fmla="val 91964"/>
              </a:avLst>
            </a:prstGeom>
            <a:solidFill>
              <a:srgbClr val="FF0000"/>
            </a:solidFill>
            <a:ln w="9525">
              <a:solidFill>
                <a:srgbClr val="FF0000"/>
              </a:solidFill>
              <a:miter lim="800000"/>
              <a:headEnd/>
              <a:tailEnd/>
            </a:ln>
          </p:spPr>
          <p:txBody>
            <a:bodyPr wrap="none" lIns="90000" tIns="46800" rIns="90000" bIns="46800" anchor="ct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endParaRPr lang="en-US" altLang="en-US"/>
            </a:p>
          </p:txBody>
        </p:sp>
      </p:grpSp>
      <p:grpSp>
        <p:nvGrpSpPr>
          <p:cNvPr id="2" name="Group 1"/>
          <p:cNvGrpSpPr/>
          <p:nvPr/>
        </p:nvGrpSpPr>
        <p:grpSpPr>
          <a:xfrm>
            <a:off x="876300" y="3775542"/>
            <a:ext cx="2806700" cy="1393358"/>
            <a:chOff x="876300" y="3775542"/>
            <a:chExt cx="2806700" cy="1393358"/>
          </a:xfrm>
        </p:grpSpPr>
        <p:sp>
          <p:nvSpPr>
            <p:cNvPr id="8200" name="Oval 22"/>
            <p:cNvSpPr>
              <a:spLocks noChangeArrowheads="1"/>
            </p:cNvSpPr>
            <p:nvPr/>
          </p:nvSpPr>
          <p:spPr bwMode="auto">
            <a:xfrm>
              <a:off x="876300" y="3775542"/>
              <a:ext cx="2806700" cy="491658"/>
            </a:xfrm>
            <a:prstGeom prst="rect">
              <a:avLst/>
            </a:prstGeom>
            <a:solidFill>
              <a:srgbClr val="008000">
                <a:alpha val="34901"/>
              </a:srgbClr>
            </a:solidFill>
            <a:ln w="9525" algn="ctr">
              <a:solidFill>
                <a:schemeClr val="tx1"/>
              </a:solidFill>
              <a:round/>
              <a:headEnd/>
              <a:tailEnd/>
            </a:ln>
          </p:spPr>
          <p:txBody>
            <a:bodyPr wrap="square" lIns="90000" tIns="46800" rIns="90000" bIns="46800" anchor="ctr">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endParaRPr lang="en-US" altLang="en-US"/>
            </a:p>
          </p:txBody>
        </p:sp>
        <p:sp>
          <p:nvSpPr>
            <p:cNvPr id="8201" name="Text Box 23"/>
            <p:cNvSpPr txBox="1">
              <a:spLocks noChangeArrowheads="1"/>
            </p:cNvSpPr>
            <p:nvPr/>
          </p:nvSpPr>
          <p:spPr bwMode="auto">
            <a:xfrm>
              <a:off x="1477963" y="4527550"/>
              <a:ext cx="16668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AU" altLang="en-US" sz="1800" b="1">
                  <a:solidFill>
                    <a:srgbClr val="FF0000"/>
                  </a:solidFill>
                </a:rPr>
                <a:t>NDI Effective</a:t>
              </a:r>
            </a:p>
            <a:p>
              <a:pPr eaLnBrk="1" hangingPunct="1">
                <a:spcBef>
                  <a:spcPct val="0"/>
                </a:spcBef>
                <a:buFontTx/>
                <a:buNone/>
              </a:pPr>
              <a:r>
                <a:rPr lang="en-AU" altLang="en-US" sz="1800" b="1">
                  <a:solidFill>
                    <a:srgbClr val="FF0000"/>
                  </a:solidFill>
                </a:rPr>
                <a:t>DTA Effective</a:t>
              </a:r>
            </a:p>
          </p:txBody>
        </p:sp>
        <p:sp>
          <p:nvSpPr>
            <p:cNvPr id="8202" name="Line 24"/>
            <p:cNvSpPr>
              <a:spLocks noChangeShapeType="1"/>
            </p:cNvSpPr>
            <p:nvPr/>
          </p:nvSpPr>
          <p:spPr bwMode="auto">
            <a:xfrm flipH="1" flipV="1">
              <a:off x="1166813" y="4137025"/>
              <a:ext cx="352425" cy="590550"/>
            </a:xfrm>
            <a:prstGeom prst="line">
              <a:avLst/>
            </a:prstGeom>
            <a:noFill/>
            <a:ln w="38100">
              <a:solidFill>
                <a:srgbClr val="FF0000"/>
              </a:solidFill>
              <a:round/>
              <a:headEnd/>
              <a:tailEnd type="stealth" w="med" len="lg"/>
            </a:ln>
            <a:extLst>
              <a:ext uri="{909E8E84-426E-40DD-AFC4-6F175D3DCCD1}">
                <a14:hiddenFill xmlns:a14="http://schemas.microsoft.com/office/drawing/2010/main">
                  <a:noFill/>
                </a14:hiddenFill>
              </a:ext>
            </a:extLst>
          </p:spPr>
          <p:txBody>
            <a:bodyPr/>
            <a:lstStyle/>
            <a:p>
              <a:endParaRPr lang="en-AU"/>
            </a:p>
          </p:txBody>
        </p:sp>
      </p:grpSp>
      <p:grpSp>
        <p:nvGrpSpPr>
          <p:cNvPr id="8203" name="Group 10"/>
          <p:cNvGrpSpPr>
            <a:grpSpLocks/>
          </p:cNvGrpSpPr>
          <p:nvPr/>
        </p:nvGrpSpPr>
        <p:grpSpPr bwMode="auto">
          <a:xfrm>
            <a:off x="438150" y="3455988"/>
            <a:ext cx="3516313" cy="2393950"/>
            <a:chOff x="276" y="2177"/>
            <a:chExt cx="2215" cy="1508"/>
          </a:xfrm>
        </p:grpSpPr>
        <p:sp>
          <p:nvSpPr>
            <p:cNvPr id="8204" name="Text Box 11"/>
            <p:cNvSpPr txBox="1">
              <a:spLocks noChangeArrowheads="1"/>
            </p:cNvSpPr>
            <p:nvPr/>
          </p:nvSpPr>
          <p:spPr bwMode="auto">
            <a:xfrm>
              <a:off x="1536" y="3454"/>
              <a:ext cx="436"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800">
                  <a:solidFill>
                    <a:srgbClr val="000000"/>
                  </a:solidFill>
                </a:rPr>
                <a:t>Time</a:t>
              </a:r>
            </a:p>
          </p:txBody>
        </p:sp>
        <p:grpSp>
          <p:nvGrpSpPr>
            <p:cNvPr id="8205" name="Group 12"/>
            <p:cNvGrpSpPr>
              <a:grpSpLocks/>
            </p:cNvGrpSpPr>
            <p:nvPr/>
          </p:nvGrpSpPr>
          <p:grpSpPr bwMode="auto">
            <a:xfrm>
              <a:off x="276" y="2177"/>
              <a:ext cx="2215" cy="1505"/>
              <a:chOff x="2686" y="1192"/>
              <a:chExt cx="2326" cy="1584"/>
            </a:xfrm>
          </p:grpSpPr>
          <p:sp>
            <p:nvSpPr>
              <p:cNvPr id="8206" name="Line 13"/>
              <p:cNvSpPr>
                <a:spLocks noChangeShapeType="1"/>
              </p:cNvSpPr>
              <p:nvPr/>
            </p:nvSpPr>
            <p:spPr bwMode="auto">
              <a:xfrm>
                <a:off x="3003" y="1192"/>
                <a:ext cx="0" cy="1584"/>
              </a:xfrm>
              <a:prstGeom prst="line">
                <a:avLst/>
              </a:prstGeom>
              <a:noFill/>
              <a:ln w="28575">
                <a:solidFill>
                  <a:srgbClr val="FF66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8207" name="Line 14"/>
              <p:cNvSpPr>
                <a:spLocks noChangeShapeType="1"/>
              </p:cNvSpPr>
              <p:nvPr/>
            </p:nvSpPr>
            <p:spPr bwMode="auto">
              <a:xfrm>
                <a:off x="3004" y="2776"/>
                <a:ext cx="1655" cy="0"/>
              </a:xfrm>
              <a:prstGeom prst="line">
                <a:avLst/>
              </a:prstGeom>
              <a:noFill/>
              <a:ln w="28575">
                <a:solidFill>
                  <a:srgbClr val="FF6600"/>
                </a:solidFill>
                <a:round/>
                <a:headEnd/>
                <a:tailEnd/>
              </a:ln>
              <a:extLst>
                <a:ext uri="{909E8E84-426E-40DD-AFC4-6F175D3DCCD1}">
                  <a14:hiddenFill xmlns:a14="http://schemas.microsoft.com/office/drawing/2010/main">
                    <a:noFill/>
                  </a14:hiddenFill>
                </a:ext>
              </a:extLst>
            </p:spPr>
            <p:txBody>
              <a:bodyPr/>
              <a:lstStyle/>
              <a:p>
                <a:endParaRPr lang="en-AU"/>
              </a:p>
            </p:txBody>
          </p:sp>
          <p:sp>
            <p:nvSpPr>
              <p:cNvPr id="8208" name="Text Box 15"/>
              <p:cNvSpPr txBox="1">
                <a:spLocks noChangeArrowheads="1"/>
              </p:cNvSpPr>
              <p:nvPr/>
            </p:nvSpPr>
            <p:spPr bwMode="auto">
              <a:xfrm rot="-5400000">
                <a:off x="2460" y="1872"/>
                <a:ext cx="695"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800">
                    <a:solidFill>
                      <a:srgbClr val="000000"/>
                    </a:solidFill>
                  </a:rPr>
                  <a:t>Strength</a:t>
                </a:r>
              </a:p>
            </p:txBody>
          </p:sp>
          <p:sp>
            <p:nvSpPr>
              <p:cNvPr id="8209" name="Line 16"/>
              <p:cNvSpPr>
                <a:spLocks noChangeShapeType="1"/>
              </p:cNvSpPr>
              <p:nvPr/>
            </p:nvSpPr>
            <p:spPr bwMode="auto">
              <a:xfrm>
                <a:off x="2995" y="1712"/>
                <a:ext cx="1912" cy="0"/>
              </a:xfrm>
              <a:prstGeom prst="line">
                <a:avLst/>
              </a:prstGeom>
              <a:noFill/>
              <a:ln w="38100">
                <a:solidFill>
                  <a:srgbClr val="003399"/>
                </a:solidFill>
                <a:prstDash val="dash"/>
                <a:round/>
                <a:headEnd/>
                <a:tailEnd/>
              </a:ln>
              <a:extLst>
                <a:ext uri="{909E8E84-426E-40DD-AFC4-6F175D3DCCD1}">
                  <a14:hiddenFill xmlns:a14="http://schemas.microsoft.com/office/drawing/2010/main">
                    <a:noFill/>
                  </a14:hiddenFill>
                </a:ext>
              </a:extLst>
            </p:spPr>
            <p:txBody>
              <a:bodyPr/>
              <a:lstStyle/>
              <a:p>
                <a:endParaRPr lang="en-AU"/>
              </a:p>
            </p:txBody>
          </p:sp>
          <p:sp>
            <p:nvSpPr>
              <p:cNvPr id="8210" name="Text Box 17"/>
              <p:cNvSpPr txBox="1">
                <a:spLocks noChangeArrowheads="1"/>
              </p:cNvSpPr>
              <p:nvPr/>
            </p:nvSpPr>
            <p:spPr bwMode="auto">
              <a:xfrm>
                <a:off x="3689" y="1519"/>
                <a:ext cx="1323" cy="2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800">
                    <a:solidFill>
                      <a:srgbClr val="003399"/>
                    </a:solidFill>
                  </a:rPr>
                  <a:t>Required strength</a:t>
                </a:r>
              </a:p>
            </p:txBody>
          </p:sp>
        </p:grpSp>
      </p:grpSp>
      <p:sp>
        <p:nvSpPr>
          <p:cNvPr id="2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grpSp>
        <p:nvGrpSpPr>
          <p:cNvPr id="4" name="Group 3"/>
          <p:cNvGrpSpPr/>
          <p:nvPr/>
        </p:nvGrpSpPr>
        <p:grpSpPr>
          <a:xfrm>
            <a:off x="914400" y="3128963"/>
            <a:ext cx="5613400" cy="922337"/>
            <a:chOff x="914400" y="3128963"/>
            <a:chExt cx="5613400" cy="922337"/>
          </a:xfrm>
        </p:grpSpPr>
        <p:sp>
          <p:nvSpPr>
            <p:cNvPr id="8215" name="Text Box 9"/>
            <p:cNvSpPr txBox="1">
              <a:spLocks noChangeArrowheads="1"/>
            </p:cNvSpPr>
            <p:nvPr/>
          </p:nvSpPr>
          <p:spPr bwMode="auto">
            <a:xfrm>
              <a:off x="2607560" y="3128963"/>
              <a:ext cx="1061153" cy="641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a:solidFill>
                    <a:schemeClr val="tx1"/>
                  </a:solidFill>
                  <a:latin typeface="Arial" pitchFamily="34" charset="0"/>
                  <a:cs typeface="Arial" pitchFamily="34" charset="0"/>
                </a:defRPr>
              </a:lvl1pPr>
              <a:lvl2pPr marL="742950" indent="-285750" eaLnBrk="0" hangingPunct="0">
                <a:defRPr sz="2000">
                  <a:solidFill>
                    <a:schemeClr val="tx1"/>
                  </a:solidFill>
                  <a:latin typeface="Arial" pitchFamily="34" charset="0"/>
                  <a:cs typeface="Arial" pitchFamily="34" charset="0"/>
                </a:defRPr>
              </a:lvl2pPr>
              <a:lvl3pPr marL="1143000" indent="-228600" eaLnBrk="0" hangingPunct="0">
                <a:defRPr sz="2000">
                  <a:solidFill>
                    <a:schemeClr val="tx1"/>
                  </a:solidFill>
                  <a:latin typeface="Arial" pitchFamily="34" charset="0"/>
                  <a:cs typeface="Arial" pitchFamily="34" charset="0"/>
                </a:defRPr>
              </a:lvl3pPr>
              <a:lvl4pPr marL="1600200" indent="-228600" eaLnBrk="0" hangingPunct="0">
                <a:defRPr sz="2000">
                  <a:solidFill>
                    <a:schemeClr val="tx1"/>
                  </a:solidFill>
                  <a:latin typeface="Arial" pitchFamily="34" charset="0"/>
                  <a:cs typeface="Arial" pitchFamily="34" charset="0"/>
                </a:defRPr>
              </a:lvl4pPr>
              <a:lvl5pPr marL="2057400" indent="-228600" eaLnBrk="0" hangingPunct="0">
                <a:defRPr sz="2000">
                  <a:solidFill>
                    <a:schemeClr val="tx1"/>
                  </a:solidFill>
                  <a:latin typeface="Arial" pitchFamily="34" charset="0"/>
                  <a:cs typeface="Arial" pitchFamily="34" charset="0"/>
                </a:defRPr>
              </a:lvl5pPr>
              <a:lvl6pPr marL="2514600" indent="-228600" eaLnBrk="0" fontAlgn="base" hangingPunct="0">
                <a:spcBef>
                  <a:spcPct val="50000"/>
                </a:spcBef>
                <a:spcAft>
                  <a:spcPct val="0"/>
                </a:spcAft>
                <a:buChar char="•"/>
                <a:defRPr sz="2000">
                  <a:solidFill>
                    <a:schemeClr val="tx1"/>
                  </a:solidFill>
                  <a:latin typeface="Arial" pitchFamily="34" charset="0"/>
                  <a:cs typeface="Arial" pitchFamily="34" charset="0"/>
                </a:defRPr>
              </a:lvl6pPr>
              <a:lvl7pPr marL="2971800" indent="-228600" eaLnBrk="0" fontAlgn="base" hangingPunct="0">
                <a:spcBef>
                  <a:spcPct val="50000"/>
                </a:spcBef>
                <a:spcAft>
                  <a:spcPct val="0"/>
                </a:spcAft>
                <a:buChar char="•"/>
                <a:defRPr sz="2000">
                  <a:solidFill>
                    <a:schemeClr val="tx1"/>
                  </a:solidFill>
                  <a:latin typeface="Arial" pitchFamily="34" charset="0"/>
                  <a:cs typeface="Arial" pitchFamily="34" charset="0"/>
                </a:defRPr>
              </a:lvl7pPr>
              <a:lvl8pPr marL="3429000" indent="-228600" eaLnBrk="0" fontAlgn="base" hangingPunct="0">
                <a:spcBef>
                  <a:spcPct val="50000"/>
                </a:spcBef>
                <a:spcAft>
                  <a:spcPct val="0"/>
                </a:spcAft>
                <a:buChar char="•"/>
                <a:defRPr sz="2000">
                  <a:solidFill>
                    <a:schemeClr val="tx1"/>
                  </a:solidFill>
                  <a:latin typeface="Arial" pitchFamily="34" charset="0"/>
                  <a:cs typeface="Arial" pitchFamily="34" charset="0"/>
                </a:defRPr>
              </a:lvl8pPr>
              <a:lvl9pPr marL="3886200" indent="-228600" eaLnBrk="0" fontAlgn="base" hangingPunct="0">
                <a:spcBef>
                  <a:spcPct val="50000"/>
                </a:spcBef>
                <a:spcAft>
                  <a:spcPct val="0"/>
                </a:spcAft>
                <a:buChar char="•"/>
                <a:defRPr sz="2000">
                  <a:solidFill>
                    <a:schemeClr val="tx1"/>
                  </a:solidFill>
                  <a:latin typeface="Arial" pitchFamily="34" charset="0"/>
                  <a:cs typeface="Arial" pitchFamily="34" charset="0"/>
                </a:defRPr>
              </a:lvl9pPr>
            </a:lstStyle>
            <a:p>
              <a:pPr eaLnBrk="1" hangingPunct="1">
                <a:spcBef>
                  <a:spcPct val="0"/>
                </a:spcBef>
                <a:buFontTx/>
                <a:buNone/>
              </a:pPr>
              <a:r>
                <a:rPr lang="en-US" altLang="en-US" sz="1800" dirty="0">
                  <a:solidFill>
                    <a:srgbClr val="000000"/>
                  </a:solidFill>
                </a:rPr>
                <a:t>Effective</a:t>
              </a:r>
              <a:br>
                <a:rPr lang="en-US" altLang="en-US" sz="1800" dirty="0">
                  <a:solidFill>
                    <a:srgbClr val="000000"/>
                  </a:solidFill>
                </a:rPr>
              </a:br>
              <a:r>
                <a:rPr lang="en-US" altLang="en-US" sz="1800" dirty="0">
                  <a:solidFill>
                    <a:srgbClr val="000000"/>
                  </a:solidFill>
                </a:rPr>
                <a:t>bond</a:t>
              </a:r>
            </a:p>
          </p:txBody>
        </p:sp>
        <p:sp>
          <p:nvSpPr>
            <p:cNvPr id="3" name="Arc 2"/>
            <p:cNvSpPr/>
            <p:nvPr/>
          </p:nvSpPr>
          <p:spPr bwMode="auto">
            <a:xfrm flipH="1" flipV="1">
              <a:off x="914400" y="3492500"/>
              <a:ext cx="5613400" cy="558800"/>
            </a:xfrm>
            <a:prstGeom prst="arc">
              <a:avLst/>
            </a:prstGeom>
            <a:noFill/>
            <a:ln w="28575" cap="flat" cmpd="sng" algn="ctr">
              <a:solidFill>
                <a:srgbClr val="000000"/>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smtClean="0">
                <a:ln>
                  <a:noFill/>
                </a:ln>
                <a:solidFill>
                  <a:schemeClr val="tx1"/>
                </a:solidFill>
                <a:effectLst/>
                <a:latin typeface="Arial" pitchFamily="34" charset="0"/>
                <a:cs typeface="Arial" pitchFamily="34" charset="0"/>
              </a:endParaRPr>
            </a:p>
          </p:txBody>
        </p:sp>
      </p:grpSp>
    </p:spTree>
    <p:extLst>
      <p:ext uri="{BB962C8B-B14F-4D97-AF65-F5344CB8AC3E}">
        <p14:creationId xmlns:p14="http://schemas.microsoft.com/office/powerpoint/2010/main" val="36348306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9492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49251">
                                            <p:txEl>
                                              <p:pRg st="1" end="1"/>
                                            </p:txEl>
                                          </p:spTgt>
                                        </p:tgtEl>
                                        <p:attrNameLst>
                                          <p:attrName>style.visibility</p:attrName>
                                        </p:attrNameLst>
                                      </p:cBhvr>
                                      <p:to>
                                        <p:strVal val="visible"/>
                                      </p:to>
                                    </p:set>
                                  </p:childTnLst>
                                </p:cTn>
                              </p:par>
                              <p:par>
                                <p:cTn id="11" presetID="2" presetClass="entr" presetSubtype="4" fill="hold" nodeType="withEffect">
                                  <p:stCondLst>
                                    <p:cond delay="0"/>
                                  </p:stCondLst>
                                  <p:childTnLst>
                                    <p:set>
                                      <p:cBhvr>
                                        <p:cTn id="12" dur="1" fill="hold">
                                          <p:stCondLst>
                                            <p:cond delay="0"/>
                                          </p:stCondLst>
                                        </p:cTn>
                                        <p:tgtEl>
                                          <p:spTgt spid="949253"/>
                                        </p:tgtEl>
                                        <p:attrNameLst>
                                          <p:attrName>style.visibility</p:attrName>
                                        </p:attrNameLst>
                                      </p:cBhvr>
                                      <p:to>
                                        <p:strVal val="visible"/>
                                      </p:to>
                                    </p:set>
                                    <p:anim calcmode="lin" valueType="num">
                                      <p:cBhvr additive="base">
                                        <p:cTn id="13" dur="500" fill="hold"/>
                                        <p:tgtEl>
                                          <p:spTgt spid="949253"/>
                                        </p:tgtEl>
                                        <p:attrNameLst>
                                          <p:attrName>ppt_x</p:attrName>
                                        </p:attrNameLst>
                                      </p:cBhvr>
                                      <p:tavLst>
                                        <p:tav tm="0">
                                          <p:val>
                                            <p:strVal val="#ppt_x"/>
                                          </p:val>
                                        </p:tav>
                                        <p:tav tm="100000">
                                          <p:val>
                                            <p:strVal val="#ppt_x"/>
                                          </p:val>
                                        </p:tav>
                                      </p:tavLst>
                                    </p:anim>
                                    <p:anim calcmode="lin" valueType="num">
                                      <p:cBhvr additive="base">
                                        <p:cTn id="14" dur="500" fill="hold"/>
                                        <p:tgtEl>
                                          <p:spTgt spid="949253"/>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49251">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49251">
                                            <p:txEl>
                                              <p:pRg st="3" end="3"/>
                                            </p:txEl>
                                          </p:spTgt>
                                        </p:tgtEl>
                                        <p:attrNameLst>
                                          <p:attrName>style.visibility</p:attrName>
                                        </p:attrNameLst>
                                      </p:cBhvr>
                                      <p:to>
                                        <p:strVal val="visible"/>
                                      </p:to>
                                    </p:set>
                                  </p:childTnLst>
                                </p:cTn>
                              </p:par>
                              <p:par>
                                <p:cTn id="23" presetID="2" presetClass="entr" presetSubtype="4" fill="hold" nodeType="with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49254">
                                            <p:txEl>
                                              <p:pRg st="0" end="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49254">
                                            <p:txEl>
                                              <p:pRg st="1" end="1"/>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949254">
                                            <p:txEl>
                                              <p:pRg st="2" end="2"/>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949254">
                                            <p:txEl>
                                              <p:pRg st="3" end="3"/>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49254">
                                            <p:txEl>
                                              <p:pRg st="4" end="4"/>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49254">
                                            <p:txEl>
                                              <p:pRg st="5" end="5"/>
                                            </p:tx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949254">
                                            <p:txEl>
                                              <p:pRg st="6" end="6"/>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49254">
                                            <p:txEl>
                                              <p:pRg st="7" end="7"/>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949254">
                                            <p:txEl>
                                              <p:pRg st="8" end="8"/>
                                            </p:tx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949254">
                                            <p:txEl>
                                              <p:pRg st="9" end="9"/>
                                            </p:txEl>
                                          </p:spTgt>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9251" grpId="0" uiExpand="1" build="p" bldLvl="2"/>
      <p:bldP spid="949254" grpId="0" build="p"/>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AU" altLang="en-US" sz="3600" smtClean="0"/>
              <a:t>Adhesion failure</a:t>
            </a:r>
          </a:p>
        </p:txBody>
      </p:sp>
      <p:sp>
        <p:nvSpPr>
          <p:cNvPr id="177155" name="Rectangle 3"/>
          <p:cNvSpPr>
            <a:spLocks noGrp="1" noChangeArrowheads="1"/>
          </p:cNvSpPr>
          <p:nvPr>
            <p:ph type="body" idx="1"/>
          </p:nvPr>
        </p:nvSpPr>
        <p:spPr/>
        <p:txBody>
          <a:bodyPr/>
          <a:lstStyle/>
          <a:p>
            <a:r>
              <a:rPr lang="en-AU" altLang="en-US" dirty="0" smtClean="0"/>
              <a:t>Adhesion failure results when the interfacial chemical bonds fail</a:t>
            </a:r>
          </a:p>
          <a:p>
            <a:r>
              <a:rPr lang="en-AU" altLang="en-US" dirty="0" smtClean="0"/>
              <a:t>May result from:</a:t>
            </a:r>
          </a:p>
          <a:p>
            <a:pPr lvl="1"/>
            <a:r>
              <a:rPr lang="en-AU" altLang="en-US" dirty="0" smtClean="0"/>
              <a:t>Contamination during processing </a:t>
            </a:r>
          </a:p>
          <a:p>
            <a:pPr lvl="2"/>
            <a:r>
              <a:rPr lang="en-AU" altLang="en-US" dirty="0" smtClean="0"/>
              <a:t>Strength is always low </a:t>
            </a:r>
          </a:p>
          <a:p>
            <a:pPr lvl="2"/>
            <a:r>
              <a:rPr lang="en-AU" altLang="en-US" dirty="0" smtClean="0"/>
              <a:t>Short service life before disbond occurs</a:t>
            </a:r>
          </a:p>
          <a:p>
            <a:pPr lvl="1"/>
            <a:r>
              <a:rPr lang="en-AU" altLang="en-US" dirty="0" smtClean="0"/>
              <a:t>Inadequate adhesive cure</a:t>
            </a:r>
          </a:p>
          <a:p>
            <a:pPr lvl="2"/>
            <a:r>
              <a:rPr lang="en-AU" altLang="en-US" dirty="0" smtClean="0"/>
              <a:t>Strength is always low </a:t>
            </a:r>
          </a:p>
          <a:p>
            <a:pPr lvl="1"/>
            <a:r>
              <a:rPr lang="en-AU" altLang="en-US" dirty="0" smtClean="0"/>
              <a:t>Degradation of interfacial chemical bonds</a:t>
            </a:r>
          </a:p>
          <a:p>
            <a:pPr lvl="2"/>
            <a:r>
              <a:rPr lang="en-AU" altLang="en-US" dirty="0" smtClean="0"/>
              <a:t>Strength is initially high but falls off with time</a:t>
            </a:r>
          </a:p>
          <a:p>
            <a:r>
              <a:rPr lang="en-AU" altLang="en-US" dirty="0" smtClean="0"/>
              <a:t>It is highly improbable that operator initiated actions can cause adhesion failures</a:t>
            </a:r>
          </a:p>
        </p:txBody>
      </p:sp>
      <p:sp>
        <p:nvSpPr>
          <p:cNvPr id="4" name="AutoShape 57"/>
          <p:cNvSpPr>
            <a:spLocks noChangeArrowheads="1"/>
          </p:cNvSpPr>
          <p:nvPr/>
        </p:nvSpPr>
        <p:spPr bwMode="auto">
          <a:xfrm>
            <a:off x="6585438" y="6286500"/>
            <a:ext cx="355600" cy="317500"/>
          </a:xfrm>
          <a:prstGeom prst="star5">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dirty="0"/>
          </a:p>
        </p:txBody>
      </p:sp>
    </p:spTree>
    <p:extLst>
      <p:ext uri="{BB962C8B-B14F-4D97-AF65-F5344CB8AC3E}">
        <p14:creationId xmlns:p14="http://schemas.microsoft.com/office/powerpoint/2010/main" val="40282833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71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715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7155">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77155">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77155">
                                            <p:txEl>
                                              <p:pRg st="4" end="4"/>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77155">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77155">
                                            <p:txEl>
                                              <p:pRg st="6" end="6"/>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7155">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77155">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7155">
                                            <p:txEl>
                                              <p:pRg st="9" end="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7155" grpId="0" build="p" bldLvl="2"/>
      <p:bldP spid="4" grpId="0" animBg="1"/>
    </p:bldLst>
  </p:timing>
</p:sld>
</file>

<file path=ppt/theme/theme1.xml><?xml version="1.0" encoding="utf-8"?>
<a:theme xmlns:a="http://schemas.openxmlformats.org/drawingml/2006/main" name="Adhesion Associates Template Jul 2014">
  <a:themeElements>
    <a:clrScheme name="Adhesion Associates-SNL Course 4">
      <a:dk1>
        <a:srgbClr val="6B6B99"/>
      </a:dk1>
      <a:lt1>
        <a:srgbClr val="EAEAEA"/>
      </a:lt1>
      <a:dk2>
        <a:srgbClr val="666699"/>
      </a:dk2>
      <a:lt2>
        <a:srgbClr val="CCECFF"/>
      </a:lt2>
      <a:accent1>
        <a:srgbClr val="00CC66"/>
      </a:accent1>
      <a:accent2>
        <a:srgbClr val="54547A"/>
      </a:accent2>
      <a:accent3>
        <a:srgbClr val="B8B8CA"/>
      </a:accent3>
      <a:accent4>
        <a:srgbClr val="C8C8C8"/>
      </a:accent4>
      <a:accent5>
        <a:srgbClr val="AAE2B8"/>
      </a:accent5>
      <a:accent6>
        <a:srgbClr val="4B4B6E"/>
      </a:accent6>
      <a:hlink>
        <a:srgbClr val="65B2FF"/>
      </a:hlink>
      <a:folHlink>
        <a:srgbClr val="9900FF"/>
      </a:folHlink>
    </a:clrScheme>
    <a:fontScheme name="Adhesion Associates-SNL Cours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hlink"/>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chemeClr val="hlink"/>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pitchFamily="34" charset="0"/>
            <a:cs typeface="Arial" pitchFamily="34" charset="0"/>
          </a:defRPr>
        </a:defPPr>
      </a:lstStyle>
    </a:lnDef>
  </a:objectDefaults>
  <a:extraClrSchemeLst>
    <a:extraClrScheme>
      <a:clrScheme name="Adhesion Associates-SNL Course 1">
        <a:dk1>
          <a:srgbClr val="7E0000"/>
        </a:dk1>
        <a:lt1>
          <a:srgbClr val="FFFFFF"/>
        </a:lt1>
        <a:dk2>
          <a:srgbClr val="800000"/>
        </a:dk2>
        <a:lt2>
          <a:srgbClr val="FCF0B2"/>
        </a:lt2>
        <a:accent1>
          <a:srgbClr val="C5543D"/>
        </a:accent1>
        <a:accent2>
          <a:srgbClr val="660000"/>
        </a:accent2>
        <a:accent3>
          <a:srgbClr val="C0AAAA"/>
        </a:accent3>
        <a:accent4>
          <a:srgbClr val="DADADA"/>
        </a:accent4>
        <a:accent5>
          <a:srgbClr val="DFB3AF"/>
        </a:accent5>
        <a:accent6>
          <a:srgbClr val="5C0000"/>
        </a:accent6>
        <a:hlink>
          <a:srgbClr val="FFFF00"/>
        </a:hlink>
        <a:folHlink>
          <a:srgbClr val="FF9900"/>
        </a:folHlink>
      </a:clrScheme>
      <a:clrMap bg1="dk2" tx1="lt1" bg2="dk1" tx2="lt2" accent1="accent1" accent2="accent2" accent3="accent3" accent4="accent4" accent5="accent5" accent6="accent6" hlink="hlink" folHlink="folHlink"/>
    </a:extraClrScheme>
    <a:extraClrScheme>
      <a:clrScheme name="Adhesion Associates-SNL Course 2">
        <a:dk1>
          <a:srgbClr val="000066"/>
        </a:dk1>
        <a:lt1>
          <a:srgbClr val="FFFFFF"/>
        </a:lt1>
        <a:dk2>
          <a:srgbClr val="000066"/>
        </a:dk2>
        <a:lt2>
          <a:srgbClr val="B2B8C8"/>
        </a:lt2>
        <a:accent1>
          <a:srgbClr val="008080"/>
        </a:accent1>
        <a:accent2>
          <a:srgbClr val="00004E"/>
        </a:accent2>
        <a:accent3>
          <a:srgbClr val="AAAAB8"/>
        </a:accent3>
        <a:accent4>
          <a:srgbClr val="DADADA"/>
        </a:accent4>
        <a:accent5>
          <a:srgbClr val="AAC0C0"/>
        </a:accent5>
        <a:accent6>
          <a:srgbClr val="000046"/>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Adhesion Associates-SNL Course 3">
        <a:dk1>
          <a:srgbClr val="010199"/>
        </a:dk1>
        <a:lt1>
          <a:srgbClr val="FFFFFF"/>
        </a:lt1>
        <a:dk2>
          <a:srgbClr val="000099"/>
        </a:dk2>
        <a:lt2>
          <a:srgbClr val="CCFFFF"/>
        </a:lt2>
        <a:accent1>
          <a:srgbClr val="00C600"/>
        </a:accent1>
        <a:accent2>
          <a:srgbClr val="01017D"/>
        </a:accent2>
        <a:accent3>
          <a:srgbClr val="AAAACA"/>
        </a:accent3>
        <a:accent4>
          <a:srgbClr val="DADADA"/>
        </a:accent4>
        <a:accent5>
          <a:srgbClr val="AADFAA"/>
        </a:accent5>
        <a:accent6>
          <a:srgbClr val="010171"/>
        </a:accent6>
        <a:hlink>
          <a:srgbClr val="FFE701"/>
        </a:hlink>
        <a:folHlink>
          <a:srgbClr val="3366FF"/>
        </a:folHlink>
      </a:clrScheme>
      <a:clrMap bg1="dk2" tx1="lt1" bg2="dk1" tx2="lt2" accent1="accent1" accent2="accent2" accent3="accent3" accent4="accent4" accent5="accent5" accent6="accent6" hlink="hlink" folHlink="folHlink"/>
    </a:extraClrScheme>
    <a:extraClrScheme>
      <a:clrScheme name="Adhesion Associates-SNL Course 4">
        <a:dk1>
          <a:srgbClr val="6B6B99"/>
        </a:dk1>
        <a:lt1>
          <a:srgbClr val="EAEAEA"/>
        </a:lt1>
        <a:dk2>
          <a:srgbClr val="666699"/>
        </a:dk2>
        <a:lt2>
          <a:srgbClr val="CCECFF"/>
        </a:lt2>
        <a:accent1>
          <a:srgbClr val="00CC66"/>
        </a:accent1>
        <a:accent2>
          <a:srgbClr val="54547A"/>
        </a:accent2>
        <a:accent3>
          <a:srgbClr val="B8B8CA"/>
        </a:accent3>
        <a:accent4>
          <a:srgbClr val="C8C8C8"/>
        </a:accent4>
        <a:accent5>
          <a:srgbClr val="AAE2B8"/>
        </a:accent5>
        <a:accent6>
          <a:srgbClr val="4B4B6E"/>
        </a:accent6>
        <a:hlink>
          <a:srgbClr val="65B2FF"/>
        </a:hlink>
        <a:folHlink>
          <a:srgbClr val="9900FF"/>
        </a:folHlink>
      </a:clrScheme>
      <a:clrMap bg1="dk2" tx1="lt1" bg2="dk1" tx2="lt2" accent1="accent1" accent2="accent2" accent3="accent3" accent4="accent4" accent5="accent5" accent6="accent6" hlink="hlink" folHlink="folHlink"/>
    </a:extraClrScheme>
    <a:extraClrScheme>
      <a:clrScheme name="Adhesion Associates-SNL Course 5">
        <a:dk1>
          <a:srgbClr val="00827F"/>
        </a:dk1>
        <a:lt1>
          <a:srgbClr val="FFFFFF"/>
        </a:lt1>
        <a:dk2>
          <a:srgbClr val="008080"/>
        </a:dk2>
        <a:lt2>
          <a:srgbClr val="FFFFCC"/>
        </a:lt2>
        <a:accent1>
          <a:srgbClr val="6D6FC7"/>
        </a:accent1>
        <a:accent2>
          <a:srgbClr val="006462"/>
        </a:accent2>
        <a:accent3>
          <a:srgbClr val="AAC0C0"/>
        </a:accent3>
        <a:accent4>
          <a:srgbClr val="DADADA"/>
        </a:accent4>
        <a:accent5>
          <a:srgbClr val="BABBE0"/>
        </a:accent5>
        <a:accent6>
          <a:srgbClr val="005A58"/>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dhesion Associates-SNL Course 6">
        <a:dk1>
          <a:srgbClr val="4D4D4D"/>
        </a:dk1>
        <a:lt1>
          <a:srgbClr val="FFFFFF"/>
        </a:lt1>
        <a:dk2>
          <a:srgbClr val="525252"/>
        </a:dk2>
        <a:lt2>
          <a:srgbClr val="C0C0C0"/>
        </a:lt2>
        <a:accent1>
          <a:srgbClr val="527C3A"/>
        </a:accent1>
        <a:accent2>
          <a:srgbClr val="444444"/>
        </a:accent2>
        <a:accent3>
          <a:srgbClr val="B3B3B3"/>
        </a:accent3>
        <a:accent4>
          <a:srgbClr val="DADADA"/>
        </a:accent4>
        <a:accent5>
          <a:srgbClr val="B3BFAE"/>
        </a:accent5>
        <a:accent6>
          <a:srgbClr val="3D3D3D"/>
        </a:accent6>
        <a:hlink>
          <a:srgbClr val="FAC458"/>
        </a:hlink>
        <a:folHlink>
          <a:srgbClr val="C7780F"/>
        </a:folHlink>
      </a:clrScheme>
      <a:clrMap bg1="dk2" tx1="lt1" bg2="dk1" tx2="lt2" accent1="accent1" accent2="accent2" accent3="accent3" accent4="accent4" accent5="accent5" accent6="accent6" hlink="hlink" folHlink="folHlink"/>
    </a:extraClrScheme>
    <a:extraClrScheme>
      <a:clrScheme name="Adhesion Associates-SNL Course 7">
        <a:dk1>
          <a:srgbClr val="516032"/>
        </a:dk1>
        <a:lt1>
          <a:srgbClr val="FFFFFF"/>
        </a:lt1>
        <a:dk2>
          <a:srgbClr val="546434"/>
        </a:dk2>
        <a:lt2>
          <a:srgbClr val="B2B68A"/>
        </a:lt2>
        <a:accent1>
          <a:srgbClr val="7D8C70"/>
        </a:accent1>
        <a:accent2>
          <a:srgbClr val="414E28"/>
        </a:accent2>
        <a:accent3>
          <a:srgbClr val="B3B8AE"/>
        </a:accent3>
        <a:accent4>
          <a:srgbClr val="DADADA"/>
        </a:accent4>
        <a:accent5>
          <a:srgbClr val="BFC5BB"/>
        </a:accent5>
        <a:accent6>
          <a:srgbClr val="3A4623"/>
        </a:accent6>
        <a:hlink>
          <a:srgbClr val="80C579"/>
        </a:hlink>
        <a:folHlink>
          <a:srgbClr val="7FADAF"/>
        </a:folHlink>
      </a:clrScheme>
      <a:clrMap bg1="dk2" tx1="lt1" bg2="dk1" tx2="lt2" accent1="accent1" accent2="accent2" accent3="accent3" accent4="accent4" accent5="accent5" accent6="accent6" hlink="hlink" folHlink="folHlink"/>
    </a:extraClrScheme>
    <a:extraClrScheme>
      <a:clrScheme name="Adhesion Associates-SNL Course 8">
        <a:dk1>
          <a:srgbClr val="D1CC00"/>
        </a:dk1>
        <a:lt1>
          <a:srgbClr val="FFFFFF"/>
        </a:lt1>
        <a:dk2>
          <a:srgbClr val="CCCC00"/>
        </a:dk2>
        <a:lt2>
          <a:srgbClr val="F3F5B1"/>
        </a:lt2>
        <a:accent1>
          <a:srgbClr val="808000"/>
        </a:accent1>
        <a:accent2>
          <a:srgbClr val="AEAA00"/>
        </a:accent2>
        <a:accent3>
          <a:srgbClr val="E2E2AA"/>
        </a:accent3>
        <a:accent4>
          <a:srgbClr val="DADADA"/>
        </a:accent4>
        <a:accent5>
          <a:srgbClr val="C0C0AA"/>
        </a:accent5>
        <a:accent6>
          <a:srgbClr val="9D9A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Adhesion Associates-SNL Course 9">
        <a:dk1>
          <a:srgbClr val="000000"/>
        </a:dk1>
        <a:lt1>
          <a:srgbClr val="F8F8F8"/>
        </a:lt1>
        <a:dk2>
          <a:srgbClr val="336600"/>
        </a:dk2>
        <a:lt2>
          <a:srgbClr val="FBFBFB"/>
        </a:lt2>
        <a:accent1>
          <a:srgbClr val="009900"/>
        </a:accent1>
        <a:accent2>
          <a:srgbClr val="C6C6C6"/>
        </a:accent2>
        <a:accent3>
          <a:srgbClr val="FBFBFB"/>
        </a:accent3>
        <a:accent4>
          <a:srgbClr val="000000"/>
        </a:accent4>
        <a:accent5>
          <a:srgbClr val="AACAAA"/>
        </a:accent5>
        <a:accent6>
          <a:srgbClr val="B3B3B3"/>
        </a:accent6>
        <a:hlink>
          <a:srgbClr val="006600"/>
        </a:hlink>
        <a:folHlink>
          <a:srgbClr val="808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EE01D1A34D0D34896E11AC838ED5276" ma:contentTypeVersion="0" ma:contentTypeDescription="Create a new document." ma:contentTypeScope="" ma:versionID="0b262348798dc84bb58b89ed2e99c2e4">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4FA72FD-DC6B-46C6-B977-1463395CDC1C}"/>
</file>

<file path=customXml/itemProps2.xml><?xml version="1.0" encoding="utf-8"?>
<ds:datastoreItem xmlns:ds="http://schemas.openxmlformats.org/officeDocument/2006/customXml" ds:itemID="{F8B82177-3C29-4A33-9639-765B2694B3B2}"/>
</file>

<file path=customXml/itemProps3.xml><?xml version="1.0" encoding="utf-8"?>
<ds:datastoreItem xmlns:ds="http://schemas.openxmlformats.org/officeDocument/2006/customXml" ds:itemID="{56E88FA4-A33C-45F3-AC8B-CC9F32B020D5}"/>
</file>

<file path=docProps/app.xml><?xml version="1.0" encoding="utf-8"?>
<Properties xmlns="http://schemas.openxmlformats.org/officeDocument/2006/extended-properties" xmlns:vt="http://schemas.openxmlformats.org/officeDocument/2006/docPropsVTypes">
  <Template>Adhesion Associates Template Jul 2014</Template>
  <TotalTime>7835</TotalTime>
  <Words>3952</Words>
  <Application>Microsoft Office PowerPoint</Application>
  <PresentationFormat>On-screen Show (4:3)</PresentationFormat>
  <Paragraphs>514</Paragraphs>
  <Slides>48</Slides>
  <Notes>32</Notes>
  <HiddenSlides>4</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48</vt:i4>
      </vt:variant>
    </vt:vector>
  </HeadingPairs>
  <TitlesOfParts>
    <vt:vector size="51" baseType="lpstr">
      <vt:lpstr>Adhesion Associates Template Jul 2014</vt:lpstr>
      <vt:lpstr>Picture</vt:lpstr>
      <vt:lpstr>Equation</vt:lpstr>
      <vt:lpstr>Bonded Structures:- Certification Practices </vt:lpstr>
      <vt:lpstr>Prerequisite commentary</vt:lpstr>
      <vt:lpstr>Processes and bond strength</vt:lpstr>
      <vt:lpstr>Mechanism of adhesion</vt:lpstr>
      <vt:lpstr>Mechanism of adhesion failure (metals)</vt:lpstr>
      <vt:lpstr>Adhesive bond failure types  Metal and laminates </vt:lpstr>
      <vt:lpstr>Special failure mode for laminates</vt:lpstr>
      <vt:lpstr>Cohesion failure</vt:lpstr>
      <vt:lpstr>Adhesion failure</vt:lpstr>
      <vt:lpstr>Between cohesion and adhesion?</vt:lpstr>
      <vt:lpstr>Explaining mixed-mode failures</vt:lpstr>
      <vt:lpstr>Let’s be clear</vt:lpstr>
      <vt:lpstr>Now to the regulations……</vt:lpstr>
      <vt:lpstr>Damage tolerance regulations</vt:lpstr>
      <vt:lpstr>Disbond size determination</vt:lpstr>
      <vt:lpstr>Proof testing</vt:lpstr>
      <vt:lpstr>NDI for bond strength determination</vt:lpstr>
      <vt:lpstr>Guidance</vt:lpstr>
      <vt:lpstr>AC 20-107B para 6 Material and Fabrication Development </vt:lpstr>
      <vt:lpstr>Process validation</vt:lpstr>
      <vt:lpstr>AC 20-107B para 6 Material and Fabrication Development </vt:lpstr>
      <vt:lpstr>AC 20-107B para 6 Material and Fabrication Development </vt:lpstr>
      <vt:lpstr>Some important advice</vt:lpstr>
      <vt:lpstr>AC 20-107B para 6 Material and Fabrication Development </vt:lpstr>
      <vt:lpstr>AC 20-107B para 6 Material and Fabrication Development</vt:lpstr>
      <vt:lpstr>AC 20-107B para 6 Material and Fabrication Development</vt:lpstr>
      <vt:lpstr>Building block approach AC20-107B</vt:lpstr>
      <vt:lpstr>Average shear stress method</vt:lpstr>
      <vt:lpstr>Average shear in adhesive bonds</vt:lpstr>
      <vt:lpstr>Actual adhesive shear stresses</vt:lpstr>
      <vt:lpstr>One alternative to average shear</vt:lpstr>
      <vt:lpstr>Applying the load capacity method</vt:lpstr>
      <vt:lpstr>Design: Load capacity method</vt:lpstr>
      <vt:lpstr>Building Block for load capacity</vt:lpstr>
      <vt:lpstr>AC 20-107B on repair</vt:lpstr>
      <vt:lpstr>Can someone tell me…</vt:lpstr>
      <vt:lpstr>Can someone tell me ……</vt:lpstr>
      <vt:lpstr>Adhesion failure due to poor heating</vt:lpstr>
      <vt:lpstr>Can someone tell me…</vt:lpstr>
      <vt:lpstr>An observation on bonded repair resources</vt:lpstr>
      <vt:lpstr>Suggested amendments for AC 20-107B on repair</vt:lpstr>
      <vt:lpstr>Conclusions</vt:lpstr>
      <vt:lpstr>The crux of the problem</vt:lpstr>
      <vt:lpstr>PowerPoint Presentation</vt:lpstr>
      <vt:lpstr>Nomenclature</vt:lpstr>
      <vt:lpstr>Load capacity including thermal loads</vt:lpstr>
      <vt:lpstr>Adhesive design properties</vt:lpstr>
      <vt:lpstr>Thick adherend test ASTM D5656</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 Davis</dc:creator>
  <cp:lastModifiedBy>Max Davis</cp:lastModifiedBy>
  <cp:revision>91</cp:revision>
  <dcterms:created xsi:type="dcterms:W3CDTF">2016-02-11T05:33:19Z</dcterms:created>
  <dcterms:modified xsi:type="dcterms:W3CDTF">2016-02-29T03:39:36Z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0x0101004EE01D1A34D0D34896E11AC838ED5276</vt:lpwstr>
  </property>
</Properties>
</file>