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6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7.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1.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8.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4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slideLayouts/slideLayout8.xml" ContentType="application/vnd.openxmlformats-officedocument.presentationml.slideLayout+xml"/>
  <Override PartName="/ppt/notesSlides/notesSlide39.xml" ContentType="application/vnd.openxmlformats-officedocument.presentationml.notesSlide+xml"/>
  <Override PartName="/ppt/notesSlides/notesSlide3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6"/>
  </p:notesMasterIdLst>
  <p:sldIdLst>
    <p:sldId id="256" r:id="rId2"/>
    <p:sldId id="391" r:id="rId3"/>
    <p:sldId id="392" r:id="rId4"/>
    <p:sldId id="426" r:id="rId5"/>
    <p:sldId id="353" r:id="rId6"/>
    <p:sldId id="400" r:id="rId7"/>
    <p:sldId id="319" r:id="rId8"/>
    <p:sldId id="371" r:id="rId9"/>
    <p:sldId id="421" r:id="rId10"/>
    <p:sldId id="372" r:id="rId11"/>
    <p:sldId id="343" r:id="rId12"/>
    <p:sldId id="352" r:id="rId13"/>
    <p:sldId id="427" r:id="rId14"/>
    <p:sldId id="395" r:id="rId15"/>
    <p:sldId id="396" r:id="rId16"/>
    <p:sldId id="397" r:id="rId17"/>
    <p:sldId id="398" r:id="rId18"/>
    <p:sldId id="399" r:id="rId19"/>
    <p:sldId id="423" r:id="rId20"/>
    <p:sldId id="424" r:id="rId21"/>
    <p:sldId id="425" r:id="rId22"/>
    <p:sldId id="260" r:id="rId23"/>
    <p:sldId id="370" r:id="rId24"/>
    <p:sldId id="401" r:id="rId25"/>
    <p:sldId id="263" r:id="rId26"/>
    <p:sldId id="356" r:id="rId27"/>
    <p:sldId id="422" r:id="rId28"/>
    <p:sldId id="266" r:id="rId29"/>
    <p:sldId id="428" r:id="rId30"/>
    <p:sldId id="270" r:id="rId31"/>
    <p:sldId id="357" r:id="rId32"/>
    <p:sldId id="358" r:id="rId33"/>
    <p:sldId id="271" r:id="rId34"/>
    <p:sldId id="316" r:id="rId35"/>
    <p:sldId id="374" r:id="rId36"/>
    <p:sldId id="410" r:id="rId37"/>
    <p:sldId id="359" r:id="rId38"/>
    <p:sldId id="318" r:id="rId39"/>
    <p:sldId id="360" r:id="rId40"/>
    <p:sldId id="313" r:id="rId41"/>
    <p:sldId id="375" r:id="rId42"/>
    <p:sldId id="267" r:id="rId43"/>
    <p:sldId id="411" r:id="rId44"/>
    <p:sldId id="337" r:id="rId45"/>
    <p:sldId id="414" r:id="rId46"/>
    <p:sldId id="415" r:id="rId47"/>
    <p:sldId id="416" r:id="rId48"/>
    <p:sldId id="417" r:id="rId49"/>
    <p:sldId id="418" r:id="rId50"/>
    <p:sldId id="419" r:id="rId51"/>
    <p:sldId id="350" r:id="rId52"/>
    <p:sldId id="341" r:id="rId53"/>
    <p:sldId id="342" r:id="rId54"/>
    <p:sldId id="262" r:id="rId55"/>
    <p:sldId id="351" r:id="rId56"/>
    <p:sldId id="365" r:id="rId57"/>
    <p:sldId id="366" r:id="rId58"/>
    <p:sldId id="367" r:id="rId59"/>
    <p:sldId id="368" r:id="rId60"/>
    <p:sldId id="332" r:id="rId61"/>
    <p:sldId id="333" r:id="rId62"/>
    <p:sldId id="429" r:id="rId63"/>
    <p:sldId id="430" r:id="rId64"/>
    <p:sldId id="431" r:id="rId65"/>
    <p:sldId id="432" r:id="rId66"/>
    <p:sldId id="433" r:id="rId67"/>
    <p:sldId id="434" r:id="rId68"/>
    <p:sldId id="435" r:id="rId69"/>
    <p:sldId id="436" r:id="rId70"/>
    <p:sldId id="437" r:id="rId71"/>
    <p:sldId id="294" r:id="rId72"/>
    <p:sldId id="339" r:id="rId73"/>
    <p:sldId id="293" r:id="rId74"/>
    <p:sldId id="420" r:id="rId7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66CC"/>
    <a:srgbClr val="008000"/>
    <a:srgbClr val="FF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F41EAFC-B47D-4211-8188-9AD5D3939060}" type="slidenum">
              <a:rPr lang="en-AU"/>
              <a:pPr/>
              <a:t>‹#›</a:t>
            </a:fld>
            <a:endParaRPr lang="en-AU" dirty="0"/>
          </a:p>
        </p:txBody>
      </p:sp>
    </p:spTree>
    <p:extLst>
      <p:ext uri="{BB962C8B-B14F-4D97-AF65-F5344CB8AC3E}">
        <p14:creationId xmlns:p14="http://schemas.microsoft.com/office/powerpoint/2010/main" val="7055306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dhesionassociates.com/papers/Managing%20Micro-Voiding%20of%20Adhesive%20Bonds.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D4214-DF97-4378-A933-50AC5196A018}" type="slidenum">
              <a:rPr lang="en-AU"/>
              <a:pPr/>
              <a:t>1</a:t>
            </a:fld>
            <a:endParaRPr lang="en-AU"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A2E67F-B144-4FC5-8DD8-27A8856376BA}" type="slidenum">
              <a:rPr lang="en-US" altLang="en-US"/>
              <a:pPr/>
              <a:t>20</a:t>
            </a:fld>
            <a:endParaRPr lang="en-US" altLang="en-US"/>
          </a:p>
        </p:txBody>
      </p:sp>
      <p:sp>
        <p:nvSpPr>
          <p:cNvPr id="1259522" name="Rectangle 2"/>
          <p:cNvSpPr>
            <a:spLocks noGrp="1" noRot="1" noChangeAspect="1" noChangeArrowheads="1" noTextEdit="1"/>
          </p:cNvSpPr>
          <p:nvPr>
            <p:ph type="sldImg"/>
          </p:nvPr>
        </p:nvSpPr>
        <p:spPr>
          <a:ln/>
        </p:spPr>
      </p:sp>
      <p:sp>
        <p:nvSpPr>
          <p:cNvPr id="1259523" name="Rectangle 3"/>
          <p:cNvSpPr>
            <a:spLocks noGrp="1" noChangeArrowheads="1"/>
          </p:cNvSpPr>
          <p:nvPr>
            <p:ph type="body" idx="1"/>
          </p:nvPr>
        </p:nvSpPr>
        <p:spPr/>
        <p:txBody>
          <a:bodyPr/>
          <a:lstStyle/>
          <a:p>
            <a:r>
              <a:rPr lang="en-US" altLang="en-US" dirty="0"/>
              <a:t>It is important to note that adhesive properties are strongly dependent on the operating temperature. At low temperatures, the shear strength is high, but the adhesive plastic behavior is comparatively small. As the temperature increases, the adhesive strength declines, but the plastic proportion of the stress-strain curve increases. Eventually, the adhesive is virtually linear elastic to failure at a temperature which approaches the glass transition temperature (the temperature at which the adhesive changes from a hard, glassy material to a soft compliant material). Above the glass transition temperature (</a:t>
            </a:r>
            <a:r>
              <a:rPr lang="en-US" altLang="en-US" dirty="0" err="1"/>
              <a:t>T</a:t>
            </a:r>
            <a:r>
              <a:rPr lang="en-US" altLang="en-US" baseline="-25000" dirty="0" err="1"/>
              <a:t>g</a:t>
            </a:r>
            <a:r>
              <a:rPr lang="en-US" altLang="en-US" dirty="0"/>
              <a:t>) the strength and the area under the stress strain curve are very low. </a:t>
            </a:r>
          </a:p>
          <a:p>
            <a:r>
              <a:rPr lang="en-US" altLang="en-US" dirty="0"/>
              <a:t>From this data, it may be seen that temperature is a significant factor in bonded joint behavior.</a:t>
            </a:r>
          </a:p>
          <a:p>
            <a:r>
              <a:rPr lang="en-US" altLang="en-US" dirty="0"/>
              <a:t>Again, the average shear stress design method relies on knock-down factors to account for the behavior of the adhesive at different temperatures.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8F337-7151-4318-97E8-66EC5D83ECA2}" type="slidenum">
              <a:rPr lang="en-AU"/>
              <a:pPr/>
              <a:t>22</a:t>
            </a:fld>
            <a:endParaRPr lang="en-AU"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03E61-D93A-457E-91FB-615D9FE50B33}" type="slidenum">
              <a:rPr lang="en-AU"/>
              <a:pPr/>
              <a:t>25</a:t>
            </a:fld>
            <a:endParaRPr lang="en-AU"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871CE-12D9-4EB5-9BC5-A5445AA53CA9}" type="slidenum">
              <a:rPr lang="en-AU"/>
              <a:pPr/>
              <a:t>28</a:t>
            </a:fld>
            <a:endParaRPr lang="en-AU" dirty="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E1BE9-5934-4CFD-86D1-67003ED0C7F8}" type="slidenum">
              <a:rPr lang="en-AU"/>
              <a:pPr/>
              <a:t>30</a:t>
            </a:fld>
            <a:endParaRPr lang="en-AU"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p:spPr>
        <p:txBody>
          <a:bodyPr/>
          <a:lstStyle/>
          <a:p>
            <a:pPr eaLnBrk="1" hangingPunct="1"/>
            <a:r>
              <a:rPr lang="en-AU" altLang="en-US" smtClean="0"/>
              <a:t>This case study of an in-flight F-111 rudder failure demonstrates the danger of injection repair of large voids. In this case, there had been a very large injection repair to correct a massive void between the adhesive and the spar (mast) of the rudder in the area between the core and the foaming adhesive used to bond the core to the spar. </a:t>
            </a:r>
          </a:p>
          <a:p>
            <a:pPr eaLnBrk="1" hangingPunct="1"/>
            <a:endParaRPr lang="en-AU"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p:spPr>
        <p:txBody>
          <a:bodyPr/>
          <a:lstStyle/>
          <a:p>
            <a:pPr eaLnBrk="1" hangingPunct="1"/>
            <a:r>
              <a:rPr lang="en-AU" altLang="en-US" dirty="0" smtClean="0"/>
              <a:t>These photographs show the failure surface of the adhesive and the injected material. The failure is totally interfacial, indicating that there was never any effective bond between the void and the injected adhesive. The material was easily separated from the core adhesive by simple finger pressure. Note the accurate replication of surface features such as the injection holes.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D8B37-BB44-4C10-853C-EC55F5CC9334}" type="slidenum">
              <a:rPr lang="en-AU"/>
              <a:pPr/>
              <a:t>33</a:t>
            </a:fld>
            <a:endParaRPr lang="en-AU"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itchFamily="34" charset="0"/>
                <a:ea typeface="+mn-ea"/>
                <a:cs typeface="Arial" pitchFamily="34" charset="0"/>
              </a:rPr>
              <a:t>Davis, M.J. , </a:t>
            </a:r>
            <a:r>
              <a:rPr lang="en-AU" sz="1200" i="1" kern="1200" dirty="0" smtClean="0">
                <a:solidFill>
                  <a:schemeClr val="tx1"/>
                </a:solidFill>
                <a:effectLst/>
                <a:latin typeface="Arial" pitchFamily="34" charset="0"/>
                <a:ea typeface="+mn-ea"/>
                <a:cs typeface="Arial" pitchFamily="34" charset="0"/>
              </a:rPr>
              <a:t>Managing Micro-Voiding of Adhesive Bonds, </a:t>
            </a:r>
            <a:r>
              <a:rPr lang="en-AU" sz="1200" kern="1200" dirty="0" smtClean="0">
                <a:solidFill>
                  <a:schemeClr val="tx1"/>
                </a:solidFill>
                <a:effectLst/>
                <a:latin typeface="Arial" pitchFamily="34" charset="0"/>
                <a:ea typeface="+mn-ea"/>
                <a:cs typeface="Arial" pitchFamily="34" charset="0"/>
              </a:rPr>
              <a:t> </a:t>
            </a:r>
            <a:r>
              <a:rPr lang="en-AU" sz="1200" kern="1200" dirty="0" smtClean="0">
                <a:solidFill>
                  <a:schemeClr val="tx1"/>
                </a:solidFill>
                <a:effectLst/>
                <a:latin typeface="Arial" pitchFamily="34" charset="0"/>
                <a:ea typeface="+mn-ea"/>
                <a:cs typeface="Arial" pitchFamily="34" charset="0"/>
                <a:hlinkClick r:id="rId3"/>
              </a:rPr>
              <a:t>http://www.adhesionassociates.com/papers/Managing%20Micro-Voiding%20of%20Adhesive%20Bonds.pdf</a:t>
            </a:r>
            <a:endParaRPr lang="en-AU" dirty="0"/>
          </a:p>
        </p:txBody>
      </p:sp>
      <p:sp>
        <p:nvSpPr>
          <p:cNvPr id="4" name="Slide Number Placeholder 3"/>
          <p:cNvSpPr>
            <a:spLocks noGrp="1"/>
          </p:cNvSpPr>
          <p:nvPr>
            <p:ph type="sldNum" sz="quarter" idx="10"/>
          </p:nvPr>
        </p:nvSpPr>
        <p:spPr/>
        <p:txBody>
          <a:bodyPr/>
          <a:lstStyle/>
          <a:p>
            <a:fld id="{0F41EAFC-B47D-4211-8188-9AD5D3939060}" type="slidenum">
              <a:rPr lang="en-AU" smtClean="0"/>
              <a:pPr/>
              <a:t>34</a:t>
            </a:fld>
            <a:endParaRPr lang="en-AU" dirty="0"/>
          </a:p>
        </p:txBody>
      </p:sp>
    </p:spTree>
    <p:extLst>
      <p:ext uri="{BB962C8B-B14F-4D97-AF65-F5344CB8AC3E}">
        <p14:creationId xmlns:p14="http://schemas.microsoft.com/office/powerpoint/2010/main" val="1887653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p:spPr>
        <p:txBody>
          <a:bodyPr/>
          <a:lstStyle/>
          <a:p>
            <a:pPr eaLnBrk="1" hangingPunct="1"/>
            <a:r>
              <a:rPr lang="en-AU" altLang="en-US" smtClean="0"/>
              <a:t>If a joint is loaded such that the shear stresses in the adhesive exceed the elastic limit, plastic zones form at the ends of the joint. Because the adhesive is assumed to be ideally elastic-perfectly plastic these plastic zones will be assumed to be of a uniform stress (the value will be </a:t>
            </a:r>
            <a:r>
              <a:rPr lang="en-AU" altLang="en-US" smtClean="0">
                <a:sym typeface="Symbol" pitchFamily="18" charset="2"/>
              </a:rPr>
              <a:t></a:t>
            </a:r>
            <a:r>
              <a:rPr lang="en-AU" altLang="en-US" baseline="-25000" smtClean="0">
                <a:sym typeface="Symbol" pitchFamily="18" charset="2"/>
              </a:rPr>
              <a:t>p</a:t>
            </a:r>
            <a:r>
              <a:rPr lang="en-AU" altLang="en-US" smtClean="0">
                <a:sym typeface="Symbol" pitchFamily="18" charset="2"/>
              </a:rPr>
              <a:t>). Provided the overlap length is sufficient, the shear stress trough will still be zero at the middle of the joint and an elastic trough will still exist.</a:t>
            </a:r>
          </a:p>
          <a:p>
            <a:pPr eaLnBrk="1" hangingPunct="1"/>
            <a:r>
              <a:rPr lang="en-AU" altLang="en-US" smtClean="0"/>
              <a:t>Failure of the joint will occur when the strain at one end of the joint exceeds the maximum shear strain (</a:t>
            </a:r>
            <a:r>
              <a:rPr lang="en-AU" altLang="en-US" smtClean="0">
                <a:sym typeface="Symbol" pitchFamily="18" charset="2"/>
              </a:rPr>
              <a:t></a:t>
            </a:r>
            <a:r>
              <a:rPr lang="en-AU" altLang="en-US" baseline="-25000" smtClean="0">
                <a:sym typeface="Symbol" pitchFamily="18" charset="2"/>
              </a:rPr>
              <a:t>max</a:t>
            </a:r>
            <a:r>
              <a:rPr lang="en-AU" altLang="en-US" smtClean="0">
                <a:sym typeface="Symbol" pitchFamily="18" charset="2"/>
              </a:rPr>
              <a:t>). </a:t>
            </a:r>
          </a:p>
          <a:p>
            <a:pPr eaLnBrk="1" hangingPunct="1"/>
            <a:endParaRPr lang="en-AU" altLang="en-US" smtClean="0"/>
          </a:p>
          <a:p>
            <a:pPr eaLnBrk="1" hangingPunct="1"/>
            <a:r>
              <a:rPr lang="en-AU" altLang="en-US" smtClean="0"/>
              <a:t>Hart-Smith, L.J. </a:t>
            </a:r>
            <a:r>
              <a:rPr lang="en-AU" altLang="en-US" i="1" smtClean="0"/>
              <a:t>Adhesive Bonded Single Lap Joints, </a:t>
            </a:r>
            <a:r>
              <a:rPr lang="en-AU" altLang="en-US" smtClean="0"/>
              <a:t>NASA CR 112236, Jan 1973</a:t>
            </a:r>
          </a:p>
          <a:p>
            <a:pPr eaLnBrk="1" hangingPunct="1"/>
            <a:endParaRPr lang="en-AU"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p:spPr>
        <p:txBody>
          <a:bodyPr/>
          <a:lstStyle/>
          <a:p>
            <a:pPr eaLnBrk="1" hangingPunct="1"/>
            <a:r>
              <a:rPr lang="en-AU" altLang="en-US" dirty="0" smtClean="0"/>
              <a:t>The superior fatigue performance of adhesives has been known for a considerable time. In the early 1980’s a test program evaluated the use of adhesive bonds for wide-bodied aircraft. Two hundred three-bay fuselage specimens were fabricated, half using conventional fasteners, the other half using adhesive bonding. The specimens were subjected to pressure cycles to simulate the ground-air-ground pressure cycle experienced by pressurised fuselages. During 75000 cycles, 93 of the mechanically fastened structures failed due to fatigue at the fasteners. In the same period, only ten of the bonded structures failed from fatigue cracks which developed at a tooling hole, away from the bond. None of the adhesive bonds failed in fatigue. </a:t>
            </a:r>
          </a:p>
          <a:p>
            <a:pPr eaLnBrk="1" hangingPunct="1"/>
            <a:r>
              <a:rPr lang="en-AU" altLang="en-US" dirty="0" smtClean="0"/>
              <a:t>Fatigue failure of adhesive bonds is exceptionally rare and are usually associated with an inadequate overlap length which results in damage accumulation.</a:t>
            </a:r>
          </a:p>
          <a:p>
            <a:pPr eaLnBrk="1" hangingPunct="1"/>
            <a:endParaRPr lang="en-AU" altLang="en-US" dirty="0" smtClean="0"/>
          </a:p>
          <a:p>
            <a:pPr eaLnBrk="1" hangingPunct="1"/>
            <a:endParaRPr lang="en-AU" altLang="en-US" dirty="0" smtClean="0"/>
          </a:p>
          <a:p>
            <a:pPr eaLnBrk="1" hangingPunct="1"/>
            <a:r>
              <a:rPr lang="en-AU" altLang="en-US" dirty="0" err="1" smtClean="0"/>
              <a:t>Hart-Smith</a:t>
            </a:r>
            <a:r>
              <a:rPr lang="en-AU" altLang="en-US" dirty="0" smtClean="0"/>
              <a:t>, L.J., </a:t>
            </a:r>
            <a:r>
              <a:rPr lang="en-AU" altLang="en-US" i="1" dirty="0" smtClean="0"/>
              <a:t>Structural Details of Adhesive-Bonded Joints for Pressurized Aircraft Fuselages, </a:t>
            </a:r>
            <a:r>
              <a:rPr lang="en-AU" altLang="en-US" dirty="0" smtClean="0"/>
              <a:t>Douglas Report MDC J8858, Dec 1980.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p:spPr>
        <p:txBody>
          <a:bodyPr/>
          <a:lstStyle/>
          <a:p>
            <a:pPr eaLnBrk="1" hangingPunct="1"/>
            <a:r>
              <a:rPr lang="en-AU" altLang="en-US" dirty="0" smtClean="0"/>
              <a:t>Many organizations undertake fatigue assessments of adhesives using the short-overlap strength test specimen as specified by ASTM D3166 which uses the specimen from ASTM D1002. In such short overlap specimens, the adhesive may become fully plastic and this will have a direct influence on the results because fully plastic adhesive joints are susceptible to creep and fatigue damage of the adhesive. In realistic joints with longer overlap lengths, the elastic trough provides a mechanism for some creep recovery so the fatigue performance is significantly better than for short overlap joints. </a:t>
            </a:r>
          </a:p>
          <a:p>
            <a:pPr eaLnBrk="1" hangingPunct="1"/>
            <a:r>
              <a:rPr lang="en-AU" altLang="en-US" dirty="0" smtClean="0"/>
              <a:t>Another factor which strongly influences test results for short overlap joints is that the highest loads in the joint occur in the adherends at the ends of the joint. These high stresses often result in fatigue of the adherends leading to ductile yielding prior to the onset of fatigue failure of the adherend. In many cases, the high strains in the adherends cause extremely high shear strains in the adhesive layer, and these high strains may initiate cohesion failure of the adhesive layer. It must be understood that such failures are as a result of the fatigue performance of the adherends, not the adhesive. </a:t>
            </a:r>
          </a:p>
          <a:p>
            <a:pPr eaLnBrk="1" hangingPunct="1"/>
            <a:r>
              <a:rPr lang="en-AU" altLang="en-US" dirty="0" smtClean="0"/>
              <a:t>For joints with an adequate overlap length and an adequate load capacity, the failure will always occur </a:t>
            </a:r>
            <a:r>
              <a:rPr lang="en-AU" altLang="en-US" i="1" dirty="0" smtClean="0"/>
              <a:t>in the adherends outside the joint.</a:t>
            </a:r>
            <a:r>
              <a:rPr lang="en-AU" altLang="en-US" dirty="0" smtClean="0"/>
              <a:t>  The adhesive will not fail. </a:t>
            </a:r>
          </a:p>
          <a:p>
            <a:pPr eaLnBrk="1" hangingPunct="1"/>
            <a:endParaRPr lang="en-AU" altLang="en-US" dirty="0" smtClean="0"/>
          </a:p>
          <a:p>
            <a:pPr eaLnBrk="1" hangingPunct="1"/>
            <a:endParaRPr lang="en-AU" altLang="en-US" dirty="0" smtClean="0"/>
          </a:p>
          <a:p>
            <a:pPr eaLnBrk="1" hangingPunct="1"/>
            <a:r>
              <a:rPr lang="en-AU" altLang="en-US" dirty="0" err="1" smtClean="0"/>
              <a:t>Hart-Smith</a:t>
            </a:r>
            <a:r>
              <a:rPr lang="en-AU" altLang="en-US" dirty="0" smtClean="0"/>
              <a:t>, L.J, </a:t>
            </a:r>
            <a:r>
              <a:rPr lang="en-AU" altLang="en-US" i="1" dirty="0" smtClean="0"/>
              <a:t>Adhesive Bonded Joints for Composites – Phenomenological Considerations, </a:t>
            </a:r>
            <a:r>
              <a:rPr lang="en-AU" altLang="en-US" dirty="0" smtClean="0"/>
              <a:t>Technologies Conferences Associates Conference on Advanced Composites Technology, El Segundo, CA, 14-16 Mar 1978.</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E7122-DD52-4162-88A9-579AA28447D3}" type="slidenum">
              <a:rPr lang="en-AU"/>
              <a:pPr/>
              <a:t>42</a:t>
            </a:fld>
            <a:endParaRPr lang="en-AU" dirty="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36207-8879-4235-8DA2-A0D7347B0BF7}" type="slidenum">
              <a:rPr lang="en-AU"/>
              <a:pPr/>
              <a:t>43</a:t>
            </a:fld>
            <a:endParaRPr lang="en-AU"/>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BC52A-878E-4F72-AB24-3BBB982560F8}" type="slidenum">
              <a:rPr lang="en-AU"/>
              <a:pPr/>
              <a:t>44</a:t>
            </a:fld>
            <a:endParaRPr lang="en-AU"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noFill/>
        </p:spPr>
        <p:txBody>
          <a:bodyPr/>
          <a:lstStyle/>
          <a:p>
            <a:pPr eaLnBrk="1" hangingPunct="1"/>
            <a:r>
              <a:rPr lang="en-AU" altLang="en-US" smtClean="0"/>
              <a:t>In this example, a non-aeronautical structure was bonded using a room temperature curing paste adhesive after removal of a heat-scoured peel ply. No additional treatment was undertaken. The joint failed with about 95% adhesion failure. The company proposed a large program to assess materials from the bonding facility to identify potential causes for contamination. Adhesion Associates proposed an initial assessment to verify that the surface had been contaminated.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p:spPr>
        <p:txBody>
          <a:bodyPr/>
          <a:lstStyle/>
          <a:p>
            <a:pPr eaLnBrk="1" hangingPunct="1"/>
            <a:r>
              <a:rPr lang="en-AU" altLang="en-US" smtClean="0"/>
              <a:t>A quick SEM inspection of the surface confirmed that the surface exhibited the impression of the peel ply with minimal residual adhesive located only at the points where the peel ply fibers crossed over. There was no residual adhesive anywhere else over the surface.</a:t>
            </a:r>
          </a:p>
          <a:p>
            <a:pPr eaLnBrk="1" hangingPunct="1"/>
            <a:r>
              <a:rPr lang="en-AU" altLang="en-US" smtClean="0"/>
              <a:t>The approach used to assess the presence of contamination relied on EDAX examination of the surface, followed by removal of the surface resin and re-examination of the freshly exposed surface. A comparison of the results would confirm or deny the presence of contamination on the surface. While there were some slight differences, there was no clear evidence of extensive contamination, especially from silicone materials. The conclusion drawn was that the slick surface cast into the composite and the absence of a step to produce a chemically active surface led to weak bonding.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xfrm>
            <a:off x="1292225" y="796925"/>
            <a:ext cx="4273550" cy="3205163"/>
          </a:xfrm>
          <a:ln/>
        </p:spPr>
      </p:sp>
      <p:sp>
        <p:nvSpPr>
          <p:cNvPr id="395267" name="Rectangle 3"/>
          <p:cNvSpPr>
            <a:spLocks noGrp="1" noChangeArrowheads="1"/>
          </p:cNvSpPr>
          <p:nvPr>
            <p:ph type="body" idx="1"/>
          </p:nvPr>
        </p:nvSpPr>
        <p:spPr>
          <a:xfrm>
            <a:off x="915525" y="4347195"/>
            <a:ext cx="5026951" cy="3849359"/>
          </a:xfrm>
          <a:noFill/>
        </p:spPr>
        <p:txBody>
          <a:bodyPr/>
          <a:lstStyle/>
          <a:p>
            <a:pPr eaLnBrk="1" hangingPunct="1"/>
            <a:r>
              <a:rPr lang="en-US" altLang="en-US" smtClean="0"/>
              <a:t>This example shows the surface where a patch was applied during manufacture of a RAAF F/A-18 aircraft. The surface shows a neat, clean failure at the interface between the adhesive and the patch. This failure exemplifies the error of reliance on peel plies as the only surface preparation for adhesive bonding.  </a:t>
            </a:r>
          </a:p>
          <a:p>
            <a:pPr eaLnBrk="1" hangingPunct="1"/>
            <a:r>
              <a:rPr lang="en-US" altLang="en-US" smtClean="0"/>
              <a:t>Peel plies are a sacrificial layer added during fabrication of a composite. They are removed just before bonding, allegedly taking with them all surface contamination. In practice, peel plies require a release treatment so that they themselves can be removed. The most common form of release mechanism is to treat the fibers in the peel ply with a release agent. Experimental data clearly shows that this release agent transfers to the bonding surface, causing gross contamination and poor durability.</a:t>
            </a:r>
          </a:p>
          <a:p>
            <a:pPr eaLnBrk="1" hangingPunct="1"/>
            <a:r>
              <a:rPr lang="en-US" altLang="en-US" smtClean="0"/>
              <a:t>The only form of peel ply which does not cause contamination is the heat scoured system, where the fibers in the peel ply are glazed in a gas discharge. The glazed fibers do not bond to the resin system. Unfortunately, the cast replicate of the glazed surface in the resin system produced by removal of the peel ply also does not bond for the same reason. Unless the surface is chemically active, the adhesive will not bond.</a:t>
            </a:r>
          </a:p>
          <a:p>
            <a:pPr eaLnBrk="1" hangingPunct="1"/>
            <a:r>
              <a:rPr lang="en-US" altLang="en-US" smtClean="0"/>
              <a:t>In the case above there may have been extenuating circumstances which caused the patch to fall off. There was no instruction in the repair manual to remove the peel ply, and it may have caused the patch to separate from the repair site.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1996E-E61D-45FD-8E86-6A0E395D7CDC}" type="slidenum">
              <a:rPr lang="en-AU"/>
              <a:pPr/>
              <a:t>54</a:t>
            </a:fld>
            <a:endParaRPr lang="en-AU"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p:spPr>
        <p:txBody>
          <a:bodyPr/>
          <a:lstStyle/>
          <a:p>
            <a:pPr eaLnBrk="1" hangingPunct="1"/>
            <a:r>
              <a:rPr lang="en-GB" altLang="en-US" smtClean="0"/>
              <a:t>To summarize: The current regulations and damage tolerance approaches assume that any bond failure will be by cohesion fracture of the adhesive. NDI can only find macro-voids after production and adhesion failure after disbonding has commenced and hopefully before the low strength of the remaining bond leads to total bond failure. Hence, damage tolerance and NDI are ineffective in preventing mixed-mode failures.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12A27-0D92-49DB-BEF9-F6A1CF625258}" type="slidenum">
              <a:rPr lang="en-US" altLang="en-US"/>
              <a:pPr/>
              <a:t>9</a:t>
            </a:fld>
            <a:endParaRPr lang="en-US" altLang="en-US"/>
          </a:p>
        </p:txBody>
      </p:sp>
      <p:sp>
        <p:nvSpPr>
          <p:cNvPr id="69634" name="Rectangle 2"/>
          <p:cNvSpPr>
            <a:spLocks noGrp="1" noChangeArrowheads="1"/>
          </p:cNvSpPr>
          <p:nvPr>
            <p:ph type="body" idx="1"/>
          </p:nvPr>
        </p:nvSpPr>
        <p:spPr>
          <a:xfrm>
            <a:off x="914400" y="4346575"/>
            <a:ext cx="5029200" cy="3849688"/>
          </a:xfrm>
          <a:noFill/>
          <a:ln/>
          <a:extLst>
            <a:ext uri="{91240B29-F687-4F45-9708-019B960494DF}">
              <a14:hiddenLine xmlns:a14="http://schemas.microsoft.com/office/drawing/2010/main" w="12700">
                <a:solidFill>
                  <a:schemeClr val="tx1"/>
                </a:solidFill>
                <a:miter lim="800000"/>
                <a:headEnd/>
                <a:tailEnd/>
              </a14:hiddenLine>
            </a:ext>
          </a:extLst>
        </p:spPr>
        <p:txBody>
          <a:bodyPr lIns="90478" tIns="44446" rIns="90478" bIns="44446"/>
          <a:lstStyle/>
          <a:p>
            <a:r>
              <a:rPr lang="en-US" altLang="en-US" dirty="0" err="1" smtClean="0"/>
              <a:t>Hart-Smith</a:t>
            </a:r>
            <a:r>
              <a:rPr lang="en-US" altLang="en-US" dirty="0"/>
              <a:t>, L.J. </a:t>
            </a:r>
            <a:r>
              <a:rPr lang="en-US" altLang="en-US" i="1" dirty="0"/>
              <a:t>Adhesive Bonded Single Lap Joints, </a:t>
            </a:r>
            <a:r>
              <a:rPr lang="en-US" altLang="en-US" dirty="0"/>
              <a:t>NASA CR 112236, Jan 1973</a:t>
            </a:r>
          </a:p>
          <a:p>
            <a:endParaRPr lang="en-US" altLang="en-US" dirty="0"/>
          </a:p>
        </p:txBody>
      </p:sp>
      <p:sp>
        <p:nvSpPr>
          <p:cNvPr id="69635" name="Rectangle 3"/>
          <p:cNvSpPr>
            <a:spLocks noGrp="1" noRot="1" noChangeAspect="1" noChangeArrowheads="1" noTextEdit="1"/>
          </p:cNvSpPr>
          <p:nvPr>
            <p:ph type="sldImg"/>
          </p:nvPr>
        </p:nvSpPr>
        <p:spPr>
          <a:xfrm>
            <a:off x="1298575" y="801688"/>
            <a:ext cx="4260850" cy="3195637"/>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F6C3E-F030-447D-9158-E5FCAF876785}" type="slidenum">
              <a:rPr lang="en-AU"/>
              <a:pPr/>
              <a:t>56</a:t>
            </a:fld>
            <a:endParaRPr lang="en-AU"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703CD-C6ED-458F-BE38-1EF669D30D00}" type="slidenum">
              <a:rPr lang="en-AU"/>
              <a:pPr/>
              <a:t>58</a:t>
            </a:fld>
            <a:endParaRPr lang="en-AU"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A74B2-5078-4394-A0C8-C0F8CEF971B0}" type="slidenum">
              <a:rPr lang="en-AU"/>
              <a:pPr/>
              <a:t>59</a:t>
            </a:fld>
            <a:endParaRPr lang="en-AU"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a:noFill/>
        </p:spPr>
        <p:txBody>
          <a:bodyPr/>
          <a:lstStyle/>
          <a:p>
            <a:pPr eaLnBrk="1" hangingPunct="1"/>
            <a:r>
              <a:rPr lang="en-US" altLang="en-US" smtClean="0"/>
              <a:t>There are three basic bonds within a sandwich panel:  the bond between the skin and the adhesive; the bond between the adhesive and the core; and the adhesive bonds typically used to manufacture the honeycomb core itself.</a:t>
            </a:r>
          </a:p>
          <a:p>
            <a:pPr eaLnBrk="1" hangingPunct="1"/>
            <a:r>
              <a:rPr lang="en-US" altLang="en-US" smtClean="0"/>
              <a:t>All of these can exhibit bond failures.</a:t>
            </a:r>
          </a:p>
          <a:p>
            <a:pPr eaLnBrk="1" hangingPunct="1"/>
            <a:r>
              <a:rPr lang="en-US" altLang="en-US" smtClean="0"/>
              <a:t>Each of these failure types will be discussed in the following slides.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noFill/>
        </p:spPr>
        <p:txBody>
          <a:bodyPr/>
          <a:lstStyle/>
          <a:p>
            <a:pPr eaLnBrk="1" hangingPunct="1"/>
            <a:r>
              <a:rPr lang="en-US" altLang="en-US" smtClean="0"/>
              <a:t>Sandwich panel production defects are shown on this slide. Typical defects are: core to edge member gaps; voids in foaming adhesive at edge members; incomplete core splice; gaps at machined steps within the structure; or incorrect ribbon direction. The loss of strength is shown in this figure. Of interest, the edge member is critical to the performance of the sandwich panel. Edge members are NOT there to simply provide environmental protection, they are there to transfer the shear loads from the top face to the bottom face and into the structure.</a:t>
            </a:r>
          </a:p>
          <a:p>
            <a:pPr eaLnBrk="1" hangingPunct="1"/>
            <a:r>
              <a:rPr lang="en-US" altLang="en-US" smtClean="0"/>
              <a:t>Of further interest, incomplete core splice has a minor effect, as does incorrect ribbon direction.</a:t>
            </a:r>
          </a:p>
          <a:p>
            <a:pPr eaLnBrk="1" hangingPunct="1"/>
            <a:r>
              <a:rPr lang="en-US" altLang="en-US" smtClean="0"/>
              <a:t>Reference: Burkes, J.M., Griffin, M.A., and Parr, C.H., </a:t>
            </a:r>
            <a:r>
              <a:rPr lang="en-US" altLang="en-US" i="1" smtClean="0"/>
              <a:t>Performance of Aluminum Honeycomb Panels with Structural Defects and Core Anomalies</a:t>
            </a:r>
            <a:r>
              <a:rPr lang="en-US" altLang="en-US" smtClean="0"/>
              <a:t>, SAMPE Journal, Vol. 28, No. 2, March/April 1992.</a:t>
            </a:r>
          </a:p>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noFill/>
        </p:spPr>
        <p:txBody>
          <a:bodyPr/>
          <a:lstStyle/>
          <a:p>
            <a:pPr eaLnBrk="1" hangingPunct="1"/>
            <a:r>
              <a:rPr lang="en-US" altLang="en-US" smtClean="0"/>
              <a:t>Cohesion failure of a sandwich panel structure typically results in fracture of the adhesive, or torn core.</a:t>
            </a:r>
          </a:p>
          <a:p>
            <a:pPr eaLnBrk="1" hangingPunct="1"/>
            <a:r>
              <a:rPr lang="en-US" altLang="en-US" smtClean="0"/>
              <a:t>These are usually due to overload or internal pressure, commonly caused by moisture within the panel during repair.</a:t>
            </a:r>
          </a:p>
          <a:p>
            <a:pPr eaLnBrk="1" hangingPunct="1"/>
            <a:r>
              <a:rPr lang="en-US" altLang="en-US" smtClean="0"/>
              <a:t>Typically, these are found by use of ultrasonics, although quite often they are a high energy failure and as a consequence, they may be readily detected </a:t>
            </a:r>
            <a:r>
              <a:rPr lang="en-US" altLang="en-US" b="1" smtClean="0"/>
              <a:t>audibly</a:t>
            </a:r>
            <a:r>
              <a:rPr lang="en-US" altLang="en-US" smtClean="0"/>
              <a:t> at the time of occurrence.</a:t>
            </a:r>
          </a:p>
          <a:p>
            <a:pPr eaLnBrk="1" hangingPunct="1"/>
            <a:r>
              <a:rPr lang="en-US" altLang="en-US" smtClean="0"/>
              <a:t>They </a:t>
            </a:r>
            <a:r>
              <a:rPr lang="en-US" altLang="en-US" b="1" smtClean="0"/>
              <a:t>can</a:t>
            </a:r>
            <a:r>
              <a:rPr lang="en-US" altLang="en-US" smtClean="0"/>
              <a:t> be found using ultrasonics, a tap hammer, and it may be possible to re-bond the surface after solvent degreasing and abrasion.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noFill/>
        </p:spPr>
        <p:txBody>
          <a:bodyPr/>
          <a:lstStyle/>
          <a:p>
            <a:pPr eaLnBrk="1" hangingPunct="1"/>
            <a:r>
              <a:rPr lang="en-US" altLang="en-US" smtClean="0"/>
              <a:t>Adhesion failure occurs where the adhesive separates at the interface. Typically, this is caused by poor or ineffective processing, or a slow heat-up rate. Quite often adhesion failures are detected by ultrasonics or tap testing. The only way to repair this type of failure is to re-manufacture using </a:t>
            </a:r>
            <a:r>
              <a:rPr lang="en-US" altLang="en-US" b="1" smtClean="0"/>
              <a:t>validated</a:t>
            </a:r>
            <a:r>
              <a:rPr lang="en-US" altLang="en-US" smtClean="0"/>
              <a:t> processes and correct heating procedures.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noFill/>
        </p:spPr>
        <p:txBody>
          <a:bodyPr/>
          <a:lstStyle/>
          <a:p>
            <a:pPr eaLnBrk="1" hangingPunct="1"/>
            <a:r>
              <a:rPr lang="en-US" altLang="en-US" smtClean="0"/>
              <a:t>Adhesive-to-core adhesion failures are characterized by a predominant absence of adhesive on the core cells, a predominant absence of damage on the adhesive surface. This failure mode may be confirmed by examination of the absence of core material in the adhesive surface, as shown in the photo on the lower right of the slide. It is possible to see right down the gap in the fillets so there is no core in the space where it should be bonded to the fillets. </a:t>
            </a:r>
          </a:p>
          <a:p>
            <a:pPr eaLnBrk="1" hangingPunct="1"/>
            <a:r>
              <a:rPr lang="en-US" altLang="en-US" smtClean="0"/>
              <a:t>The core cells simply “pull out” of the adhesive fillet bonds. The core appears intact and there is no damage to the adhesive. Examination using a 20-40x microscope is strongly recommended to confirm the absence of core material in the adhesive fillets. Adhesion Associates Pty Ltd has experienced one example where severe impact on the side of the core completely sheared the core from the adhesive at the surface, leaving just the adhesive. Only after microscopic examination was the residual core detected, confirming that this was NOT adhesion failure. </a:t>
            </a:r>
          </a:p>
          <a:p>
            <a:pPr eaLnBrk="1" hangingPunct="1"/>
            <a:endParaRPr lang="en-US" altLang="en-US" smtClean="0"/>
          </a:p>
          <a:p>
            <a:pPr eaLnBrk="1" hangingPunct="1"/>
            <a:r>
              <a:rPr lang="en-US" altLang="en-US" smtClean="0"/>
              <a:t>The fact that the core appears to be intact is </a:t>
            </a:r>
            <a:r>
              <a:rPr lang="en-US" altLang="en-US" b="1" smtClean="0"/>
              <a:t>not</a:t>
            </a:r>
            <a:r>
              <a:rPr lang="en-US" altLang="en-US" smtClean="0"/>
              <a:t> to be taken as an indication that bonding to this surface is acceptable. The core must be removed and replaced with a fresh core insert. This is because the surface of the core is highly oxidized – as a consequence, adhesive bonds will NOT be formed to the cell walls and adhesion failure will </a:t>
            </a:r>
            <a:r>
              <a:rPr lang="en-US" altLang="en-US" b="1" smtClean="0"/>
              <a:t>again</a:t>
            </a:r>
            <a:r>
              <a:rPr lang="en-US" altLang="en-US" smtClean="0"/>
              <a:t> occur.</a:t>
            </a:r>
          </a:p>
          <a:p>
            <a:pPr eaLnBrk="1" hangingPunct="1"/>
            <a:r>
              <a:rPr lang="en-US" altLang="en-US" smtClean="0"/>
              <a:t>These are quite difficult to detect because there is usually sufficient physical contact to pass ultra-sonic or tap hammer testing. However, this type of bond degradation has been shown to produce up to a ninety percent loss in flat-wise tensile strength for sandwich panels. As a consequence, the US Navy has lost at least twelve FA-18 rudders in flight because of this specific type of defect.</a:t>
            </a:r>
          </a:p>
          <a:p>
            <a:pPr eaLnBrk="1" hangingPunct="1"/>
            <a:r>
              <a:rPr lang="en-US" altLang="en-US" smtClean="0"/>
              <a:t>Repair of adhesion fillet bond failures by injection, </a:t>
            </a:r>
            <a:r>
              <a:rPr lang="en-US" altLang="en-US" b="1" smtClean="0"/>
              <a:t>again</a:t>
            </a:r>
            <a:r>
              <a:rPr lang="en-US" altLang="en-US" smtClean="0"/>
              <a:t>, is futile. The surface is NOT clean, the surface is NOT chemically active, and it WILL NOT form a proper, durable bond. All that’s achieved is the filling of the air gap such that tap testing will indicate a successful bond.</a:t>
            </a:r>
          </a:p>
          <a:p>
            <a:pPr eaLnBrk="1" hangingPunct="1"/>
            <a:r>
              <a:rPr lang="en-US" altLang="en-US" smtClean="0"/>
              <a:t>In the example shown, you can clearly see the impression of the previous bond which has been cast into the injected adhesive. This indicates, first of all, that the initial failure </a:t>
            </a:r>
            <a:r>
              <a:rPr lang="en-US" altLang="en-US" b="1" smtClean="0"/>
              <a:t>was</a:t>
            </a:r>
            <a:r>
              <a:rPr lang="en-US" altLang="en-US" smtClean="0"/>
              <a:t> an adhesion fillet bond failure, also that the injected adhesive DID NOT bond. Again, there is a second injection repair over the top of the first injection repair. In this particular case, the component departed the aircraft in flight, resulting in extensive damage to the aft end of the aircraft.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p:spPr>
        <p:txBody>
          <a:bodyPr/>
          <a:lstStyle/>
          <a:p>
            <a:pPr eaLnBrk="1" hangingPunct="1"/>
            <a:r>
              <a:rPr lang="en-US" altLang="en-US" smtClean="0"/>
              <a:t>In this example, fillet bond failure had occurred between the adhesive and the core. This is confirmed by the replication of the failure surface in the adhesive injected into the air gap. The repair can never achieve strength restoration because the fundamental requirements for adhesion do not exist. The surface is not clean and it is not chemically active.</a:t>
            </a:r>
          </a:p>
          <a:p>
            <a:pPr eaLnBrk="1" hangingPunct="1"/>
            <a:r>
              <a:rPr lang="en-US" altLang="en-US" smtClean="0"/>
              <a:t>In this case even after multiple attempts to repair this disbond, eventually the component failed and impacted the empennage damaging the vertical stabilizer leading edge, a horizontal stabilizer and the rudder.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noFill/>
        </p:spPr>
        <p:txBody>
          <a:bodyPr/>
          <a:lstStyle/>
          <a:p>
            <a:pPr eaLnBrk="1" hangingPunct="1"/>
            <a:r>
              <a:rPr lang="en-US" altLang="en-US" smtClean="0"/>
              <a:t>Honeycomb cores which fail due to the presence of moisture within the panel during a heating procedure, typically fail in a high energy manner. The core is quite often distorted and separates along the ribbon direction. These are usually detected by x-ray, or </a:t>
            </a:r>
            <a:r>
              <a:rPr lang="en-US" altLang="en-US" b="1" smtClean="0"/>
              <a:t>may</a:t>
            </a:r>
            <a:r>
              <a:rPr lang="en-US" altLang="en-US" smtClean="0"/>
              <a:t> be visually detected by the presence of creases on the skin, if there is a thin skin. The </a:t>
            </a:r>
            <a:r>
              <a:rPr lang="en-US" altLang="en-US" b="1" smtClean="0"/>
              <a:t>only</a:t>
            </a:r>
            <a:r>
              <a:rPr lang="en-US" altLang="en-US" smtClean="0"/>
              <a:t> repair for such a defect is to remove all of the damaged core, perform a full depth core insert, and bond a repair over the access hole.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p:spPr>
        <p:txBody>
          <a:bodyPr/>
          <a:lstStyle/>
          <a:p>
            <a:pPr eaLnBrk="1" hangingPunct="1"/>
            <a:r>
              <a:rPr lang="en-AU" altLang="en-US" dirty="0" smtClean="0"/>
              <a:t>Analysis may be used to calculate the potential strength of an adhesive bond. As will be seen later, the strength of a bond depends upon the square root of the thickness of the adherends. The strength of the adherends is a linear relationship with thickness (if the thickness is increased, the strength increases proportionately). If these two curves are plotted together the strength of the adhesive will be higher than the strength of the adherends for thinner adherends, while the opposite is true for thicker adherends. Hence, for any adherend thickness to the left of the cross-over point, the adhesive will be stronger than the adherend. For any point to the right of the cross-over, the adhesive will be the critical element in the joint. </a:t>
            </a:r>
          </a:p>
          <a:p>
            <a:pPr eaLnBrk="1" hangingPunct="1"/>
            <a:r>
              <a:rPr lang="en-AU" altLang="en-US" dirty="0" smtClean="0"/>
              <a:t>A similar plot can be made  by replacing DUL with the un-notched material ultimate strength of the adherend. In such a case, to the left of the cross-over there will be no load case which will result in failure of the bond because the adherend will always fail at </a:t>
            </a:r>
            <a:r>
              <a:rPr lang="en-AU" altLang="en-US" dirty="0" err="1" smtClean="0"/>
              <a:t>F</a:t>
            </a:r>
            <a:r>
              <a:rPr lang="en-AU" altLang="en-US" baseline="-25000" dirty="0" err="1" smtClean="0"/>
              <a:t>ult</a:t>
            </a:r>
            <a:r>
              <a:rPr lang="en-AU" altLang="en-US" dirty="0" smtClean="0"/>
              <a:t>. </a:t>
            </a:r>
          </a:p>
          <a:p>
            <a:pPr eaLnBrk="1" hangingPunct="1"/>
            <a:r>
              <a:rPr lang="en-AU" altLang="en-US" dirty="0" smtClean="0"/>
              <a:t>This is a very powerful concept because for adherends thinner than the cross-over (about 0.15 inches for typical aluminium alloys) it is possible to design joints in which the adhesive will </a:t>
            </a:r>
            <a:r>
              <a:rPr lang="en-AU" altLang="en-US" i="1" dirty="0" smtClean="0"/>
              <a:t>never </a:t>
            </a:r>
            <a:r>
              <a:rPr lang="en-AU" altLang="en-US" dirty="0" smtClean="0"/>
              <a:t>fail. </a:t>
            </a:r>
          </a:p>
          <a:p>
            <a:pPr eaLnBrk="1" hangingPunct="1"/>
            <a:r>
              <a:rPr lang="en-AU" altLang="en-US" dirty="0" smtClean="0"/>
              <a:t>Naturally, this condition depends on the joint having an adequate overlap  length such that the shear stress trough still decays to zero. It also depends totally on the validity of the processes used to bond the materials together.</a:t>
            </a:r>
          </a:p>
          <a:p>
            <a:pPr eaLnBrk="1" hangingPunct="1"/>
            <a:endParaRPr lang="en-AU" altLang="en-US" dirty="0" smtClean="0"/>
          </a:p>
          <a:p>
            <a:pPr eaLnBrk="1" hangingPunct="1">
              <a:spcBef>
                <a:spcPct val="0"/>
              </a:spcBef>
            </a:pPr>
            <a:r>
              <a:rPr lang="en-US" altLang="en-US" dirty="0" err="1" smtClean="0"/>
              <a:t>Hart-Smith</a:t>
            </a:r>
            <a:r>
              <a:rPr lang="en-US" altLang="en-US" dirty="0" smtClean="0"/>
              <a:t>, L.J., </a:t>
            </a:r>
            <a:r>
              <a:rPr lang="en-US" altLang="en-US" i="1" dirty="0" smtClean="0"/>
              <a:t>Effects of Flaws and Porosity on Strength of Adhesive-Bonded Joints</a:t>
            </a:r>
            <a:r>
              <a:rPr lang="en-US" altLang="en-US" dirty="0" smtClean="0"/>
              <a:t>, 29</a:t>
            </a:r>
            <a:r>
              <a:rPr lang="en-US" altLang="en-US" baseline="30000" dirty="0" smtClean="0"/>
              <a:t>th</a:t>
            </a:r>
            <a:r>
              <a:rPr lang="en-US" altLang="en-US" dirty="0" smtClean="0"/>
              <a:t> Annual SAMPE </a:t>
            </a:r>
            <a:r>
              <a:rPr lang="en-US" altLang="en-US" dirty="0" err="1" smtClean="0"/>
              <a:t>Symp</a:t>
            </a:r>
            <a:r>
              <a:rPr lang="en-US" altLang="en-US" dirty="0" smtClean="0"/>
              <a:t>. and Tech. Conf., Reno NV, 3-5 Apr 1984.</a:t>
            </a:r>
            <a:endParaRPr lang="en-AU"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p:spPr>
        <p:txBody>
          <a:bodyPr/>
          <a:lstStyle/>
          <a:p>
            <a:pPr eaLnBrk="1" hangingPunct="1"/>
            <a:r>
              <a:rPr lang="en-US" altLang="en-US" smtClean="0"/>
              <a:t>A further type of failure that occurs in sandwich panels, is what is known as “weak node bond failure”. In weak node bond failures, adhesion failure occurs between the core, the adhesive used to manufacture the core, and the core cell walls. Typically, the cell walls are NOT distorted. This type of damage results from water entrapment in sandwich panels. It often occurs in conjunction with adhesion fillet bond failures. This type of defect </a:t>
            </a:r>
            <a:r>
              <a:rPr lang="en-US" altLang="en-US" b="1" smtClean="0"/>
              <a:t>can</a:t>
            </a:r>
            <a:r>
              <a:rPr lang="en-US" altLang="en-US" smtClean="0"/>
              <a:t> be found by careful examination of x-ray images, looking for the separation between the cell walls. Weak node bond failure usually occurs in areas where moisture is present; as a consequence, a more effective method is to look for the presence of water within the panel, then to examine the area around that water.</a:t>
            </a:r>
          </a:p>
          <a:p>
            <a:pPr eaLnBrk="1" hangingPunct="1"/>
            <a:r>
              <a:rPr lang="en-US" altLang="en-US" smtClean="0"/>
              <a:t>This type of defect results in a significant loss of shear strength. The ONLY repair for this type of damage is to remove the core and replace it.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noFill/>
        </p:spPr>
        <p:txBody>
          <a:bodyPr/>
          <a:lstStyle/>
          <a:p>
            <a:pPr eaLnBrk="1" hangingPunct="1"/>
            <a:r>
              <a:rPr lang="en-AU" altLang="en-US" smtClean="0"/>
              <a:t>Core-to-edge-member or core to spar bonds are formed by applying an adhesive which contains a blowing agent. When heated, the adhesive expands to fill the gaps between the core and the edge member or spar. This bond is often ignored during analysis because the core shear strength is usually significantly lower than the shear strength of the adhesive. However, failure of this bond can lead to significant structural issues. </a:t>
            </a:r>
          </a:p>
          <a:p>
            <a:pPr eaLnBrk="1" hangingPunct="1"/>
            <a:r>
              <a:rPr lang="en-AU" altLang="en-US" smtClean="0"/>
              <a:t>Burkes, J.M., Griffin, M.A., and Parr, C.H., </a:t>
            </a:r>
            <a:r>
              <a:rPr lang="en-AU" altLang="en-US" i="1" smtClean="0"/>
              <a:t>Performance of Aluminium Honeycomb Panels with Structural Defects and Core Anomalies</a:t>
            </a:r>
            <a:r>
              <a:rPr lang="en-AU" altLang="en-US" smtClean="0"/>
              <a:t>, SAMPE Journal, Vol. 28, No. 2, March/April 1992.</a:t>
            </a:r>
            <a:r>
              <a:rPr lang="en-US" altLang="en-US" smtClean="0"/>
              <a:t> </a:t>
            </a:r>
            <a:endParaRPr lang="en-AU" altLang="en-US" smtClean="0"/>
          </a:p>
          <a:p>
            <a:pPr eaLnBrk="1" hangingPunct="1"/>
            <a:endParaRPr lang="en-AU"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DEA53-68DD-47BD-AC86-FAA51D7CE6AF}" type="slidenum">
              <a:rPr lang="en-AU"/>
              <a:pPr/>
              <a:t>71</a:t>
            </a:fld>
            <a:endParaRPr lang="en-AU"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32F671-70DA-4B98-ADA1-894D1B322F7F}" type="slidenum">
              <a:rPr lang="en-AU"/>
              <a:pPr/>
              <a:t>73</a:t>
            </a:fld>
            <a:endParaRPr lang="en-AU"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pPr algn="ctr"/>
            <a:r>
              <a:rPr lang="en-AU" dirty="0"/>
              <a:t>Intentionally blank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971F8-5C2D-4560-BE6D-18EADC8FFC63}" type="slidenum">
              <a:rPr lang="en-US" altLang="en-US"/>
              <a:pPr/>
              <a:t>14</a:t>
            </a:fld>
            <a:endParaRPr lang="en-US" alt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r>
              <a:rPr lang="en-US" altLang="en-US"/>
              <a:t>Adhesives work best by transferring load by shear, but they are highly susceptible to tensile stresses which act to peel the joint apart. Similarly, tensile stresses may peel the first ply off composite structures or doublers. Peel stresses may be mitigated by design considerations such as tapering of the adherends at each end of the joint. The taper reduces the eccentricity and gradually introduces the change in load path.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54869-E881-4CBA-B8CE-2366E309D7FC}" type="slidenum">
              <a:rPr lang="en-US" altLang="en-US"/>
              <a:pPr/>
              <a:t>15</a:t>
            </a:fld>
            <a:endParaRPr lang="en-US" alt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r>
              <a:rPr lang="en-US" altLang="en-US" dirty="0"/>
              <a:t>In a single overlap joint or bonded repair, the misalignment of the load paths results in a bending moment at the ends of the joint. This causes the joint to bend to reduce the load path eccentricity. This may result in significant peel (tensile) stresses through the adhesive, yielding of the adherends or delamination of composites. The problem is considerably worse if short overlaps are used.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7FAC4B-6181-49FC-81FB-2914E5473508}" type="slidenum">
              <a:rPr lang="en-US" altLang="en-US"/>
              <a:pPr/>
              <a:t>16</a:t>
            </a:fld>
            <a:endParaRPr lang="en-US" alt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r>
              <a:rPr lang="en-US" altLang="en-US" dirty="0"/>
              <a:t>For long overlaps, the bending occurs within a short distance of the ends of the joint, because plane sections do not remain plane as would be expected for simplistic beam-bending analyses. Away from the ends, the neutral axis of the total section dominates and there is no bending. This is particularly significant for repairs to cracks and other defects because bending at the defect is confined to a small distance (typically about one thickness of the adherend) from the defect.</a:t>
            </a:r>
          </a:p>
          <a:p>
            <a:endParaRPr lang="en-US" altLang="en-US" dirty="0"/>
          </a:p>
          <a:p>
            <a:r>
              <a:rPr lang="en-US" altLang="en-US" dirty="0"/>
              <a:t>Reference: </a:t>
            </a:r>
            <a:r>
              <a:rPr lang="en-US" altLang="en-US" dirty="0" err="1"/>
              <a:t>Hart-Smith</a:t>
            </a:r>
            <a:r>
              <a:rPr lang="en-US" altLang="en-US" dirty="0"/>
              <a:t>, L.J., </a:t>
            </a:r>
            <a:r>
              <a:rPr lang="en-US" altLang="en-US" i="1" dirty="0"/>
              <a:t>Nonlinear Closed-Form Analyses of Stresses and Deflections in Bonded One-sided Splices and Patches, </a:t>
            </a:r>
            <a:r>
              <a:rPr lang="en-US" altLang="en-US" dirty="0"/>
              <a:t>3</a:t>
            </a:r>
            <a:r>
              <a:rPr lang="en-US" altLang="en-US" baseline="30000" dirty="0"/>
              <a:t>rd</a:t>
            </a:r>
            <a:r>
              <a:rPr lang="en-US" altLang="en-US" dirty="0"/>
              <a:t> Joint FAA/DoD/NASA Conference on Aging Aircraft, Albuquerque, New Mexico, Sep 20-23 1999.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A0BA7-0066-4C84-B310-4FD1E1E1BF44}" type="slidenum">
              <a:rPr lang="en-US" altLang="en-US"/>
              <a:pPr/>
              <a:t>17</a:t>
            </a:fld>
            <a:endParaRPr lang="en-US" altLang="en-US"/>
          </a:p>
        </p:txBody>
      </p:sp>
      <p:sp>
        <p:nvSpPr>
          <p:cNvPr id="752642" name="Rectangle 2"/>
          <p:cNvSpPr>
            <a:spLocks noGrp="1" noRot="1" noChangeAspect="1" noChangeArrowheads="1" noTextEdit="1"/>
          </p:cNvSpPr>
          <p:nvPr>
            <p:ph type="sldImg"/>
          </p:nvPr>
        </p:nvSpPr>
        <p:spPr>
          <a:ln/>
        </p:spPr>
      </p:sp>
      <p:sp>
        <p:nvSpPr>
          <p:cNvPr id="752643" name="Rectangle 3"/>
          <p:cNvSpPr>
            <a:spLocks noGrp="1" noChangeArrowheads="1"/>
          </p:cNvSpPr>
          <p:nvPr>
            <p:ph type="body" idx="1"/>
          </p:nvPr>
        </p:nvSpPr>
        <p:spPr/>
        <p:txBody>
          <a:bodyPr/>
          <a:lstStyle/>
          <a:p>
            <a:r>
              <a:rPr lang="en-US" altLang="en-US"/>
              <a:t>Tapering also makes the end of the adherends more compliant, and therefore reduces shear stresses at the critical location in the joint. The thinner section creates higher strains in the adherend and thus lower shear stresses. The thinner section also minimises load path eccentricity thus reducing peel stresses. </a:t>
            </a:r>
          </a:p>
          <a:p>
            <a:r>
              <a:rPr lang="en-US" altLang="en-US"/>
              <a:t>Note that the joint is not tapered to a knife-edge because that would result in fatigue of the adherend tip. </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1D6F0-2E7C-4D2D-984E-3608191A3823}" type="slidenum">
              <a:rPr lang="en-US" altLang="en-US"/>
              <a:pPr/>
              <a:t>18</a:t>
            </a:fld>
            <a:endParaRPr lang="en-US" altLang="en-US"/>
          </a:p>
        </p:txBody>
      </p:sp>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r>
              <a:rPr lang="en-US" altLang="en-US" dirty="0"/>
              <a:t>There is no test which actually produces design values for adhesive peel strength. In a bonded joint under tensile (peel) loads, the contractions normally associated with tension loading are actually constrained because they in turn produce shear stresses. Tensile tests of bulk adhesive are not constrained against Poisson’s effect. </a:t>
            </a:r>
          </a:p>
          <a:p>
            <a:r>
              <a:rPr lang="en-US" altLang="en-US" dirty="0"/>
              <a:t>Peel tests such as those specified by MMM 132-A (T-peel, blister detection and rolling drum tests) do not provide data which is useable for peel stress assessment. They only provide comparative values which can be compared between adhesives. </a:t>
            </a:r>
          </a:p>
          <a:p>
            <a:r>
              <a:rPr lang="en-US" altLang="en-US" dirty="0" err="1"/>
              <a:t>Hart-Smith</a:t>
            </a:r>
            <a:r>
              <a:rPr lang="en-US" altLang="en-US" dirty="0"/>
              <a:t> provided a rule of thumb guide, whereby a value of 6000 psi is used for brittle adhesive systems and 10000 psi is used for ductile adhesives. </a:t>
            </a:r>
          </a:p>
          <a:p>
            <a:endParaRPr lang="en-US" altLang="en-US" dirty="0"/>
          </a:p>
          <a:p>
            <a:r>
              <a:rPr lang="en-AU" altLang="en-US" dirty="0" err="1"/>
              <a:t>Hart-Smith</a:t>
            </a:r>
            <a:r>
              <a:rPr lang="en-AU" altLang="en-US" dirty="0"/>
              <a:t>, L.J., </a:t>
            </a:r>
            <a:r>
              <a:rPr lang="en-AU" altLang="en-US" i="1" dirty="0"/>
              <a:t>Design to Minimise Peel Stresses in Adhesive-Bonded Joints, </a:t>
            </a:r>
            <a:r>
              <a:rPr lang="en-AU" altLang="en-US" dirty="0"/>
              <a:t>Delamination and Disbonding of Materials, ASTM STP 876, 1985.</a:t>
            </a:r>
            <a:r>
              <a:rPr lang="en-US" altLang="en-US" dirty="0"/>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455613" y="1920875"/>
            <a:ext cx="8226425" cy="1736725"/>
          </a:xfrm>
        </p:spPr>
        <p:txBody>
          <a:bodyPr anchor="b"/>
          <a:lstStyle>
            <a:lvl1pPr>
              <a:defRPr sz="4400"/>
            </a:lvl1pPr>
          </a:lstStyle>
          <a:p>
            <a:pPr lvl="0"/>
            <a:r>
              <a:rPr lang="en-US" noProof="0" smtClean="0"/>
              <a:t>Click to edit Master title style</a:t>
            </a:r>
            <a:endParaRPr lang="en-AU" noProof="0" smtClean="0"/>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endParaRPr lang="en-AU" noProof="0" smtClean="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081556"/>
            <a:ext cx="2795587" cy="65358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image00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9077" y="1190624"/>
            <a:ext cx="2021523" cy="523876"/>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33589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14905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478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02103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22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6490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lipArt Placeholder 3"/>
          <p:cNvSpPr>
            <a:spLocks noGrp="1"/>
          </p:cNvSpPr>
          <p:nvPr>
            <p:ph type="clipArt" sz="half" idx="2"/>
          </p:nvPr>
        </p:nvSpPr>
        <p:spPr>
          <a:xfrm>
            <a:off x="4645025" y="1598613"/>
            <a:ext cx="4037013" cy="4497387"/>
          </a:xfrm>
        </p:spPr>
        <p:txBody>
          <a:bodyPr/>
          <a:lstStyle/>
          <a:p>
            <a:pPr lvl="0"/>
            <a:endParaRPr lang="en-AU" noProof="0" dirty="0"/>
          </a:p>
        </p:txBody>
      </p:sp>
      <p:sp>
        <p:nvSpPr>
          <p:cNvPr id="5" name="Rectangle 5"/>
          <p:cNvSpPr>
            <a:spLocks noGrp="1" noChangeArrowheads="1"/>
          </p:cNvSpPr>
          <p:nvPr>
            <p:ph type="ftr" sz="quarter" idx="10"/>
          </p:nvPr>
        </p:nvSpPr>
        <p:spPr>
          <a:xfrm>
            <a:off x="3016250" y="6178550"/>
            <a:ext cx="2881313" cy="474663"/>
          </a:xfrm>
          <a:prstGeom prst="rect">
            <a:avLst/>
          </a:prstGeom>
        </p:spPr>
        <p:txBody>
          <a:bodyPr/>
          <a:lstStyle>
            <a:lvl1pPr>
              <a:defRPr/>
            </a:lvl1pPr>
          </a:lstStyle>
          <a:p>
            <a:pPr>
              <a:defRPr/>
            </a:pPr>
            <a:r>
              <a:rPr lang="fr-FR"/>
              <a:t>©Adhesion Associates Jun 2014 Revision 2.0</a:t>
            </a:r>
            <a:endParaRPr lang="en-AU"/>
          </a:p>
        </p:txBody>
      </p:sp>
    </p:spTree>
    <p:extLst>
      <p:ext uri="{BB962C8B-B14F-4D97-AF65-F5344CB8AC3E}">
        <p14:creationId xmlns:p14="http://schemas.microsoft.com/office/powerpoint/2010/main" val="18485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AU" smtClean="0"/>
          </a:p>
        </p:txBody>
      </p:sp>
      <p:sp>
        <p:nvSpPr>
          <p:cNvPr id="6147" name="Rectangle 3"/>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61" r:id="rId7"/>
    <p:sldLayoutId id="2147483662" r:id="rId8"/>
  </p:sldLayoutIdLst>
  <p:timing>
    <p:tnLst>
      <p:par>
        <p:cTn id="1" dur="indefinite" restart="never" nodeType="tmRoot"/>
      </p:par>
    </p:tnLst>
  </p:timing>
  <p:hf sldNum="0" hdr="0" dt="0"/>
  <p:txStyles>
    <p:titleStyle>
      <a:lvl1pPr algn="ctr" rtl="0" eaLnBrk="1" fontAlgn="base" hangingPunct="1">
        <a:spcBef>
          <a:spcPct val="0"/>
        </a:spcBef>
        <a:spcAft>
          <a:spcPct val="0"/>
        </a:spcAft>
        <a:defRPr sz="3600">
          <a:solidFill>
            <a:schemeClr val="accent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600">
          <a:solidFill>
            <a:schemeClr val="accent2"/>
          </a:solidFill>
          <a:effectLst>
            <a:outerShdw blurRad="38100" dist="38100" dir="2700000" algn="tl">
              <a:srgbClr val="C0C0C0"/>
            </a:outerShdw>
          </a:effectLst>
          <a:latin typeface="Arial" pitchFamily="34" charset="0"/>
        </a:defRPr>
      </a:lvl2pPr>
      <a:lvl3pPr algn="ctr" rtl="0" eaLnBrk="1" fontAlgn="base" hangingPunct="1">
        <a:spcBef>
          <a:spcPct val="0"/>
        </a:spcBef>
        <a:spcAft>
          <a:spcPct val="0"/>
        </a:spcAft>
        <a:defRPr sz="3600">
          <a:solidFill>
            <a:schemeClr val="accent2"/>
          </a:solidFill>
          <a:effectLst>
            <a:outerShdw blurRad="38100" dist="38100" dir="2700000" algn="tl">
              <a:srgbClr val="C0C0C0"/>
            </a:outerShdw>
          </a:effectLst>
          <a:latin typeface="Arial" pitchFamily="34" charset="0"/>
        </a:defRPr>
      </a:lvl3pPr>
      <a:lvl4pPr algn="ctr" rtl="0" eaLnBrk="1" fontAlgn="base" hangingPunct="1">
        <a:spcBef>
          <a:spcPct val="0"/>
        </a:spcBef>
        <a:spcAft>
          <a:spcPct val="0"/>
        </a:spcAft>
        <a:defRPr sz="3600">
          <a:solidFill>
            <a:schemeClr val="accent2"/>
          </a:solidFill>
          <a:effectLst>
            <a:outerShdw blurRad="38100" dist="38100" dir="2700000" algn="tl">
              <a:srgbClr val="C0C0C0"/>
            </a:outerShdw>
          </a:effectLst>
          <a:latin typeface="Arial" pitchFamily="34" charset="0"/>
        </a:defRPr>
      </a:lvl4pPr>
      <a:lvl5pPr algn="ctr" rtl="0" eaLnBrk="1" fontAlgn="base" hangingPunct="1">
        <a:spcBef>
          <a:spcPct val="0"/>
        </a:spcBef>
        <a:spcAft>
          <a:spcPct val="0"/>
        </a:spcAft>
        <a:defRPr sz="3600">
          <a:solidFill>
            <a:schemeClr val="accent2"/>
          </a:solidFill>
          <a:effectLst>
            <a:outerShdw blurRad="38100" dist="38100" dir="2700000" algn="tl">
              <a:srgbClr val="C0C0C0"/>
            </a:outerShdw>
          </a:effectLst>
          <a:latin typeface="Arial" pitchFamily="34" charset="0"/>
        </a:defRPr>
      </a:lvl5pPr>
      <a:lvl6pPr marL="457200" algn="ctr" rtl="0" eaLnBrk="1" fontAlgn="base" hangingPunct="1">
        <a:spcBef>
          <a:spcPct val="0"/>
        </a:spcBef>
        <a:spcAft>
          <a:spcPct val="0"/>
        </a:spcAft>
        <a:defRPr sz="3600">
          <a:solidFill>
            <a:schemeClr val="accent2"/>
          </a:solidFill>
          <a:effectLst>
            <a:outerShdw blurRad="38100" dist="38100" dir="2700000" algn="tl">
              <a:srgbClr val="C0C0C0"/>
            </a:outerShdw>
          </a:effectLst>
          <a:latin typeface="Arial" pitchFamily="34" charset="0"/>
        </a:defRPr>
      </a:lvl6pPr>
      <a:lvl7pPr marL="914400" algn="ctr" rtl="0" eaLnBrk="1" fontAlgn="base" hangingPunct="1">
        <a:spcBef>
          <a:spcPct val="0"/>
        </a:spcBef>
        <a:spcAft>
          <a:spcPct val="0"/>
        </a:spcAft>
        <a:defRPr sz="3600">
          <a:solidFill>
            <a:schemeClr val="accent2"/>
          </a:solidFill>
          <a:effectLst>
            <a:outerShdw blurRad="38100" dist="38100" dir="2700000" algn="tl">
              <a:srgbClr val="C0C0C0"/>
            </a:outerShdw>
          </a:effectLst>
          <a:latin typeface="Arial" pitchFamily="34" charset="0"/>
        </a:defRPr>
      </a:lvl7pPr>
      <a:lvl8pPr marL="1371600" algn="ctr" rtl="0" eaLnBrk="1" fontAlgn="base" hangingPunct="1">
        <a:spcBef>
          <a:spcPct val="0"/>
        </a:spcBef>
        <a:spcAft>
          <a:spcPct val="0"/>
        </a:spcAft>
        <a:defRPr sz="3600">
          <a:solidFill>
            <a:schemeClr val="accent2"/>
          </a:solidFill>
          <a:effectLst>
            <a:outerShdw blurRad="38100" dist="38100" dir="2700000" algn="tl">
              <a:srgbClr val="C0C0C0"/>
            </a:outerShdw>
          </a:effectLst>
          <a:latin typeface="Arial" pitchFamily="34" charset="0"/>
        </a:defRPr>
      </a:lvl8pPr>
      <a:lvl9pPr marL="1828800" algn="ctr" rtl="0" eaLnBrk="1" fontAlgn="base" hangingPunct="1">
        <a:spcBef>
          <a:spcPct val="0"/>
        </a:spcBef>
        <a:spcAft>
          <a:spcPct val="0"/>
        </a:spcAft>
        <a:defRPr sz="3600">
          <a:solidFill>
            <a:schemeClr val="accent2"/>
          </a:solidFill>
          <a:effectLst>
            <a:outerShdw blurRad="38100" dist="38100" dir="2700000" algn="tl">
              <a:srgbClr val="C0C0C0"/>
            </a:outerShdw>
          </a:effectLst>
          <a:latin typeface="Arial" pitchFamily="34" charset="0"/>
        </a:defRPr>
      </a:lvl9pPr>
    </p:titleStyle>
    <p:bodyStyle>
      <a:lvl1pPr marL="342900" indent="-342900" algn="l" rtl="0" eaLnBrk="1" fontAlgn="base" hangingPunct="1">
        <a:spcBef>
          <a:spcPct val="20000"/>
        </a:spcBef>
        <a:spcAft>
          <a:spcPct val="0"/>
        </a:spcAft>
        <a:buClr>
          <a:srgbClr val="FF3300"/>
        </a:buClr>
        <a:buSzPct val="115000"/>
        <a:buFont typeface="Wingdings" pitchFamily="2" charset="2"/>
        <a:buChar char="§"/>
        <a:defRPr sz="2400">
          <a:solidFill>
            <a:srgbClr val="000000"/>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rgbClr val="FF0066"/>
        </a:buClr>
        <a:buFont typeface="Wingdings" pitchFamily="2" charset="2"/>
        <a:buChar char="§"/>
        <a:defRPr sz="2000">
          <a:solidFill>
            <a:srgbClr val="000000"/>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rgbClr val="FFCC00"/>
        </a:buClr>
        <a:buSzPct val="115000"/>
        <a:buFont typeface="Wingdings" pitchFamily="2" charset="2"/>
        <a:buChar char="§"/>
        <a:defRPr>
          <a:solidFill>
            <a:srgbClr val="000000"/>
          </a:solidFill>
          <a:effectLst>
            <a:outerShdw blurRad="38100" dist="38100" dir="2700000" algn="tl">
              <a:srgbClr val="C0C0C0"/>
            </a:outerShdw>
          </a:effectLst>
          <a:latin typeface="+mn-lt"/>
        </a:defRPr>
      </a:lvl3pPr>
      <a:lvl4pPr marL="1600200" indent="-228600" algn="l" rtl="0" eaLnBrk="1" fontAlgn="base" hangingPunct="1">
        <a:spcBef>
          <a:spcPct val="20000"/>
        </a:spcBef>
        <a:spcAft>
          <a:spcPct val="0"/>
        </a:spcAft>
        <a:buFont typeface="Wingdings" pitchFamily="2" charset="2"/>
        <a:buChar char="§"/>
        <a:defRPr>
          <a:solidFill>
            <a:srgbClr val="000000"/>
          </a:solidFill>
          <a:effectLst>
            <a:outerShdw blurRad="38100" dist="38100" dir="2700000" algn="tl">
              <a:srgbClr val="C0C0C0"/>
            </a:outerShdw>
          </a:effectLst>
          <a:latin typeface="+mn-lt"/>
        </a:defRPr>
      </a:lvl4pPr>
      <a:lvl5pPr marL="2057400" indent="-228600" algn="l" rtl="0" eaLnBrk="1" fontAlgn="base" hangingPunct="1">
        <a:spcBef>
          <a:spcPct val="20000"/>
        </a:spcBef>
        <a:spcAft>
          <a:spcPct val="0"/>
        </a:spcAft>
        <a:buClr>
          <a:schemeClr val="tx2"/>
        </a:buClr>
        <a:buSzPct val="115000"/>
        <a:buFont typeface="Wingdings" pitchFamily="2" charset="2"/>
        <a:buChar char="§"/>
        <a:defRPr>
          <a:solidFill>
            <a:srgbClr val="000000"/>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lr>
          <a:schemeClr val="tx2"/>
        </a:buClr>
        <a:buSzPct val="115000"/>
        <a:buFont typeface="Wingdings" pitchFamily="2" charset="2"/>
        <a:buChar char="§"/>
        <a:defRPr>
          <a:solidFill>
            <a:srgbClr val="000000"/>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chemeClr val="tx2"/>
        </a:buClr>
        <a:buSzPct val="115000"/>
        <a:buFont typeface="Wingdings" pitchFamily="2" charset="2"/>
        <a:buChar char="§"/>
        <a:defRPr>
          <a:solidFill>
            <a:srgbClr val="000000"/>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chemeClr val="tx2"/>
        </a:buClr>
        <a:buSzPct val="115000"/>
        <a:buFont typeface="Wingdings" pitchFamily="2" charset="2"/>
        <a:buChar char="§"/>
        <a:defRPr>
          <a:solidFill>
            <a:srgbClr val="000000"/>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chemeClr val="tx2"/>
        </a:buClr>
        <a:buSzPct val="115000"/>
        <a:buFont typeface="Wingdings" pitchFamily="2" charset="2"/>
        <a:buChar char="§"/>
        <a:defRPr>
          <a:solidFill>
            <a:srgbClr val="0000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w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37.jpeg"/><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p:txBody>
          <a:bodyPr/>
          <a:lstStyle/>
          <a:p>
            <a:r>
              <a:rPr lang="en-AU" sz="2800" b="1" dirty="0" smtClean="0">
                <a:effectLst/>
              </a:rPr>
              <a:t>FAILURE </a:t>
            </a:r>
            <a:r>
              <a:rPr lang="en-AU" sz="2800" b="1" dirty="0">
                <a:effectLst/>
              </a:rPr>
              <a:t>IN REAL BONDED </a:t>
            </a:r>
            <a:r>
              <a:rPr lang="en-AU" sz="2800" b="1" dirty="0" smtClean="0">
                <a:effectLst/>
              </a:rPr>
              <a:t>STRUCTURES</a:t>
            </a:r>
            <a:br>
              <a:rPr lang="en-AU" sz="2800" b="1" dirty="0" smtClean="0">
                <a:effectLst/>
              </a:rPr>
            </a:br>
            <a:r>
              <a:rPr lang="en-AU" sz="2800" b="1" dirty="0" smtClean="0">
                <a:effectLst/>
              </a:rPr>
              <a:t/>
            </a:r>
            <a:br>
              <a:rPr lang="en-AU" sz="2800" b="1" dirty="0" smtClean="0">
                <a:effectLst/>
              </a:rPr>
            </a:br>
            <a:r>
              <a:rPr lang="en-AU" sz="2800" b="1" dirty="0" smtClean="0">
                <a:effectLst/>
              </a:rPr>
              <a:t>Adhesive Bond Failure Forensics</a:t>
            </a:r>
            <a:endParaRPr lang="en-AU" sz="2800" dirty="0"/>
          </a:p>
        </p:txBody>
      </p:sp>
      <p:sp>
        <p:nvSpPr>
          <p:cNvPr id="2051" name="Rectangle 3"/>
          <p:cNvSpPr>
            <a:spLocks noGrp="1" noChangeArrowheads="1"/>
          </p:cNvSpPr>
          <p:nvPr>
            <p:ph type="subTitle" sz="quarter" idx="1"/>
          </p:nvPr>
        </p:nvSpPr>
        <p:spPr>
          <a:xfrm>
            <a:off x="1371600" y="4009292"/>
            <a:ext cx="6400800" cy="1501104"/>
          </a:xfrm>
        </p:spPr>
        <p:txBody>
          <a:bodyPr/>
          <a:lstStyle/>
          <a:p>
            <a:pPr>
              <a:lnSpc>
                <a:spcPct val="80000"/>
              </a:lnSpc>
            </a:pPr>
            <a:r>
              <a:rPr lang="en-AU" sz="1800" b="1" dirty="0" smtClean="0">
                <a:effectLst/>
              </a:rPr>
              <a:t>Dr. Maxwell </a:t>
            </a:r>
            <a:r>
              <a:rPr lang="en-AU" sz="1800" b="1" dirty="0">
                <a:effectLst/>
              </a:rPr>
              <a:t>Davis </a:t>
            </a:r>
            <a:r>
              <a:rPr lang="en-AU" sz="1800" dirty="0">
                <a:effectLst/>
              </a:rPr>
              <a:t>PSM, </a:t>
            </a:r>
            <a:r>
              <a:rPr lang="en-AU" sz="1800" dirty="0" smtClean="0">
                <a:effectLst/>
              </a:rPr>
              <a:t>B.Eng </a:t>
            </a:r>
            <a:r>
              <a:rPr lang="en-AU" sz="1800" dirty="0">
                <a:effectLst/>
              </a:rPr>
              <a:t>(Mech.), M. Eng (Mech</a:t>
            </a:r>
            <a:r>
              <a:rPr lang="en-AU" sz="1800" dirty="0" smtClean="0">
                <a:effectLst/>
              </a:rPr>
              <a:t>.), PhD (Honorary) </a:t>
            </a:r>
            <a:r>
              <a:rPr lang="en-AU" sz="1800" dirty="0">
                <a:effectLst/>
              </a:rPr>
              <a:t>RPEQ</a:t>
            </a:r>
            <a:br>
              <a:rPr lang="en-AU" sz="1800" dirty="0">
                <a:effectLst/>
              </a:rPr>
            </a:br>
            <a:r>
              <a:rPr lang="en-AU" sz="1800" dirty="0" smtClean="0">
                <a:effectLst/>
              </a:rPr>
              <a:t>Director</a:t>
            </a:r>
            <a:r>
              <a:rPr lang="en-AU" sz="1800" dirty="0">
                <a:effectLst/>
              </a:rPr>
              <a:t>, Adhesion Associates Pty. Ltd</a:t>
            </a:r>
            <a:r>
              <a:rPr lang="en-AU" sz="1800" dirty="0" smtClean="0">
                <a:effectLst/>
              </a:rPr>
              <a:t>.</a:t>
            </a:r>
          </a:p>
          <a:p>
            <a:pPr>
              <a:lnSpc>
                <a:spcPct val="80000"/>
              </a:lnSpc>
            </a:pPr>
            <a:endParaRPr lang="en-AU" sz="1800" dirty="0"/>
          </a:p>
          <a:p>
            <a:pPr>
              <a:lnSpc>
                <a:spcPct val="80000"/>
              </a:lnSpc>
            </a:pPr>
            <a:r>
              <a:rPr lang="en-AU" sz="1800" b="1" dirty="0">
                <a:effectLst/>
              </a:rPr>
              <a:t>Andrew McGregor </a:t>
            </a:r>
            <a:r>
              <a:rPr lang="en-AU" sz="1800" dirty="0">
                <a:effectLst/>
              </a:rPr>
              <a:t>B.Eng (Mech) CPEng, ATPL </a:t>
            </a:r>
            <a:r>
              <a:rPr lang="en-AU" sz="1800" dirty="0" smtClean="0">
                <a:effectLst/>
              </a:rPr>
              <a:t/>
            </a:r>
            <a:br>
              <a:rPr lang="en-AU" sz="1800" dirty="0" smtClean="0">
                <a:effectLst/>
              </a:rPr>
            </a:br>
            <a:r>
              <a:rPr lang="en-AU" sz="1800" dirty="0" smtClean="0">
                <a:effectLst/>
              </a:rPr>
              <a:t>Director</a:t>
            </a:r>
            <a:r>
              <a:rPr lang="en-AU" sz="1800" dirty="0">
                <a:effectLst/>
              </a:rPr>
              <a:t>, Prosolve NZ Ltd. </a:t>
            </a:r>
          </a:p>
          <a:p>
            <a:pPr>
              <a:lnSpc>
                <a:spcPct val="80000"/>
              </a:lnSpc>
            </a:pPr>
            <a:endParaRPr lang="en-AU" sz="1800" dirty="0"/>
          </a:p>
        </p:txBody>
      </p:sp>
      <p:sp>
        <p:nvSpPr>
          <p:cNvPr id="4"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Plastic behaviour in adhesive bonds</a:t>
            </a:r>
            <a:endParaRPr lang="en-AU" dirty="0"/>
          </a:p>
        </p:txBody>
      </p:sp>
      <p:sp>
        <p:nvSpPr>
          <p:cNvPr id="3" name="Content Placeholder 2"/>
          <p:cNvSpPr>
            <a:spLocks noGrp="1"/>
          </p:cNvSpPr>
          <p:nvPr>
            <p:ph sz="half" idx="1"/>
          </p:nvPr>
        </p:nvSpPr>
        <p:spPr/>
        <p:txBody>
          <a:bodyPr/>
          <a:lstStyle/>
          <a:p>
            <a:r>
              <a:rPr lang="en-AU" sz="2000" dirty="0" smtClean="0"/>
              <a:t>Despite the adhesive exceeding the elastic limit, damage may not be cumulative for moderate loads</a:t>
            </a:r>
          </a:p>
          <a:p>
            <a:pPr lvl="1"/>
            <a:r>
              <a:rPr lang="en-AU" sz="1600" dirty="0" smtClean="0"/>
              <a:t>Only occurs in badly designed joints between stiff, thick adherends, or joints with short overlap lengths</a:t>
            </a:r>
          </a:p>
          <a:p>
            <a:r>
              <a:rPr lang="en-AU" sz="2000" dirty="0" smtClean="0"/>
              <a:t>For well designed joints the elastic trough provides recovery of plastic deformation</a:t>
            </a:r>
          </a:p>
          <a:p>
            <a:r>
              <a:rPr lang="en-AU" sz="2000" dirty="0" smtClean="0"/>
              <a:t>The overlap length must be sufficient to provide the elastic trough</a:t>
            </a:r>
          </a:p>
        </p:txBody>
      </p:sp>
      <p:grpSp>
        <p:nvGrpSpPr>
          <p:cNvPr id="20" name="Group 19"/>
          <p:cNvGrpSpPr/>
          <p:nvPr/>
        </p:nvGrpSpPr>
        <p:grpSpPr>
          <a:xfrm>
            <a:off x="5051110" y="1746885"/>
            <a:ext cx="3457890" cy="4388802"/>
            <a:chOff x="5051110" y="1746885"/>
            <a:chExt cx="3457890" cy="4388802"/>
          </a:xfrm>
        </p:grpSpPr>
        <p:grpSp>
          <p:nvGrpSpPr>
            <p:cNvPr id="19" name="Group 18"/>
            <p:cNvGrpSpPr/>
            <p:nvPr/>
          </p:nvGrpSpPr>
          <p:grpSpPr>
            <a:xfrm>
              <a:off x="5051110" y="1746885"/>
              <a:ext cx="3457890" cy="4285615"/>
              <a:chOff x="5051110" y="1746885"/>
              <a:chExt cx="3457890" cy="4285615"/>
            </a:xfrm>
          </p:grpSpPr>
          <p:grpSp>
            <p:nvGrpSpPr>
              <p:cNvPr id="5" name="Group 4"/>
              <p:cNvGrpSpPr/>
              <p:nvPr/>
            </p:nvGrpSpPr>
            <p:grpSpPr>
              <a:xfrm>
                <a:off x="5051110" y="1746885"/>
                <a:ext cx="3105789" cy="925830"/>
                <a:chOff x="1799250" y="713400"/>
                <a:chExt cx="3106125" cy="925830"/>
              </a:xfrm>
            </p:grpSpPr>
            <p:sp>
              <p:nvSpPr>
                <p:cNvPr id="6" name="Right Arrow 5"/>
                <p:cNvSpPr/>
                <p:nvPr/>
              </p:nvSpPr>
              <p:spPr>
                <a:xfrm flipH="1">
                  <a:off x="1799250" y="846750"/>
                  <a:ext cx="333375" cy="133350"/>
                </a:xfrm>
                <a:prstGeom prst="right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7" name="Cube 6"/>
                <p:cNvSpPr/>
                <p:nvPr/>
              </p:nvSpPr>
              <p:spPr>
                <a:xfrm>
                  <a:off x="2608875" y="865800"/>
                  <a:ext cx="1428750" cy="342900"/>
                </a:xfrm>
                <a:prstGeom prst="cube">
                  <a:avLst>
                    <a:gd name="adj" fmla="val 82111"/>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sp>
              <p:nvSpPr>
                <p:cNvPr id="8" name="Cube 7"/>
                <p:cNvSpPr/>
                <p:nvPr/>
              </p:nvSpPr>
              <p:spPr>
                <a:xfrm>
                  <a:off x="1979895" y="781050"/>
                  <a:ext cx="1430056" cy="342900"/>
                </a:xfrm>
                <a:prstGeom prst="cube">
                  <a:avLst>
                    <a:gd name="adj" fmla="val 82111"/>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9" name="Cube 8"/>
                <p:cNvSpPr/>
                <p:nvPr/>
              </p:nvSpPr>
              <p:spPr>
                <a:xfrm>
                  <a:off x="3266100" y="789600"/>
                  <a:ext cx="1429385" cy="342900"/>
                </a:xfrm>
                <a:prstGeom prst="cube">
                  <a:avLst>
                    <a:gd name="adj" fmla="val 82111"/>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10" name="Cube 9"/>
                <p:cNvSpPr/>
                <p:nvPr/>
              </p:nvSpPr>
              <p:spPr>
                <a:xfrm>
                  <a:off x="2618740" y="713400"/>
                  <a:ext cx="1429385" cy="342900"/>
                </a:xfrm>
                <a:prstGeom prst="cube">
                  <a:avLst>
                    <a:gd name="adj" fmla="val 82111"/>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cxnSp>
              <p:nvCxnSpPr>
                <p:cNvPr id="11" name="Straight Connector 10"/>
                <p:cNvCxnSpPr/>
                <p:nvPr/>
              </p:nvCxnSpPr>
              <p:spPr>
                <a:xfrm>
                  <a:off x="3128392" y="1093279"/>
                  <a:ext cx="5333" cy="54502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47050" y="1094400"/>
                  <a:ext cx="5080" cy="54483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733675" y="1524000"/>
                  <a:ext cx="400050" cy="0"/>
                </a:xfrm>
                <a:prstGeom prst="straightConnector1">
                  <a:avLst/>
                </a:prstGeom>
                <a:ln w="19050">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36890" y="1532550"/>
                  <a:ext cx="399415" cy="0"/>
                </a:xfrm>
                <a:prstGeom prst="straightConnector1">
                  <a:avLst/>
                </a:prstGeom>
                <a:ln w="19050">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4572000" y="885825"/>
                  <a:ext cx="333375" cy="133350"/>
                </a:xfrm>
                <a:prstGeom prst="right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pic>
            <p:nvPicPr>
              <p:cNvPr id="16" name="Picture 15"/>
              <p:cNvPicPr/>
              <p:nvPr/>
            </p:nvPicPr>
            <p:blipFill>
              <a:blip r:embed="rId2"/>
              <a:stretch>
                <a:fillRect/>
              </a:stretch>
            </p:blipFill>
            <p:spPr>
              <a:xfrm>
                <a:off x="5294947" y="2845434"/>
                <a:ext cx="3214053" cy="3187066"/>
              </a:xfrm>
              <a:prstGeom prst="rect">
                <a:avLst/>
              </a:prstGeom>
            </p:spPr>
          </p:pic>
        </p:grpSp>
        <p:sp>
          <p:nvSpPr>
            <p:cNvPr id="17" name="Text Box 2"/>
            <p:cNvSpPr txBox="1">
              <a:spLocks noChangeArrowheads="1"/>
            </p:cNvSpPr>
            <p:nvPr/>
          </p:nvSpPr>
          <p:spPr bwMode="auto">
            <a:xfrm rot="16200000">
              <a:off x="5480051" y="4506912"/>
              <a:ext cx="571500" cy="33337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AU" sz="1100" b="1" dirty="0">
                  <a:solidFill>
                    <a:srgbClr val="000000"/>
                  </a:solidFill>
                  <a:effectLst/>
                  <a:latin typeface="Calibri"/>
                  <a:ea typeface="Calibri"/>
                  <a:cs typeface="Times New Roman"/>
                </a:rPr>
                <a:t>LOAD</a:t>
              </a:r>
              <a:endParaRPr lang="en-AU" sz="1100" dirty="0">
                <a:solidFill>
                  <a:srgbClr val="000000"/>
                </a:solidFill>
                <a:effectLst/>
                <a:latin typeface="Calibri"/>
                <a:ea typeface="Calibri"/>
                <a:cs typeface="Times New Roman"/>
              </a:endParaRPr>
            </a:p>
          </p:txBody>
        </p:sp>
        <p:sp>
          <p:nvSpPr>
            <p:cNvPr id="18" name="Text Box 2"/>
            <p:cNvSpPr txBox="1">
              <a:spLocks noChangeArrowheads="1"/>
            </p:cNvSpPr>
            <p:nvPr/>
          </p:nvSpPr>
          <p:spPr bwMode="auto">
            <a:xfrm>
              <a:off x="5827712" y="5802312"/>
              <a:ext cx="1704975" cy="333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AU" sz="1100" b="1" dirty="0">
                  <a:solidFill>
                    <a:srgbClr val="000000"/>
                  </a:solidFill>
                  <a:effectLst/>
                  <a:latin typeface="Calibri"/>
                  <a:ea typeface="Calibri"/>
                  <a:cs typeface="Times New Roman"/>
                </a:rPr>
                <a:t>OPENING DISPLACEMENT</a:t>
              </a:r>
              <a:endParaRPr lang="en-AU" sz="1100" dirty="0">
                <a:solidFill>
                  <a:srgbClr val="000000"/>
                </a:solidFill>
                <a:effectLst/>
                <a:latin typeface="Calibri"/>
                <a:ea typeface="Calibri"/>
                <a:cs typeface="Times New Roman"/>
              </a:endParaRPr>
            </a:p>
          </p:txBody>
        </p:sp>
      </p:grpSp>
      <p:sp>
        <p:nvSpPr>
          <p:cNvPr id="21"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2"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08228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Load </a:t>
            </a:r>
            <a:r>
              <a:rPr lang="en-AU" u="sng" dirty="0" smtClean="0"/>
              <a:t>capacity</a:t>
            </a:r>
            <a:endParaRPr lang="en-AU" u="sng" dirty="0"/>
          </a:p>
        </p:txBody>
      </p:sp>
      <p:sp>
        <p:nvSpPr>
          <p:cNvPr id="6" name="Content Placeholder 5"/>
          <p:cNvSpPr>
            <a:spLocks noGrp="1"/>
          </p:cNvSpPr>
          <p:nvPr>
            <p:ph idx="1"/>
          </p:nvPr>
        </p:nvSpPr>
        <p:spPr/>
        <p:txBody>
          <a:bodyPr/>
          <a:lstStyle/>
          <a:p>
            <a:r>
              <a:rPr lang="en-AU" sz="2000" dirty="0" smtClean="0"/>
              <a:t>The real measure of the strength of a bond is </a:t>
            </a:r>
            <a:r>
              <a:rPr lang="en-AU" sz="2000" dirty="0"/>
              <a:t>not the average stress at failure </a:t>
            </a:r>
            <a:r>
              <a:rPr lang="en-AU" sz="2000" dirty="0" smtClean="0"/>
              <a:t>– it is the </a:t>
            </a:r>
            <a:r>
              <a:rPr lang="en-AU" sz="2000" b="1" i="1" u="sng" dirty="0" smtClean="0"/>
              <a:t>load</a:t>
            </a:r>
            <a:r>
              <a:rPr lang="en-AU" sz="2000" dirty="0" smtClean="0"/>
              <a:t> the bond can carry: </a:t>
            </a:r>
            <a:r>
              <a:rPr lang="en-AU" sz="2000" i="1" dirty="0" smtClean="0">
                <a:solidFill>
                  <a:srgbClr val="FF0000"/>
                </a:solidFill>
              </a:rPr>
              <a:t>The Load Capacity</a:t>
            </a:r>
            <a:endParaRPr lang="en-AU" sz="2000" dirty="0" smtClean="0">
              <a:solidFill>
                <a:srgbClr val="FF0000"/>
              </a:solidFill>
            </a:endParaRPr>
          </a:p>
          <a:p>
            <a:r>
              <a:rPr lang="en-AU" sz="2000" b="1" dirty="0" smtClean="0"/>
              <a:t>Load capacity </a:t>
            </a:r>
            <a:r>
              <a:rPr lang="en-AU" sz="2000" dirty="0" smtClean="0"/>
              <a:t>is the load a bond can sustain in the absence of adherend failure </a:t>
            </a:r>
            <a:r>
              <a:rPr lang="en-AU" sz="1600" dirty="0" smtClean="0"/>
              <a:t>(</a:t>
            </a:r>
            <a:r>
              <a:rPr lang="en-AU" sz="1600" dirty="0" err="1" smtClean="0"/>
              <a:t>Hart-Smith</a:t>
            </a:r>
            <a:r>
              <a:rPr lang="en-AU" sz="1600" dirty="0" smtClean="0"/>
              <a:t>)</a:t>
            </a:r>
            <a:endParaRPr lang="en-AU" sz="2000" dirty="0" smtClean="0"/>
          </a:p>
          <a:p>
            <a:pPr lvl="1"/>
            <a:r>
              <a:rPr lang="en-AU" sz="1800" dirty="0" smtClean="0"/>
              <a:t>Can be calculated </a:t>
            </a:r>
          </a:p>
          <a:p>
            <a:pPr lvl="1"/>
            <a:r>
              <a:rPr lang="en-AU" sz="1800" dirty="0" smtClean="0"/>
              <a:t>Equations take into account service temperature, adhesive properties, stiffness of adherends, thermal stresses</a:t>
            </a:r>
          </a:p>
          <a:p>
            <a:r>
              <a:rPr lang="en-AU" sz="2000" dirty="0" smtClean="0"/>
              <a:t>If the load capacity of the bond exceeds the load that can be carried by the surrounding structure, the adhesive will </a:t>
            </a:r>
            <a:r>
              <a:rPr lang="en-AU" sz="2000" b="1" i="1" u="sng" dirty="0" smtClean="0"/>
              <a:t>never</a:t>
            </a:r>
            <a:r>
              <a:rPr lang="en-AU" sz="2000" b="1" i="1" dirty="0" smtClean="0"/>
              <a:t> </a:t>
            </a:r>
            <a:r>
              <a:rPr lang="en-AU" sz="2000" dirty="0" smtClean="0"/>
              <a:t>fail</a:t>
            </a:r>
          </a:p>
          <a:p>
            <a:pPr lvl="1"/>
            <a:r>
              <a:rPr lang="en-AU" sz="1600" u="sng" dirty="0" smtClean="0"/>
              <a:t>Provided the failure mode is by shear</a:t>
            </a:r>
          </a:p>
          <a:p>
            <a:r>
              <a:rPr lang="en-AU" dirty="0" smtClean="0">
                <a:solidFill>
                  <a:srgbClr val="0066CC"/>
                </a:solidFill>
              </a:rPr>
              <a:t>To </a:t>
            </a:r>
            <a:r>
              <a:rPr lang="en-AU" dirty="0">
                <a:solidFill>
                  <a:srgbClr val="0066CC"/>
                </a:solidFill>
              </a:rPr>
              <a:t>save time the equations have been omitted but I can supply them on request</a:t>
            </a:r>
            <a:endParaRPr lang="en-AU"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11350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AU" smtClean="0"/>
              <a:t>Bond load capacity</a:t>
            </a:r>
            <a:endParaRPr lang="en-AU" dirty="0"/>
          </a:p>
        </p:txBody>
      </p:sp>
      <p:grpSp>
        <p:nvGrpSpPr>
          <p:cNvPr id="66586" name="Group 26"/>
          <p:cNvGrpSpPr>
            <a:grpSpLocks/>
          </p:cNvGrpSpPr>
          <p:nvPr/>
        </p:nvGrpSpPr>
        <p:grpSpPr bwMode="auto">
          <a:xfrm>
            <a:off x="5445125" y="1701800"/>
            <a:ext cx="3152775" cy="2732088"/>
            <a:chOff x="3430" y="1072"/>
            <a:chExt cx="1986" cy="1721"/>
          </a:xfrm>
        </p:grpSpPr>
        <p:sp>
          <p:nvSpPr>
            <p:cNvPr id="50210" name="Line 5"/>
            <p:cNvSpPr>
              <a:spLocks noChangeShapeType="1"/>
            </p:cNvSpPr>
            <p:nvPr/>
          </p:nvSpPr>
          <p:spPr bwMode="auto">
            <a:xfrm flipH="1">
              <a:off x="3430" y="1286"/>
              <a:ext cx="1542" cy="1507"/>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0211" name="Rectangle 10"/>
            <p:cNvSpPr>
              <a:spLocks noChangeArrowheads="1"/>
            </p:cNvSpPr>
            <p:nvPr/>
          </p:nvSpPr>
          <p:spPr bwMode="auto">
            <a:xfrm>
              <a:off x="4268" y="1072"/>
              <a:ext cx="1148"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defTabSz="739775"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defTabSz="739775"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defTabSz="739775" eaLnBrk="0" hangingPunct="0">
                <a:spcBef>
                  <a:spcPct val="20000"/>
                </a:spcBef>
                <a:buFont typeface="Wingdings" pitchFamily="2" charset="2"/>
                <a:buChar char="§"/>
                <a:defRPr>
                  <a:solidFill>
                    <a:srgbClr val="000000"/>
                  </a:solidFill>
                  <a:latin typeface="Arial" pitchFamily="34" charset="0"/>
                </a:defRPr>
              </a:lvl4pPr>
              <a:lvl5pPr marL="2057400" indent="-228600" defTabSz="739775"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a:t>Adherend at DUL</a:t>
              </a:r>
            </a:p>
          </p:txBody>
        </p:sp>
      </p:grpSp>
      <p:sp>
        <p:nvSpPr>
          <p:cNvPr id="50182" name="Rectangle 11"/>
          <p:cNvSpPr>
            <a:spLocks noChangeArrowheads="1"/>
          </p:cNvSpPr>
          <p:nvPr/>
        </p:nvSpPr>
        <p:spPr bwMode="auto">
          <a:xfrm>
            <a:off x="6056313" y="4668838"/>
            <a:ext cx="216058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defTabSz="739775"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defTabSz="739775"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defTabSz="739775" eaLnBrk="0" hangingPunct="0">
              <a:spcBef>
                <a:spcPct val="20000"/>
              </a:spcBef>
              <a:buFont typeface="Wingdings" pitchFamily="2" charset="2"/>
              <a:buChar char="§"/>
              <a:defRPr>
                <a:solidFill>
                  <a:srgbClr val="000000"/>
                </a:solidFill>
                <a:latin typeface="Arial" pitchFamily="34" charset="0"/>
              </a:defRPr>
            </a:lvl4pPr>
            <a:lvl5pPr marL="2057400" indent="-228600" defTabSz="739775"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a:solidFill>
                  <a:srgbClr val="FF3300"/>
                </a:solidFill>
              </a:rPr>
              <a:t>Adherend Thickness</a:t>
            </a:r>
          </a:p>
        </p:txBody>
      </p:sp>
      <p:sp>
        <p:nvSpPr>
          <p:cNvPr id="50183" name="Rectangle 12"/>
          <p:cNvSpPr>
            <a:spLocks noChangeArrowheads="1"/>
          </p:cNvSpPr>
          <p:nvPr/>
        </p:nvSpPr>
        <p:spPr bwMode="auto">
          <a:xfrm>
            <a:off x="4381500" y="2505075"/>
            <a:ext cx="10001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defTabSz="739775"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defTabSz="739775"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defTabSz="739775" eaLnBrk="0" hangingPunct="0">
              <a:spcBef>
                <a:spcPct val="20000"/>
              </a:spcBef>
              <a:buFont typeface="Wingdings" pitchFamily="2" charset="2"/>
              <a:buChar char="§"/>
              <a:defRPr>
                <a:solidFill>
                  <a:srgbClr val="000000"/>
                </a:solidFill>
                <a:latin typeface="Arial" pitchFamily="34" charset="0"/>
              </a:defRPr>
            </a:lvl4pPr>
            <a:lvl5pPr marL="2057400" indent="-228600" defTabSz="739775"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a:solidFill>
                  <a:srgbClr val="FF3300"/>
                </a:solidFill>
              </a:rPr>
              <a:t>Strength</a:t>
            </a:r>
          </a:p>
        </p:txBody>
      </p:sp>
      <p:grpSp>
        <p:nvGrpSpPr>
          <p:cNvPr id="50206" name="Group 27"/>
          <p:cNvGrpSpPr>
            <a:grpSpLocks/>
          </p:cNvGrpSpPr>
          <p:nvPr/>
        </p:nvGrpSpPr>
        <p:grpSpPr bwMode="auto">
          <a:xfrm>
            <a:off x="5475287" y="2003425"/>
            <a:ext cx="3230562" cy="2422525"/>
            <a:chOff x="3449" y="1262"/>
            <a:chExt cx="2035" cy="1526"/>
          </a:xfrm>
        </p:grpSpPr>
        <p:sp>
          <p:nvSpPr>
            <p:cNvPr id="50208" name="Arc 8"/>
            <p:cNvSpPr>
              <a:spLocks/>
            </p:cNvSpPr>
            <p:nvPr/>
          </p:nvSpPr>
          <p:spPr bwMode="auto">
            <a:xfrm>
              <a:off x="3449" y="1516"/>
              <a:ext cx="1905" cy="12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74"/>
                    <a:pt x="9664" y="5"/>
                    <a:pt x="21590" y="0"/>
                  </a:cubicBezTo>
                </a:path>
                <a:path w="21600" h="21600" stroke="0" extrusionOk="0">
                  <a:moveTo>
                    <a:pt x="0" y="21600"/>
                  </a:moveTo>
                  <a:cubicBezTo>
                    <a:pt x="0" y="9674"/>
                    <a:pt x="9664" y="5"/>
                    <a:pt x="21590" y="0"/>
                  </a:cubicBezTo>
                  <a:lnTo>
                    <a:pt x="21600" y="21600"/>
                  </a:lnTo>
                  <a:lnTo>
                    <a:pt x="0" y="21600"/>
                  </a:lnTo>
                  <a:close/>
                </a:path>
              </a:pathLst>
            </a:custGeom>
            <a:noFill/>
            <a:ln w="50800" cap="rnd">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0209" name="Rectangle 9"/>
            <p:cNvSpPr>
              <a:spLocks noChangeArrowheads="1"/>
            </p:cNvSpPr>
            <p:nvPr/>
          </p:nvSpPr>
          <p:spPr bwMode="auto">
            <a:xfrm>
              <a:off x="5025" y="1262"/>
              <a:ext cx="459"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defTabSz="739775"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defTabSz="739775"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defTabSz="739775" eaLnBrk="0" hangingPunct="0">
                <a:spcBef>
                  <a:spcPct val="20000"/>
                </a:spcBef>
                <a:buFont typeface="Wingdings" pitchFamily="2" charset="2"/>
                <a:buChar char="§"/>
                <a:defRPr>
                  <a:solidFill>
                    <a:srgbClr val="000000"/>
                  </a:solidFill>
                  <a:latin typeface="Arial" pitchFamily="34" charset="0"/>
                </a:defRPr>
              </a:lvl4pPr>
              <a:lvl5pPr marL="2057400" indent="-228600" defTabSz="739775"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a:solidFill>
                    <a:schemeClr val="accent1"/>
                  </a:solidFill>
                </a:rPr>
                <a:t>Shear</a:t>
              </a:r>
            </a:p>
          </p:txBody>
        </p:sp>
      </p:grpSp>
      <p:grpSp>
        <p:nvGrpSpPr>
          <p:cNvPr id="66594" name="Group 34"/>
          <p:cNvGrpSpPr>
            <a:grpSpLocks/>
          </p:cNvGrpSpPr>
          <p:nvPr/>
        </p:nvGrpSpPr>
        <p:grpSpPr bwMode="auto">
          <a:xfrm>
            <a:off x="5821361" y="2259013"/>
            <a:ext cx="1554162" cy="2554287"/>
            <a:chOff x="3667" y="1423"/>
            <a:chExt cx="979" cy="1609"/>
          </a:xfrm>
        </p:grpSpPr>
        <p:sp>
          <p:nvSpPr>
            <p:cNvPr id="50198" name="Rectangle 18"/>
            <p:cNvSpPr>
              <a:spLocks noChangeArrowheads="1"/>
            </p:cNvSpPr>
            <p:nvPr/>
          </p:nvSpPr>
          <p:spPr bwMode="auto">
            <a:xfrm>
              <a:off x="3667" y="2788"/>
              <a:ext cx="22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defTabSz="739775"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defTabSz="739775"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defTabSz="739775" eaLnBrk="0" hangingPunct="0">
                <a:spcBef>
                  <a:spcPct val="20000"/>
                </a:spcBef>
                <a:buFont typeface="Wingdings" pitchFamily="2" charset="2"/>
                <a:buChar char="§"/>
                <a:defRPr>
                  <a:solidFill>
                    <a:srgbClr val="000000"/>
                  </a:solidFill>
                  <a:latin typeface="Arial" pitchFamily="34" charset="0"/>
                </a:defRPr>
              </a:lvl4pPr>
              <a:lvl5pPr marL="2057400" indent="-228600" defTabSz="739775"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2000" b="1"/>
                <a:t>A</a:t>
              </a:r>
            </a:p>
          </p:txBody>
        </p:sp>
        <p:grpSp>
          <p:nvGrpSpPr>
            <p:cNvPr id="50200" name="Group 29"/>
            <p:cNvGrpSpPr>
              <a:grpSpLocks/>
            </p:cNvGrpSpPr>
            <p:nvPr/>
          </p:nvGrpSpPr>
          <p:grpSpPr bwMode="auto">
            <a:xfrm>
              <a:off x="3741" y="1423"/>
              <a:ext cx="905" cy="1359"/>
              <a:chOff x="3741" y="1423"/>
              <a:chExt cx="905" cy="1359"/>
            </a:xfrm>
          </p:grpSpPr>
          <p:sp>
            <p:nvSpPr>
              <p:cNvPr id="50202" name="Line 6"/>
              <p:cNvSpPr>
                <a:spLocks noChangeShapeType="1"/>
              </p:cNvSpPr>
              <p:nvPr/>
            </p:nvSpPr>
            <p:spPr bwMode="auto">
              <a:xfrm>
                <a:off x="3759" y="1423"/>
                <a:ext cx="0" cy="1052"/>
              </a:xfrm>
              <a:prstGeom prst="line">
                <a:avLst/>
              </a:prstGeom>
              <a:noFill/>
              <a:ln w="25400">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0203" name="Line 13"/>
              <p:cNvSpPr>
                <a:spLocks noChangeShapeType="1"/>
              </p:cNvSpPr>
              <p:nvPr/>
            </p:nvSpPr>
            <p:spPr bwMode="auto">
              <a:xfrm>
                <a:off x="4646" y="1620"/>
                <a:ext cx="0" cy="1162"/>
              </a:xfrm>
              <a:prstGeom prst="line">
                <a:avLst/>
              </a:prstGeom>
              <a:noFill/>
              <a:ln w="5080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0204" name="Rectangle 14"/>
              <p:cNvSpPr>
                <a:spLocks noChangeArrowheads="1"/>
              </p:cNvSpPr>
              <p:nvPr/>
            </p:nvSpPr>
            <p:spPr bwMode="auto">
              <a:xfrm>
                <a:off x="3741" y="2455"/>
                <a:ext cx="904"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defTabSz="739775"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defTabSz="739775"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defTabSz="739775" eaLnBrk="0" hangingPunct="0">
                  <a:spcBef>
                    <a:spcPct val="20000"/>
                  </a:spcBef>
                  <a:buFont typeface="Wingdings" pitchFamily="2" charset="2"/>
                  <a:buChar char="§"/>
                  <a:defRPr>
                    <a:solidFill>
                      <a:srgbClr val="000000"/>
                    </a:solidFill>
                    <a:latin typeface="Arial" pitchFamily="34" charset="0"/>
                  </a:defRPr>
                </a:lvl4pPr>
                <a:lvl5pPr marL="2057400" indent="-228600" defTabSz="739775"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400" b="1"/>
                  <a:t>Bond stronger </a:t>
                </a:r>
              </a:p>
            </p:txBody>
          </p:sp>
          <p:sp>
            <p:nvSpPr>
              <p:cNvPr id="50205" name="AutoShape 16"/>
              <p:cNvSpPr>
                <a:spLocks noChangeArrowheads="1"/>
              </p:cNvSpPr>
              <p:nvPr/>
            </p:nvSpPr>
            <p:spPr bwMode="auto">
              <a:xfrm flipH="1">
                <a:off x="4241" y="2048"/>
                <a:ext cx="326" cy="182"/>
              </a:xfrm>
              <a:prstGeom prst="rightArrow">
                <a:avLst>
                  <a:gd name="adj1" fmla="val 50000"/>
                  <a:gd name="adj2" fmla="val 89569"/>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grpSp>
      </p:grpSp>
      <p:sp>
        <p:nvSpPr>
          <p:cNvPr id="66584" name="Rectangle 24"/>
          <p:cNvSpPr>
            <a:spLocks noChangeArrowheads="1"/>
          </p:cNvSpPr>
          <p:nvPr/>
        </p:nvSpPr>
        <p:spPr bwMode="auto">
          <a:xfrm>
            <a:off x="458788" y="1745673"/>
            <a:ext cx="4037012" cy="451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rgbClr val="FF3300"/>
              </a:buClr>
              <a:buSzPct val="115000"/>
              <a:buFont typeface="Wingdings" pitchFamily="2" charset="2"/>
              <a:buChar char="§"/>
              <a:defRPr/>
            </a:pPr>
            <a:r>
              <a:rPr lang="en-AU" dirty="0" smtClean="0">
                <a:solidFill>
                  <a:srgbClr val="000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Strength </a:t>
            </a:r>
            <a:r>
              <a:rPr lang="en-AU" dirty="0">
                <a:solidFill>
                  <a:srgbClr val="000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adhesive depends on SQRT of </a:t>
            </a:r>
            <a:r>
              <a:rPr lang="en-AU" dirty="0" smtClean="0">
                <a:solidFill>
                  <a:srgbClr val="000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adherend thickness</a:t>
            </a:r>
            <a:endParaRPr lang="en-AU" dirty="0">
              <a:solidFill>
                <a:srgbClr val="000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nSpc>
                <a:spcPct val="90000"/>
              </a:lnSpc>
              <a:spcBef>
                <a:spcPct val="20000"/>
              </a:spcBef>
              <a:buClr>
                <a:srgbClr val="FF3300"/>
              </a:buClr>
              <a:buSzPct val="115000"/>
              <a:buFont typeface="Wingdings" pitchFamily="2" charset="2"/>
              <a:buChar char="§"/>
              <a:defRPr/>
            </a:pPr>
            <a:r>
              <a:rPr lang="en-AU" dirty="0" smtClean="0">
                <a:solidFill>
                  <a:srgbClr val="000000"/>
                </a:solidFill>
                <a:effectLst>
                  <a:outerShdw blurRad="38100" dist="38100" dir="2700000" algn="tl">
                    <a:srgbClr val="000000">
                      <a:alpha val="43137"/>
                    </a:srgbClr>
                  </a:outerShdw>
                </a:effectLst>
              </a:rPr>
              <a:t>Strength of adherends </a:t>
            </a:r>
            <a:r>
              <a:rPr lang="en-AU" dirty="0">
                <a:solidFill>
                  <a:srgbClr val="000000"/>
                </a:solidFill>
                <a:effectLst>
                  <a:outerShdw blurRad="38100" dist="38100" dir="2700000" algn="tl">
                    <a:srgbClr val="000000">
                      <a:alpha val="43137"/>
                    </a:srgbClr>
                  </a:outerShdw>
                </a:effectLst>
              </a:rPr>
              <a:t>is linear</a:t>
            </a:r>
            <a:endParaRPr lang="en-AU" dirty="0" smtClean="0">
              <a:solidFill>
                <a:srgbClr val="000000"/>
              </a:solidFill>
              <a:effectLst>
                <a:outerShdw blurRad="38100" dist="38100" dir="2700000" algn="tl">
                  <a:srgbClr val="000000">
                    <a:alpha val="43137"/>
                  </a:srgbClr>
                </a:outerShdw>
              </a:effectLst>
            </a:endParaRPr>
          </a:p>
          <a:p>
            <a:pPr marL="342900" indent="-342900">
              <a:lnSpc>
                <a:spcPct val="90000"/>
              </a:lnSpc>
              <a:spcBef>
                <a:spcPct val="20000"/>
              </a:spcBef>
              <a:buClr>
                <a:srgbClr val="FF3300"/>
              </a:buClr>
              <a:buSzPct val="115000"/>
              <a:buFont typeface="Wingdings" pitchFamily="2" charset="2"/>
              <a:buChar char="§"/>
              <a:defRPr/>
            </a:pPr>
            <a:r>
              <a:rPr lang="en-AU" dirty="0" smtClean="0">
                <a:solidFill>
                  <a:srgbClr val="000000"/>
                </a:solidFill>
                <a:effectLst>
                  <a:outerShdw blurRad="38100" dist="38100" dir="2700000" algn="tl">
                    <a:srgbClr val="000000">
                      <a:alpha val="43137"/>
                    </a:srgbClr>
                  </a:outerShdw>
                </a:effectLst>
              </a:rPr>
              <a:t>Left </a:t>
            </a:r>
            <a:r>
              <a:rPr lang="en-AU" dirty="0">
                <a:solidFill>
                  <a:srgbClr val="000000"/>
                </a:solidFill>
                <a:effectLst>
                  <a:outerShdw blurRad="38100" dist="38100" dir="2700000" algn="tl">
                    <a:srgbClr val="000000">
                      <a:alpha val="43137"/>
                    </a:srgbClr>
                  </a:outerShdw>
                </a:effectLst>
              </a:rPr>
              <a:t>of cross-over, adherend is weaker than </a:t>
            </a:r>
            <a:r>
              <a:rPr lang="en-AU" dirty="0" smtClean="0">
                <a:solidFill>
                  <a:srgbClr val="000000"/>
                </a:solidFill>
                <a:effectLst>
                  <a:outerShdw blurRad="38100" dist="38100" dir="2700000" algn="tl">
                    <a:srgbClr val="000000">
                      <a:alpha val="43137"/>
                    </a:srgbClr>
                  </a:outerShdw>
                </a:effectLst>
              </a:rPr>
              <a:t>adhesive</a:t>
            </a:r>
            <a:endParaRPr lang="en-AU" dirty="0">
              <a:solidFill>
                <a:srgbClr val="000000"/>
              </a:solidFill>
              <a:effectLst>
                <a:outerShdw blurRad="38100" dist="38100" dir="2700000" algn="tl">
                  <a:srgbClr val="000000">
                    <a:alpha val="43137"/>
                  </a:srgbClr>
                </a:outerShdw>
              </a:effectLst>
            </a:endParaRPr>
          </a:p>
          <a:p>
            <a:pPr marL="742950" lvl="1" indent="-285750">
              <a:lnSpc>
                <a:spcPct val="90000"/>
              </a:lnSpc>
              <a:spcBef>
                <a:spcPct val="20000"/>
              </a:spcBef>
              <a:buClr>
                <a:srgbClr val="FF0066"/>
              </a:buClr>
              <a:buFont typeface="Wingdings" pitchFamily="2" charset="2"/>
              <a:buChar char="§"/>
              <a:defRPr/>
            </a:pPr>
            <a:r>
              <a:rPr lang="en-AU" sz="1600" dirty="0">
                <a:solidFill>
                  <a:srgbClr val="000000"/>
                </a:solidFill>
                <a:effectLst>
                  <a:outerShdw blurRad="38100" dist="38100" dir="2700000" algn="tl">
                    <a:srgbClr val="000000">
                      <a:alpha val="43137"/>
                    </a:srgbClr>
                  </a:outerShdw>
                </a:effectLst>
              </a:rPr>
              <a:t>Adhesive will </a:t>
            </a:r>
            <a:r>
              <a:rPr lang="en-AU" sz="1600" i="1" dirty="0">
                <a:solidFill>
                  <a:srgbClr val="000000"/>
                </a:solidFill>
                <a:effectLst>
                  <a:outerShdw blurRad="38100" dist="38100" dir="2700000" algn="tl">
                    <a:srgbClr val="000000">
                      <a:alpha val="43137"/>
                    </a:srgbClr>
                  </a:outerShdw>
                </a:effectLst>
              </a:rPr>
              <a:t>never </a:t>
            </a:r>
            <a:r>
              <a:rPr lang="en-AU" sz="1600" dirty="0">
                <a:solidFill>
                  <a:srgbClr val="000000"/>
                </a:solidFill>
                <a:effectLst>
                  <a:outerShdw blurRad="38100" dist="38100" dir="2700000" algn="tl">
                    <a:srgbClr val="000000">
                      <a:alpha val="43137"/>
                    </a:srgbClr>
                  </a:outerShdw>
                </a:effectLst>
              </a:rPr>
              <a:t>fail</a:t>
            </a:r>
          </a:p>
          <a:p>
            <a:pPr marL="342900" indent="-342900">
              <a:lnSpc>
                <a:spcPct val="90000"/>
              </a:lnSpc>
              <a:spcBef>
                <a:spcPct val="20000"/>
              </a:spcBef>
              <a:buClr>
                <a:srgbClr val="FF3300"/>
              </a:buClr>
              <a:buSzPct val="115000"/>
              <a:buFont typeface="Wingdings" pitchFamily="2" charset="2"/>
              <a:buChar char="§"/>
              <a:defRPr/>
            </a:pPr>
            <a:r>
              <a:rPr lang="en-AU" dirty="0">
                <a:solidFill>
                  <a:srgbClr val="000000"/>
                </a:solidFill>
                <a:effectLst>
                  <a:outerShdw blurRad="38100" dist="38100" dir="2700000" algn="tl">
                    <a:srgbClr val="000000">
                      <a:alpha val="43137"/>
                    </a:srgbClr>
                  </a:outerShdw>
                </a:effectLst>
              </a:rPr>
              <a:t>Right of cross-over adhesive is critical before </a:t>
            </a:r>
            <a:r>
              <a:rPr lang="en-AU" dirty="0" smtClean="0">
                <a:solidFill>
                  <a:srgbClr val="000000"/>
                </a:solidFill>
                <a:effectLst>
                  <a:outerShdw blurRad="38100" dist="38100" dir="2700000" algn="tl">
                    <a:srgbClr val="000000">
                      <a:alpha val="43137"/>
                    </a:srgbClr>
                  </a:outerShdw>
                </a:effectLst>
              </a:rPr>
              <a:t>structure</a:t>
            </a:r>
            <a:r>
              <a:rPr lang="en-AU" u="sng" dirty="0">
                <a:solidFill>
                  <a:srgbClr val="000000"/>
                </a:solidFill>
                <a:effectLst>
                  <a:outerShdw blurRad="38100" dist="38100" dir="2700000" algn="tl">
                    <a:srgbClr val="000000">
                      <a:alpha val="43137"/>
                    </a:srgbClr>
                  </a:outerShdw>
                </a:effectLst>
              </a:rPr>
              <a:t> </a:t>
            </a:r>
            <a:r>
              <a:rPr lang="en-AU" u="sng" dirty="0" smtClean="0">
                <a:solidFill>
                  <a:srgbClr val="0070C0"/>
                </a:solidFill>
                <a:effectLst>
                  <a:outerShdw blurRad="38100" dist="38100" dir="2700000" algn="tl">
                    <a:srgbClr val="000000">
                      <a:alpha val="43137"/>
                    </a:srgbClr>
                  </a:outerShdw>
                </a:effectLst>
              </a:rPr>
              <a:t>undesirable</a:t>
            </a:r>
          </a:p>
          <a:p>
            <a:pPr marL="800100" lvl="1" indent="-342900">
              <a:lnSpc>
                <a:spcPct val="90000"/>
              </a:lnSpc>
              <a:spcBef>
                <a:spcPct val="20000"/>
              </a:spcBef>
              <a:buClr>
                <a:srgbClr val="FF3300"/>
              </a:buClr>
              <a:buSzPct val="115000"/>
              <a:buFont typeface="Wingdings" pitchFamily="2" charset="2"/>
              <a:buChar char="§"/>
              <a:defRPr/>
            </a:pPr>
            <a:r>
              <a:rPr lang="en-AU" dirty="0" smtClean="0">
                <a:solidFill>
                  <a:srgbClr val="000000"/>
                </a:solidFill>
              </a:rPr>
              <a:t>Extensive testing required</a:t>
            </a:r>
            <a:r>
              <a:rPr lang="en-AU" dirty="0" smtClean="0">
                <a:solidFill>
                  <a:srgbClr val="000000"/>
                </a:solidFill>
                <a:effectLst>
                  <a:outerShdw blurRad="38100" dist="38100" dir="2700000" algn="tl">
                    <a:srgbClr val="000000">
                      <a:alpha val="43137"/>
                    </a:srgbClr>
                  </a:outerShdw>
                </a:effectLst>
              </a:rPr>
              <a:t> </a:t>
            </a:r>
            <a:endParaRPr lang="en-AU" dirty="0">
              <a:solidFill>
                <a:srgbClr val="000000"/>
              </a:solidFill>
              <a:effectLst>
                <a:outerShdw blurRad="38100" dist="38100" dir="2700000" algn="tl">
                  <a:srgbClr val="000000">
                    <a:alpha val="43137"/>
                  </a:srgbClr>
                </a:outerShdw>
              </a:effectLst>
            </a:endParaRPr>
          </a:p>
          <a:p>
            <a:pPr marL="342900" indent="-342900">
              <a:lnSpc>
                <a:spcPct val="90000"/>
              </a:lnSpc>
              <a:spcBef>
                <a:spcPct val="20000"/>
              </a:spcBef>
              <a:buClr>
                <a:srgbClr val="FF3300"/>
              </a:buClr>
              <a:buSzPct val="115000"/>
              <a:buFont typeface="Wingdings" pitchFamily="2" charset="2"/>
              <a:buChar char="§"/>
              <a:defRPr/>
            </a:pPr>
            <a:r>
              <a:rPr lang="en-AU" dirty="0" smtClean="0">
                <a:solidFill>
                  <a:srgbClr val="FF0000"/>
                </a:solidFill>
                <a:effectLst>
                  <a:outerShdw blurRad="38100" dist="38100" dir="2700000" algn="tl">
                    <a:srgbClr val="000000">
                      <a:alpha val="43137"/>
                    </a:srgbClr>
                  </a:outerShdw>
                </a:effectLst>
              </a:rPr>
              <a:t>True for shear failure mode</a:t>
            </a:r>
          </a:p>
          <a:p>
            <a:pPr marL="342900" indent="-342900">
              <a:lnSpc>
                <a:spcPct val="90000"/>
              </a:lnSpc>
              <a:spcBef>
                <a:spcPct val="20000"/>
              </a:spcBef>
              <a:buClr>
                <a:srgbClr val="FF3300"/>
              </a:buClr>
              <a:buSzPct val="115000"/>
              <a:buFont typeface="Wingdings" pitchFamily="2" charset="2"/>
              <a:buChar char="§"/>
              <a:defRPr/>
            </a:pPr>
            <a:r>
              <a:rPr lang="en-AU" dirty="0" smtClean="0">
                <a:solidFill>
                  <a:srgbClr val="FF0000"/>
                </a:solidFill>
                <a:effectLst>
                  <a:outerShdw blurRad="38100" dist="38100" dir="2700000" algn="tl">
                    <a:srgbClr val="000000">
                      <a:alpha val="43137"/>
                    </a:srgbClr>
                  </a:outerShdw>
                </a:effectLst>
              </a:rPr>
              <a:t>Overlap </a:t>
            </a:r>
            <a:r>
              <a:rPr lang="en-AU" dirty="0">
                <a:solidFill>
                  <a:srgbClr val="FF0000"/>
                </a:solidFill>
                <a:effectLst>
                  <a:outerShdw blurRad="38100" dist="38100" dir="2700000" algn="tl">
                    <a:srgbClr val="000000">
                      <a:alpha val="43137"/>
                    </a:srgbClr>
                  </a:outerShdw>
                </a:effectLst>
              </a:rPr>
              <a:t>MUST be adequate</a:t>
            </a:r>
          </a:p>
          <a:p>
            <a:pPr marL="342900" indent="-342900">
              <a:lnSpc>
                <a:spcPct val="90000"/>
              </a:lnSpc>
              <a:spcBef>
                <a:spcPct val="20000"/>
              </a:spcBef>
              <a:buClr>
                <a:srgbClr val="FF3300"/>
              </a:buClr>
              <a:buSzPct val="115000"/>
              <a:buFont typeface="Wingdings" pitchFamily="2" charset="2"/>
              <a:buChar char="§"/>
              <a:defRPr/>
            </a:pPr>
            <a:r>
              <a:rPr lang="en-AU" dirty="0">
                <a:solidFill>
                  <a:srgbClr val="FF0000"/>
                </a:solidFill>
                <a:effectLst>
                  <a:outerShdw blurRad="38100" dist="38100" dir="2700000" algn="tl">
                    <a:srgbClr val="000000">
                      <a:alpha val="43137"/>
                    </a:srgbClr>
                  </a:outerShdw>
                </a:effectLst>
              </a:rPr>
              <a:t>Processing must be </a:t>
            </a:r>
            <a:r>
              <a:rPr lang="en-AU" dirty="0" smtClean="0">
                <a:solidFill>
                  <a:srgbClr val="FF0000"/>
                </a:solidFill>
                <a:effectLst>
                  <a:outerShdw blurRad="38100" dist="38100" dir="2700000" algn="tl">
                    <a:srgbClr val="000000">
                      <a:alpha val="43137"/>
                    </a:srgbClr>
                  </a:outerShdw>
                </a:effectLst>
              </a:rPr>
              <a:t>valid</a:t>
            </a:r>
          </a:p>
        </p:txBody>
      </p:sp>
      <p:grpSp>
        <p:nvGrpSpPr>
          <p:cNvPr id="66595" name="Group 35"/>
          <p:cNvGrpSpPr>
            <a:grpSpLocks/>
          </p:cNvGrpSpPr>
          <p:nvPr/>
        </p:nvGrpSpPr>
        <p:grpSpPr bwMode="auto">
          <a:xfrm>
            <a:off x="7345360" y="2222500"/>
            <a:ext cx="1268412" cy="2603500"/>
            <a:chOff x="4627" y="1392"/>
            <a:chExt cx="799" cy="1640"/>
          </a:xfrm>
        </p:grpSpPr>
        <p:sp>
          <p:nvSpPr>
            <p:cNvPr id="50191" name="Rectangle 19"/>
            <p:cNvSpPr>
              <a:spLocks noChangeArrowheads="1"/>
            </p:cNvSpPr>
            <p:nvPr/>
          </p:nvSpPr>
          <p:spPr bwMode="auto">
            <a:xfrm>
              <a:off x="4793" y="2788"/>
              <a:ext cx="22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defTabSz="739775"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defTabSz="739775"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defTabSz="739775" eaLnBrk="0" hangingPunct="0">
                <a:spcBef>
                  <a:spcPct val="20000"/>
                </a:spcBef>
                <a:buFont typeface="Wingdings" pitchFamily="2" charset="2"/>
                <a:buChar char="§"/>
                <a:defRPr>
                  <a:solidFill>
                    <a:srgbClr val="000000"/>
                  </a:solidFill>
                  <a:latin typeface="Arial" pitchFamily="34" charset="0"/>
                </a:defRPr>
              </a:lvl4pPr>
              <a:lvl5pPr marL="2057400" indent="-228600" defTabSz="739775"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2000" b="1"/>
                <a:t>B</a:t>
              </a:r>
            </a:p>
          </p:txBody>
        </p:sp>
        <p:grpSp>
          <p:nvGrpSpPr>
            <p:cNvPr id="50193" name="Group 30"/>
            <p:cNvGrpSpPr>
              <a:grpSpLocks/>
            </p:cNvGrpSpPr>
            <p:nvPr/>
          </p:nvGrpSpPr>
          <p:grpSpPr bwMode="auto">
            <a:xfrm>
              <a:off x="4627" y="1392"/>
              <a:ext cx="799" cy="1249"/>
              <a:chOff x="4627" y="1392"/>
              <a:chExt cx="799" cy="1249"/>
            </a:xfrm>
          </p:grpSpPr>
          <p:sp>
            <p:nvSpPr>
              <p:cNvPr id="50195" name="Line 7"/>
              <p:cNvSpPr>
                <a:spLocks noChangeShapeType="1"/>
              </p:cNvSpPr>
              <p:nvPr/>
            </p:nvSpPr>
            <p:spPr bwMode="auto">
              <a:xfrm>
                <a:off x="4857" y="1392"/>
                <a:ext cx="0" cy="1050"/>
              </a:xfrm>
              <a:prstGeom prst="line">
                <a:avLst/>
              </a:prstGeom>
              <a:noFill/>
              <a:ln w="25400">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0196" name="Rectangle 15"/>
              <p:cNvSpPr>
                <a:spLocks noChangeArrowheads="1"/>
              </p:cNvSpPr>
              <p:nvPr/>
            </p:nvSpPr>
            <p:spPr bwMode="auto">
              <a:xfrm>
                <a:off x="4627" y="2455"/>
                <a:ext cx="799"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defTabSz="739775"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defTabSz="739775"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defTabSz="739775" eaLnBrk="0" hangingPunct="0">
                  <a:spcBef>
                    <a:spcPct val="20000"/>
                  </a:spcBef>
                  <a:buFont typeface="Wingdings" pitchFamily="2" charset="2"/>
                  <a:buChar char="§"/>
                  <a:defRPr>
                    <a:solidFill>
                      <a:srgbClr val="000000"/>
                    </a:solidFill>
                    <a:latin typeface="Arial" pitchFamily="34" charset="0"/>
                  </a:defRPr>
                </a:lvl4pPr>
                <a:lvl5pPr marL="2057400" indent="-228600" defTabSz="739775"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defTabSz="739775"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400" b="1"/>
                  <a:t>Bond weaker</a:t>
                </a:r>
              </a:p>
            </p:txBody>
          </p:sp>
          <p:sp>
            <p:nvSpPr>
              <p:cNvPr id="50197" name="AutoShape 17"/>
              <p:cNvSpPr>
                <a:spLocks noChangeArrowheads="1"/>
              </p:cNvSpPr>
              <p:nvPr/>
            </p:nvSpPr>
            <p:spPr bwMode="auto">
              <a:xfrm>
                <a:off x="4711" y="2048"/>
                <a:ext cx="326" cy="182"/>
              </a:xfrm>
              <a:prstGeom prst="rightArrow">
                <a:avLst>
                  <a:gd name="adj1" fmla="val 50000"/>
                  <a:gd name="adj2" fmla="val 89569"/>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grpSp>
      </p:grpSp>
      <p:sp>
        <p:nvSpPr>
          <p:cNvPr id="50188" name="Line 20"/>
          <p:cNvSpPr>
            <a:spLocks noChangeShapeType="1"/>
          </p:cNvSpPr>
          <p:nvPr/>
        </p:nvSpPr>
        <p:spPr bwMode="auto">
          <a:xfrm>
            <a:off x="5475288" y="4424363"/>
            <a:ext cx="3052762" cy="0"/>
          </a:xfrm>
          <a:prstGeom prst="line">
            <a:avLst/>
          </a:prstGeom>
          <a:noFill/>
          <a:ln w="50800">
            <a:solidFill>
              <a:srgbClr val="B500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50189" name="Line 21"/>
          <p:cNvSpPr>
            <a:spLocks noChangeShapeType="1"/>
          </p:cNvSpPr>
          <p:nvPr/>
        </p:nvSpPr>
        <p:spPr bwMode="auto">
          <a:xfrm>
            <a:off x="5448300" y="1939925"/>
            <a:ext cx="6350" cy="2508250"/>
          </a:xfrm>
          <a:prstGeom prst="line">
            <a:avLst/>
          </a:prstGeom>
          <a:noFill/>
          <a:ln w="50800">
            <a:solidFill>
              <a:srgbClr val="B500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35"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28"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691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65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84">
                                            <p:txEl>
                                              <p:pRg st="1" end="1"/>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66586"/>
                                        </p:tgtEl>
                                        <p:attrNameLst>
                                          <p:attrName>style.visibility</p:attrName>
                                        </p:attrNameLst>
                                      </p:cBhvr>
                                      <p:to>
                                        <p:strVal val="visible"/>
                                      </p:to>
                                    </p:set>
                                    <p:anim calcmode="lin" valueType="num">
                                      <p:cBhvr additive="base">
                                        <p:cTn id="13" dur="500" fill="hold"/>
                                        <p:tgtEl>
                                          <p:spTgt spid="66586"/>
                                        </p:tgtEl>
                                        <p:attrNameLst>
                                          <p:attrName>ppt_x</p:attrName>
                                        </p:attrNameLst>
                                      </p:cBhvr>
                                      <p:tavLst>
                                        <p:tav tm="0">
                                          <p:val>
                                            <p:strVal val="#ppt_x"/>
                                          </p:val>
                                        </p:tav>
                                        <p:tav tm="100000">
                                          <p:val>
                                            <p:strVal val="#ppt_x"/>
                                          </p:val>
                                        </p:tav>
                                      </p:tavLst>
                                    </p:anim>
                                    <p:anim calcmode="lin" valueType="num">
                                      <p:cBhvr additive="base">
                                        <p:cTn id="14" dur="500" fill="hold"/>
                                        <p:tgtEl>
                                          <p:spTgt spid="665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84">
                                            <p:txEl>
                                              <p:pRg st="2" end="2"/>
                                            </p:txEl>
                                          </p:spTgt>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66594"/>
                                        </p:tgtEl>
                                        <p:attrNameLst>
                                          <p:attrName>style.visibility</p:attrName>
                                        </p:attrNameLst>
                                      </p:cBhvr>
                                      <p:to>
                                        <p:strVal val="visible"/>
                                      </p:to>
                                    </p:set>
                                    <p:anim calcmode="lin" valueType="num">
                                      <p:cBhvr additive="base">
                                        <p:cTn id="21" dur="500" fill="hold"/>
                                        <p:tgtEl>
                                          <p:spTgt spid="66594"/>
                                        </p:tgtEl>
                                        <p:attrNameLst>
                                          <p:attrName>ppt_x</p:attrName>
                                        </p:attrNameLst>
                                      </p:cBhvr>
                                      <p:tavLst>
                                        <p:tav tm="0">
                                          <p:val>
                                            <p:strVal val="#ppt_x"/>
                                          </p:val>
                                        </p:tav>
                                        <p:tav tm="100000">
                                          <p:val>
                                            <p:strVal val="#ppt_x"/>
                                          </p:val>
                                        </p:tav>
                                      </p:tavLst>
                                    </p:anim>
                                    <p:anim calcmode="lin" valueType="num">
                                      <p:cBhvr additive="base">
                                        <p:cTn id="22" dur="500" fill="hold"/>
                                        <p:tgtEl>
                                          <p:spTgt spid="66594"/>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6658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58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584">
                                            <p:txEl>
                                              <p:pRg st="5" end="5"/>
                                            </p:txEl>
                                          </p:spTgt>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66595"/>
                                        </p:tgtEl>
                                        <p:attrNameLst>
                                          <p:attrName>style.visibility</p:attrName>
                                        </p:attrNameLst>
                                      </p:cBhvr>
                                      <p:to>
                                        <p:strVal val="visible"/>
                                      </p:to>
                                    </p:set>
                                    <p:anim calcmode="lin" valueType="num">
                                      <p:cBhvr additive="base">
                                        <p:cTn id="33" dur="500" fill="hold"/>
                                        <p:tgtEl>
                                          <p:spTgt spid="66595"/>
                                        </p:tgtEl>
                                        <p:attrNameLst>
                                          <p:attrName>ppt_x</p:attrName>
                                        </p:attrNameLst>
                                      </p:cBhvr>
                                      <p:tavLst>
                                        <p:tav tm="0">
                                          <p:val>
                                            <p:strVal val="#ppt_x"/>
                                          </p:val>
                                        </p:tav>
                                        <p:tav tm="100000">
                                          <p:val>
                                            <p:strVal val="#ppt_x"/>
                                          </p:val>
                                        </p:tav>
                                      </p:tavLst>
                                    </p:anim>
                                    <p:anim calcmode="lin" valueType="num">
                                      <p:cBhvr additive="base">
                                        <p:cTn id="34" dur="500" fill="hold"/>
                                        <p:tgtEl>
                                          <p:spTgt spid="6659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58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584">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6584">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Overlap length and joint load capacity</a:t>
            </a:r>
            <a:endParaRPr lang="en-AU" dirty="0"/>
          </a:p>
        </p:txBody>
      </p:sp>
      <p:sp>
        <p:nvSpPr>
          <p:cNvPr id="3" name="Content Placeholder 2"/>
          <p:cNvSpPr>
            <a:spLocks noGrp="1"/>
          </p:cNvSpPr>
          <p:nvPr>
            <p:ph sz="half" idx="1"/>
          </p:nvPr>
        </p:nvSpPr>
        <p:spPr/>
        <p:txBody>
          <a:bodyPr/>
          <a:lstStyle/>
          <a:p>
            <a:r>
              <a:rPr lang="en-AU" sz="2000" dirty="0"/>
              <a:t>S</a:t>
            </a:r>
            <a:r>
              <a:rPr lang="en-AU" sz="2000" dirty="0" smtClean="0"/>
              <a:t>hort overlap:- fully plastic </a:t>
            </a:r>
          </a:p>
          <a:p>
            <a:pPr lvl="1"/>
            <a:r>
              <a:rPr lang="en-AU" sz="1600" dirty="0" smtClean="0"/>
              <a:t>Load capacity increases linearly</a:t>
            </a:r>
          </a:p>
          <a:p>
            <a:r>
              <a:rPr lang="en-AU" sz="2000" dirty="0" smtClean="0"/>
              <a:t>Once partial shear stress trough is achieved, additional overlap length has diminishing effect on load capacity</a:t>
            </a:r>
          </a:p>
          <a:p>
            <a:r>
              <a:rPr lang="en-AU" sz="2000" dirty="0" smtClean="0"/>
              <a:t>Once shear stress trough is fully developed additional overlap doesn’t change load capacity</a:t>
            </a:r>
          </a:p>
          <a:p>
            <a:r>
              <a:rPr lang="en-AU" sz="2000" dirty="0" smtClean="0"/>
              <a:t>Disbonds reduce the effective overlap</a:t>
            </a:r>
          </a:p>
          <a:p>
            <a:pPr lvl="1"/>
            <a:r>
              <a:rPr lang="en-AU" sz="1800" dirty="0" smtClean="0"/>
              <a:t>If zero shear trough is lost, strength decays rapidly</a:t>
            </a:r>
            <a:endParaRPr lang="en-AU" sz="1800" dirty="0"/>
          </a:p>
        </p:txBody>
      </p:sp>
      <p:sp>
        <p:nvSpPr>
          <p:cNvPr id="2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6" name="Group 5"/>
          <p:cNvGrpSpPr/>
          <p:nvPr/>
        </p:nvGrpSpPr>
        <p:grpSpPr>
          <a:xfrm>
            <a:off x="6126163" y="2348634"/>
            <a:ext cx="1319212" cy="2425701"/>
            <a:chOff x="6126163" y="2348634"/>
            <a:chExt cx="1319212" cy="2425701"/>
          </a:xfrm>
        </p:grpSpPr>
        <p:grpSp>
          <p:nvGrpSpPr>
            <p:cNvPr id="19" name="Group 11"/>
            <p:cNvGrpSpPr>
              <a:grpSpLocks/>
            </p:cNvGrpSpPr>
            <p:nvPr/>
          </p:nvGrpSpPr>
          <p:grpSpPr bwMode="auto">
            <a:xfrm>
              <a:off x="6261100" y="2348634"/>
              <a:ext cx="1184275" cy="2162175"/>
              <a:chOff x="4040" y="1558"/>
              <a:chExt cx="746" cy="1362"/>
            </a:xfrm>
          </p:grpSpPr>
          <p:grpSp>
            <p:nvGrpSpPr>
              <p:cNvPr id="40" name="Group 12"/>
              <p:cNvGrpSpPr>
                <a:grpSpLocks/>
              </p:cNvGrpSpPr>
              <p:nvPr/>
            </p:nvGrpSpPr>
            <p:grpSpPr bwMode="auto">
              <a:xfrm>
                <a:off x="4087" y="1558"/>
                <a:ext cx="699" cy="523"/>
                <a:chOff x="3463" y="1334"/>
                <a:chExt cx="699" cy="523"/>
              </a:xfrm>
            </p:grpSpPr>
            <p:sp>
              <p:nvSpPr>
                <p:cNvPr id="42" name="Line 13"/>
                <p:cNvSpPr>
                  <a:spLocks noChangeShapeType="1"/>
                </p:cNvSpPr>
                <p:nvPr/>
              </p:nvSpPr>
              <p:spPr bwMode="auto">
                <a:xfrm flipV="1">
                  <a:off x="3466" y="1840"/>
                  <a:ext cx="314"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43" name="Line 14"/>
                <p:cNvSpPr>
                  <a:spLocks noChangeShapeType="1"/>
                </p:cNvSpPr>
                <p:nvPr/>
              </p:nvSpPr>
              <p:spPr bwMode="auto">
                <a:xfrm flipH="1" flipV="1">
                  <a:off x="3771" y="1840"/>
                  <a:ext cx="390"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nvGrpSpPr>
                <p:cNvPr id="44" name="Group 15"/>
                <p:cNvGrpSpPr>
                  <a:grpSpLocks/>
                </p:cNvGrpSpPr>
                <p:nvPr/>
              </p:nvGrpSpPr>
              <p:grpSpPr bwMode="auto">
                <a:xfrm>
                  <a:off x="3463" y="1344"/>
                  <a:ext cx="697" cy="309"/>
                  <a:chOff x="1308" y="3069"/>
                  <a:chExt cx="684" cy="301"/>
                </a:xfrm>
              </p:grpSpPr>
              <p:sp>
                <p:nvSpPr>
                  <p:cNvPr id="47" name="Arc 16"/>
                  <p:cNvSpPr>
                    <a:spLocks/>
                  </p:cNvSpPr>
                  <p:nvPr/>
                </p:nvSpPr>
                <p:spPr bwMode="auto">
                  <a:xfrm flipH="1">
                    <a:off x="1471" y="3069"/>
                    <a:ext cx="347" cy="301"/>
                  </a:xfrm>
                  <a:custGeom>
                    <a:avLst/>
                    <a:gdLst>
                      <a:gd name="T0" fmla="*/ 0 w 43131"/>
                      <a:gd name="T1" fmla="*/ 0 h 21600"/>
                      <a:gd name="T2" fmla="*/ 0 w 43131"/>
                      <a:gd name="T3" fmla="*/ 0 h 21600"/>
                      <a:gd name="T4" fmla="*/ 0 w 43131"/>
                      <a:gd name="T5" fmla="*/ 0 h 21600"/>
                      <a:gd name="T6" fmla="*/ 0 60000 65536"/>
                      <a:gd name="T7" fmla="*/ 0 60000 65536"/>
                      <a:gd name="T8" fmla="*/ 0 60000 65536"/>
                      <a:gd name="T9" fmla="*/ 0 w 43131"/>
                      <a:gd name="T10" fmla="*/ 0 h 21600"/>
                      <a:gd name="T11" fmla="*/ 43131 w 43131"/>
                      <a:gd name="T12" fmla="*/ 21600 h 21600"/>
                    </a:gdLst>
                    <a:ahLst/>
                    <a:cxnLst>
                      <a:cxn ang="T6">
                        <a:pos x="T0" y="T1"/>
                      </a:cxn>
                      <a:cxn ang="T7">
                        <a:pos x="T2" y="T3"/>
                      </a:cxn>
                      <a:cxn ang="T8">
                        <a:pos x="T4" y="T5"/>
                      </a:cxn>
                    </a:cxnLst>
                    <a:rect l="T9" t="T10" r="T11" b="T12"/>
                    <a:pathLst>
                      <a:path w="43131" h="21600" fill="none" extrusionOk="0">
                        <a:moveTo>
                          <a:pt x="43130" y="1730"/>
                        </a:moveTo>
                        <a:cubicBezTo>
                          <a:pt x="42228" y="12952"/>
                          <a:pt x="32858" y="21599"/>
                          <a:pt x="21600" y="21600"/>
                        </a:cubicBezTo>
                        <a:cubicBezTo>
                          <a:pt x="9670" y="21600"/>
                          <a:pt x="0" y="11929"/>
                          <a:pt x="0" y="0"/>
                        </a:cubicBezTo>
                      </a:path>
                      <a:path w="43131" h="21600" stroke="0" extrusionOk="0">
                        <a:moveTo>
                          <a:pt x="43130" y="1730"/>
                        </a:moveTo>
                        <a:cubicBezTo>
                          <a:pt x="42228" y="12952"/>
                          <a:pt x="32858" y="21599"/>
                          <a:pt x="21600" y="21600"/>
                        </a:cubicBezTo>
                        <a:cubicBezTo>
                          <a:pt x="9670" y="21600"/>
                          <a:pt x="0" y="11929"/>
                          <a:pt x="0" y="0"/>
                        </a:cubicBezTo>
                        <a:lnTo>
                          <a:pt x="21600" y="0"/>
                        </a:lnTo>
                        <a:lnTo>
                          <a:pt x="43130" y="1730"/>
                        </a:lnTo>
                        <a:close/>
                      </a:path>
                    </a:pathLst>
                  </a:custGeom>
                  <a:noFill/>
                  <a:ln w="38100" cap="rnd">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48" name="Line 17"/>
                  <p:cNvSpPr>
                    <a:spLocks noChangeShapeType="1"/>
                  </p:cNvSpPr>
                  <p:nvPr/>
                </p:nvSpPr>
                <p:spPr bwMode="auto">
                  <a:xfrm flipH="1">
                    <a:off x="1805" y="3071"/>
                    <a:ext cx="187"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49" name="Line 18"/>
                  <p:cNvSpPr>
                    <a:spLocks noChangeShapeType="1"/>
                  </p:cNvSpPr>
                  <p:nvPr/>
                </p:nvSpPr>
                <p:spPr bwMode="auto">
                  <a:xfrm flipH="1" flipV="1">
                    <a:off x="1308" y="3079"/>
                    <a:ext cx="172"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45" name="Line 19"/>
                <p:cNvSpPr>
                  <a:spLocks noChangeShapeType="1"/>
                </p:cNvSpPr>
                <p:nvPr/>
              </p:nvSpPr>
              <p:spPr bwMode="auto">
                <a:xfrm flipH="1">
                  <a:off x="4160" y="1334"/>
                  <a:ext cx="2" cy="523"/>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46" name="Line 20"/>
                <p:cNvSpPr>
                  <a:spLocks noChangeShapeType="1"/>
                </p:cNvSpPr>
                <p:nvPr/>
              </p:nvSpPr>
              <p:spPr bwMode="auto">
                <a:xfrm flipH="1">
                  <a:off x="3469" y="1343"/>
                  <a:ext cx="0" cy="513"/>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41" name="Line 21"/>
              <p:cNvSpPr>
                <a:spLocks noChangeShapeType="1"/>
              </p:cNvSpPr>
              <p:nvPr/>
            </p:nvSpPr>
            <p:spPr bwMode="auto">
              <a:xfrm flipV="1">
                <a:off x="4040" y="2080"/>
                <a:ext cx="144" cy="840"/>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txBody>
              <a:bodyPr lIns="90000" tIns="46800" rIns="90000" bIns="46800">
                <a:spAutoFit/>
              </a:bodyPr>
              <a:lstStyle/>
              <a:p>
                <a:endParaRPr lang="en-AU"/>
              </a:p>
            </p:txBody>
          </p:sp>
        </p:grpSp>
        <p:sp>
          <p:nvSpPr>
            <p:cNvPr id="22" name="Arc 33"/>
            <p:cNvSpPr>
              <a:spLocks/>
            </p:cNvSpPr>
            <p:nvPr/>
          </p:nvSpPr>
          <p:spPr bwMode="auto">
            <a:xfrm flipH="1">
              <a:off x="6126163" y="4391747"/>
              <a:ext cx="900113" cy="382588"/>
            </a:xfrm>
            <a:custGeom>
              <a:avLst/>
              <a:gdLst>
                <a:gd name="T0" fmla="*/ 0 w 19921"/>
                <a:gd name="T1" fmla="*/ 0 h 21573"/>
                <a:gd name="T2" fmla="*/ 0 w 19921"/>
                <a:gd name="T3" fmla="*/ 0 h 21573"/>
                <a:gd name="T4" fmla="*/ 0 w 19921"/>
                <a:gd name="T5" fmla="*/ 0 h 21573"/>
                <a:gd name="T6" fmla="*/ 0 60000 65536"/>
                <a:gd name="T7" fmla="*/ 0 60000 65536"/>
                <a:gd name="T8" fmla="*/ 0 60000 65536"/>
                <a:gd name="T9" fmla="*/ 0 w 19921"/>
                <a:gd name="T10" fmla="*/ 0 h 21573"/>
                <a:gd name="T11" fmla="*/ 19921 w 19921"/>
                <a:gd name="T12" fmla="*/ 21573 h 21573"/>
              </a:gdLst>
              <a:ahLst/>
              <a:cxnLst>
                <a:cxn ang="T6">
                  <a:pos x="T0" y="T1"/>
                </a:cxn>
                <a:cxn ang="T7">
                  <a:pos x="T2" y="T3"/>
                </a:cxn>
                <a:cxn ang="T8">
                  <a:pos x="T4" y="T5"/>
                </a:cxn>
              </a:cxnLst>
              <a:rect l="T9" t="T10" r="T11" b="T12"/>
              <a:pathLst>
                <a:path w="19921" h="21573" fill="none" extrusionOk="0">
                  <a:moveTo>
                    <a:pt x="1081" y="0"/>
                  </a:moveTo>
                  <a:cubicBezTo>
                    <a:pt x="9382" y="416"/>
                    <a:pt x="16708" y="5558"/>
                    <a:pt x="19921" y="13223"/>
                  </a:cubicBezTo>
                </a:path>
                <a:path w="19921" h="21573" stroke="0" extrusionOk="0">
                  <a:moveTo>
                    <a:pt x="1081" y="0"/>
                  </a:moveTo>
                  <a:cubicBezTo>
                    <a:pt x="9382" y="416"/>
                    <a:pt x="16708" y="5558"/>
                    <a:pt x="19921" y="13223"/>
                  </a:cubicBezTo>
                  <a:lnTo>
                    <a:pt x="0" y="21573"/>
                  </a:lnTo>
                  <a:lnTo>
                    <a:pt x="1081" y="0"/>
                  </a:lnTo>
                  <a:close/>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grpSp>
      <p:grpSp>
        <p:nvGrpSpPr>
          <p:cNvPr id="7" name="Group 6"/>
          <p:cNvGrpSpPr/>
          <p:nvPr/>
        </p:nvGrpSpPr>
        <p:grpSpPr>
          <a:xfrm>
            <a:off x="5632450" y="3040784"/>
            <a:ext cx="560388" cy="2079625"/>
            <a:chOff x="5632450" y="3040784"/>
            <a:chExt cx="560388" cy="2079625"/>
          </a:xfrm>
        </p:grpSpPr>
        <p:grpSp>
          <p:nvGrpSpPr>
            <p:cNvPr id="18" name="Group 4"/>
            <p:cNvGrpSpPr>
              <a:grpSpLocks/>
            </p:cNvGrpSpPr>
            <p:nvPr/>
          </p:nvGrpSpPr>
          <p:grpSpPr bwMode="auto">
            <a:xfrm>
              <a:off x="5632450" y="3040784"/>
              <a:ext cx="560388" cy="1774825"/>
              <a:chOff x="3644" y="1994"/>
              <a:chExt cx="353" cy="1118"/>
            </a:xfrm>
          </p:grpSpPr>
          <p:grpSp>
            <p:nvGrpSpPr>
              <p:cNvPr id="50" name="Group 5"/>
              <p:cNvGrpSpPr>
                <a:grpSpLocks/>
              </p:cNvGrpSpPr>
              <p:nvPr/>
            </p:nvGrpSpPr>
            <p:grpSpPr bwMode="auto">
              <a:xfrm>
                <a:off x="3644" y="1994"/>
                <a:ext cx="353" cy="534"/>
                <a:chOff x="492" y="2915"/>
                <a:chExt cx="353" cy="501"/>
              </a:xfrm>
            </p:grpSpPr>
            <p:sp>
              <p:nvSpPr>
                <p:cNvPr id="52" name="Line 6"/>
                <p:cNvSpPr>
                  <a:spLocks noChangeShapeType="1"/>
                </p:cNvSpPr>
                <p:nvPr/>
              </p:nvSpPr>
              <p:spPr bwMode="auto">
                <a:xfrm>
                  <a:off x="492" y="3400"/>
                  <a:ext cx="353" cy="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53" name="Line 7"/>
                <p:cNvSpPr>
                  <a:spLocks noChangeShapeType="1"/>
                </p:cNvSpPr>
                <p:nvPr/>
              </p:nvSpPr>
              <p:spPr bwMode="auto">
                <a:xfrm flipH="1" flipV="1">
                  <a:off x="495" y="2923"/>
                  <a:ext cx="347" cy="1"/>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54" name="Line 8"/>
                <p:cNvSpPr>
                  <a:spLocks noChangeShapeType="1"/>
                </p:cNvSpPr>
                <p:nvPr/>
              </p:nvSpPr>
              <p:spPr bwMode="auto">
                <a:xfrm>
                  <a:off x="837" y="2915"/>
                  <a:ext cx="1" cy="499"/>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55" name="Line 9"/>
                <p:cNvSpPr>
                  <a:spLocks noChangeShapeType="1"/>
                </p:cNvSpPr>
                <p:nvPr/>
              </p:nvSpPr>
              <p:spPr bwMode="auto">
                <a:xfrm>
                  <a:off x="499" y="2915"/>
                  <a:ext cx="0" cy="501"/>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51" name="Line 10"/>
              <p:cNvSpPr>
                <a:spLocks noChangeShapeType="1"/>
              </p:cNvSpPr>
              <p:nvPr/>
            </p:nvSpPr>
            <p:spPr bwMode="auto">
              <a:xfrm flipV="1">
                <a:off x="3872" y="2512"/>
                <a:ext cx="0" cy="600"/>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txBody>
              <a:bodyPr wrap="none" lIns="90000" tIns="46800" rIns="90000" bIns="46800">
                <a:spAutoFit/>
              </a:bodyPr>
              <a:lstStyle/>
              <a:p>
                <a:endParaRPr lang="en-AU"/>
              </a:p>
            </p:txBody>
          </p:sp>
        </p:grpSp>
        <p:sp>
          <p:nvSpPr>
            <p:cNvPr id="25" name="Line 34"/>
            <p:cNvSpPr>
              <a:spLocks noChangeShapeType="1"/>
            </p:cNvSpPr>
            <p:nvPr/>
          </p:nvSpPr>
          <p:spPr bwMode="auto">
            <a:xfrm flipV="1">
              <a:off x="5837238" y="4634634"/>
              <a:ext cx="282575" cy="4857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grpSp>
        <p:nvGrpSpPr>
          <p:cNvPr id="5" name="Group 4"/>
          <p:cNvGrpSpPr/>
          <p:nvPr/>
        </p:nvGrpSpPr>
        <p:grpSpPr>
          <a:xfrm>
            <a:off x="7715251" y="1316759"/>
            <a:ext cx="835025" cy="852488"/>
            <a:chOff x="7715251" y="1316759"/>
            <a:chExt cx="835025" cy="852488"/>
          </a:xfrm>
        </p:grpSpPr>
        <p:sp>
          <p:nvSpPr>
            <p:cNvPr id="34" name="Arc 25"/>
            <p:cNvSpPr>
              <a:spLocks/>
            </p:cNvSpPr>
            <p:nvPr/>
          </p:nvSpPr>
          <p:spPr bwMode="auto">
            <a:xfrm flipH="1">
              <a:off x="7715251" y="1375497"/>
              <a:ext cx="573088" cy="79375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52" y="21599"/>
                  </a:moveTo>
                  <a:cubicBezTo>
                    <a:pt x="9641" y="21573"/>
                    <a:pt x="0" y="11910"/>
                    <a:pt x="0" y="0"/>
                  </a:cubicBezTo>
                </a:path>
                <a:path w="21600" h="21600" stroke="0" extrusionOk="0">
                  <a:moveTo>
                    <a:pt x="21552" y="21599"/>
                  </a:moveTo>
                  <a:cubicBezTo>
                    <a:pt x="9641" y="21573"/>
                    <a:pt x="0" y="11910"/>
                    <a:pt x="0" y="0"/>
                  </a:cubicBezTo>
                  <a:lnTo>
                    <a:pt x="21600" y="0"/>
                  </a:lnTo>
                  <a:lnTo>
                    <a:pt x="21552" y="21599"/>
                  </a:lnTo>
                  <a:close/>
                </a:path>
              </a:pathLst>
            </a:custGeom>
            <a:noFill/>
            <a:ln w="38100" cap="rnd">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35" name="Line 26"/>
            <p:cNvSpPr>
              <a:spLocks noChangeShapeType="1"/>
            </p:cNvSpPr>
            <p:nvPr/>
          </p:nvSpPr>
          <p:spPr bwMode="auto">
            <a:xfrm flipH="1">
              <a:off x="8269288" y="1365972"/>
              <a:ext cx="277813" cy="0"/>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39" name="Line 30"/>
            <p:cNvSpPr>
              <a:spLocks noChangeShapeType="1"/>
            </p:cNvSpPr>
            <p:nvPr/>
          </p:nvSpPr>
          <p:spPr bwMode="auto">
            <a:xfrm>
              <a:off x="8548688" y="1316759"/>
              <a:ext cx="1588" cy="830263"/>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grpSp>
        <p:nvGrpSpPr>
          <p:cNvPr id="10" name="Group 9"/>
          <p:cNvGrpSpPr/>
          <p:nvPr/>
        </p:nvGrpSpPr>
        <p:grpSpPr>
          <a:xfrm>
            <a:off x="6596063" y="1367559"/>
            <a:ext cx="1971675" cy="3028950"/>
            <a:chOff x="6596063" y="1367559"/>
            <a:chExt cx="1971675" cy="3028950"/>
          </a:xfrm>
        </p:grpSpPr>
        <p:grpSp>
          <p:nvGrpSpPr>
            <p:cNvPr id="9" name="Group 8"/>
            <p:cNvGrpSpPr/>
            <p:nvPr/>
          </p:nvGrpSpPr>
          <p:grpSpPr>
            <a:xfrm>
              <a:off x="6596063" y="1367559"/>
              <a:ext cx="1971675" cy="3028950"/>
              <a:chOff x="6596063" y="1367559"/>
              <a:chExt cx="1971675" cy="3028950"/>
            </a:xfrm>
          </p:grpSpPr>
          <p:grpSp>
            <p:nvGrpSpPr>
              <p:cNvPr id="8" name="Group 7"/>
              <p:cNvGrpSpPr/>
              <p:nvPr/>
            </p:nvGrpSpPr>
            <p:grpSpPr>
              <a:xfrm>
                <a:off x="6596063" y="1367559"/>
                <a:ext cx="1971675" cy="819150"/>
                <a:chOff x="6596063" y="1367559"/>
                <a:chExt cx="1971675" cy="819150"/>
              </a:xfrm>
            </p:grpSpPr>
            <p:sp>
              <p:nvSpPr>
                <p:cNvPr id="33" name="Arc 24"/>
                <p:cNvSpPr>
                  <a:spLocks/>
                </p:cNvSpPr>
                <p:nvPr/>
              </p:nvSpPr>
              <p:spPr bwMode="auto">
                <a:xfrm>
                  <a:off x="6757988" y="1389784"/>
                  <a:ext cx="573088" cy="77946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52" y="21599"/>
                      </a:moveTo>
                      <a:cubicBezTo>
                        <a:pt x="9641" y="21573"/>
                        <a:pt x="0" y="11910"/>
                        <a:pt x="0" y="0"/>
                      </a:cubicBezTo>
                    </a:path>
                    <a:path w="21600" h="21600" stroke="0" extrusionOk="0">
                      <a:moveTo>
                        <a:pt x="21552" y="21599"/>
                      </a:moveTo>
                      <a:cubicBezTo>
                        <a:pt x="9641" y="21573"/>
                        <a:pt x="0" y="11910"/>
                        <a:pt x="0" y="0"/>
                      </a:cubicBezTo>
                      <a:lnTo>
                        <a:pt x="21600" y="0"/>
                      </a:lnTo>
                      <a:lnTo>
                        <a:pt x="21552" y="21599"/>
                      </a:lnTo>
                      <a:close/>
                    </a:path>
                  </a:pathLst>
                </a:custGeom>
                <a:noFill/>
                <a:ln w="38100" cap="rnd">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p>
              </p:txBody>
            </p:sp>
            <p:sp>
              <p:nvSpPr>
                <p:cNvPr id="36" name="Line 27"/>
                <p:cNvSpPr>
                  <a:spLocks noChangeShapeType="1"/>
                </p:cNvSpPr>
                <p:nvPr/>
              </p:nvSpPr>
              <p:spPr bwMode="auto">
                <a:xfrm flipH="1">
                  <a:off x="6600826" y="1383434"/>
                  <a:ext cx="169863" cy="4763"/>
                </a:xfrm>
                <a:prstGeom prst="line">
                  <a:avLst/>
                </a:prstGeom>
                <a:noFill/>
                <a:ln w="381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37" name="Line 28"/>
                <p:cNvSpPr>
                  <a:spLocks noChangeShapeType="1"/>
                </p:cNvSpPr>
                <p:nvPr/>
              </p:nvSpPr>
              <p:spPr bwMode="auto">
                <a:xfrm>
                  <a:off x="6608763" y="1367559"/>
                  <a:ext cx="0" cy="81915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sp>
              <p:nvSpPr>
                <p:cNvPr id="38" name="Line 29"/>
                <p:cNvSpPr>
                  <a:spLocks noChangeShapeType="1"/>
                </p:cNvSpPr>
                <p:nvPr/>
              </p:nvSpPr>
              <p:spPr bwMode="auto">
                <a:xfrm flipH="1" flipV="1">
                  <a:off x="6596063" y="2164484"/>
                  <a:ext cx="1971675"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AU"/>
                </a:p>
              </p:txBody>
            </p:sp>
          </p:grpSp>
          <p:sp>
            <p:nvSpPr>
              <p:cNvPr id="32" name="Line 31"/>
              <p:cNvSpPr>
                <a:spLocks noChangeShapeType="1"/>
              </p:cNvSpPr>
              <p:nvPr/>
            </p:nvSpPr>
            <p:spPr bwMode="auto">
              <a:xfrm flipV="1">
                <a:off x="7823201" y="2199409"/>
                <a:ext cx="25400" cy="2197100"/>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txBody>
              <a:bodyPr lIns="90000" tIns="46800" rIns="90000" bIns="46800">
                <a:spAutoFit/>
              </a:bodyPr>
              <a:lstStyle/>
              <a:p>
                <a:endParaRPr lang="en-AU"/>
              </a:p>
            </p:txBody>
          </p:sp>
        </p:grpSp>
        <p:sp>
          <p:nvSpPr>
            <p:cNvPr id="26" name="Line 35"/>
            <p:cNvSpPr>
              <a:spLocks noChangeShapeType="1"/>
            </p:cNvSpPr>
            <p:nvPr/>
          </p:nvSpPr>
          <p:spPr bwMode="auto">
            <a:xfrm>
              <a:off x="6985000" y="4394922"/>
              <a:ext cx="103346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27" name="Text Box 36"/>
          <p:cNvSpPr txBox="1">
            <a:spLocks noChangeArrowheads="1"/>
          </p:cNvSpPr>
          <p:nvPr/>
        </p:nvSpPr>
        <p:spPr bwMode="auto">
          <a:xfrm>
            <a:off x="4797425" y="4306022"/>
            <a:ext cx="108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5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5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5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5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AU" altLang="en-US" sz="1800" dirty="0" smtClean="0">
                <a:solidFill>
                  <a:srgbClr val="000000"/>
                </a:solidFill>
              </a:rPr>
              <a:t>Load</a:t>
            </a:r>
            <a:br>
              <a:rPr lang="en-AU" altLang="en-US" sz="1800" dirty="0" smtClean="0">
                <a:solidFill>
                  <a:srgbClr val="000000"/>
                </a:solidFill>
              </a:rPr>
            </a:br>
            <a:r>
              <a:rPr lang="en-AU" altLang="en-US" sz="1800" dirty="0" smtClean="0">
                <a:solidFill>
                  <a:srgbClr val="000000"/>
                </a:solidFill>
              </a:rPr>
              <a:t>Capacity</a:t>
            </a:r>
            <a:endParaRPr lang="en-AU" altLang="en-US" sz="1800" dirty="0">
              <a:solidFill>
                <a:srgbClr val="000000"/>
              </a:solidFill>
            </a:endParaRPr>
          </a:p>
        </p:txBody>
      </p:sp>
      <p:sp>
        <p:nvSpPr>
          <p:cNvPr id="28" name="Text Box 37"/>
          <p:cNvSpPr txBox="1">
            <a:spLocks noChangeArrowheads="1"/>
          </p:cNvSpPr>
          <p:nvPr/>
        </p:nvSpPr>
        <p:spPr bwMode="auto">
          <a:xfrm>
            <a:off x="6003925" y="5156922"/>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5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5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5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5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AU" altLang="en-US" sz="1800">
                <a:solidFill>
                  <a:srgbClr val="000000"/>
                </a:solidFill>
              </a:rPr>
              <a:t>Overlap</a:t>
            </a:r>
          </a:p>
        </p:txBody>
      </p:sp>
      <p:sp>
        <p:nvSpPr>
          <p:cNvPr id="29" name="Line 38"/>
          <p:cNvSpPr>
            <a:spLocks noChangeShapeType="1"/>
          </p:cNvSpPr>
          <p:nvPr/>
        </p:nvSpPr>
        <p:spPr bwMode="auto">
          <a:xfrm>
            <a:off x="5838825" y="3999634"/>
            <a:ext cx="0" cy="1117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0" name="Line 39"/>
          <p:cNvSpPr>
            <a:spLocks noChangeShapeType="1"/>
          </p:cNvSpPr>
          <p:nvPr/>
        </p:nvSpPr>
        <p:spPr bwMode="auto">
          <a:xfrm>
            <a:off x="5829300" y="5120409"/>
            <a:ext cx="21971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AU"/>
          </a:p>
        </p:txBody>
      </p:sp>
      <p:cxnSp>
        <p:nvCxnSpPr>
          <p:cNvPr id="12" name="Straight Arrow Connector 11"/>
          <p:cNvCxnSpPr/>
          <p:nvPr/>
        </p:nvCxnSpPr>
        <p:spPr bwMode="auto">
          <a:xfrm flipH="1">
            <a:off x="7426037" y="1745673"/>
            <a:ext cx="748145" cy="2646218"/>
          </a:xfrm>
          <a:prstGeom prst="straightConnector1">
            <a:avLst/>
          </a:prstGeom>
          <a:solidFill>
            <a:schemeClr val="hlink"/>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6549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7" presetID="42" presetClass="path" presetSubtype="0" accel="50000" decel="50000" fill="hold" nodeType="withEffect">
                                  <p:stCondLst>
                                    <p:cond delay="0"/>
                                  </p:stCondLst>
                                  <p:childTnLst>
                                    <p:animMotion origin="layout" path="M 2.77778E-7 4.81481E-6 L -0.11806 0.00115 " pathEditMode="relative" rAng="0" ptsTypes="AA">
                                      <p:cBhvr>
                                        <p:cTn id="48" dur="2000" fill="hold"/>
                                        <p:tgtEl>
                                          <p:spTgt spid="5"/>
                                        </p:tgtEl>
                                        <p:attrNameLst>
                                          <p:attrName>ppt_x</p:attrName>
                                          <p:attrName>ppt_y</p:attrName>
                                        </p:attrNameLst>
                                      </p:cBhvr>
                                      <p:rCtr x="-5903" y="46"/>
                                    </p:animMotion>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42" presetClass="path" presetSubtype="0" accel="50000" decel="50000" fill="hold" nodeType="withEffect">
                                  <p:stCondLst>
                                    <p:cond delay="0"/>
                                  </p:stCondLst>
                                  <p:childTnLst>
                                    <p:animMotion origin="layout" path="M 5E-6 2.59259E-6 L -0.15903 0.05208 " pathEditMode="relative" rAng="0" ptsTypes="AA">
                                      <p:cBhvr>
                                        <p:cTn id="52" dur="2000" fill="hold"/>
                                        <p:tgtEl>
                                          <p:spTgt spid="12"/>
                                        </p:tgtEl>
                                        <p:attrNameLst>
                                          <p:attrName>ppt_x</p:attrName>
                                          <p:attrName>ppt_y</p:attrName>
                                        </p:attrNameLst>
                                      </p:cBhvr>
                                      <p:rCtr x="-7951" y="2593"/>
                                    </p:animMotion>
                                  </p:childTnLst>
                                </p:cTn>
                              </p:par>
                              <p:par>
                                <p:cTn id="53" presetID="2" presetClass="entr" presetSubtype="4" fill="hold" grpId="0"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r>
              <a:rPr lang="en-US" altLang="en-US"/>
              <a:t>Peel stresses</a:t>
            </a:r>
          </a:p>
        </p:txBody>
      </p:sp>
      <p:sp>
        <p:nvSpPr>
          <p:cNvPr id="743427" name="Rectangle 3"/>
          <p:cNvSpPr>
            <a:spLocks noGrp="1" noChangeArrowheads="1"/>
          </p:cNvSpPr>
          <p:nvPr>
            <p:ph type="body" idx="1"/>
          </p:nvPr>
        </p:nvSpPr>
        <p:spPr/>
        <p:txBody>
          <a:bodyPr/>
          <a:lstStyle/>
          <a:p>
            <a:r>
              <a:rPr lang="en-US" altLang="en-US" dirty="0"/>
              <a:t>Adhesives are highly susceptible to through-thickness tensile stress (peel)</a:t>
            </a:r>
          </a:p>
          <a:p>
            <a:r>
              <a:rPr lang="en-US" altLang="en-US" dirty="0"/>
              <a:t>Composites also susceptible to first ply delamination </a:t>
            </a:r>
          </a:p>
          <a:p>
            <a:r>
              <a:rPr lang="en-US" altLang="en-US" dirty="0"/>
              <a:t>Avoid wherever possible by designing load transfer by shear, not </a:t>
            </a:r>
            <a:r>
              <a:rPr lang="en-US" altLang="en-US" dirty="0" smtClean="0"/>
              <a:t>tension</a:t>
            </a:r>
            <a:endParaRPr lang="en-US" altLang="en-US"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4091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43427">
                                            <p:txEl>
                                              <p:pRg st="0" end="0"/>
                                            </p:txEl>
                                          </p:spTgt>
                                        </p:tgtEl>
                                        <p:attrNameLst>
                                          <p:attrName>style.visibility</p:attrName>
                                        </p:attrNameLst>
                                      </p:cBhvr>
                                      <p:to>
                                        <p:strVal val="visible"/>
                                      </p:to>
                                    </p:set>
                                    <p:anim calcmode="lin" valueType="num">
                                      <p:cBhvr additive="base">
                                        <p:cTn id="7" dur="500" fill="hold"/>
                                        <p:tgtEl>
                                          <p:spTgt spid="74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3427">
                                            <p:txEl>
                                              <p:pRg st="1" end="1"/>
                                            </p:txEl>
                                          </p:spTgt>
                                        </p:tgtEl>
                                        <p:attrNameLst>
                                          <p:attrName>style.visibility</p:attrName>
                                        </p:attrNameLst>
                                      </p:cBhvr>
                                      <p:to>
                                        <p:strVal val="visible"/>
                                      </p:to>
                                    </p:set>
                                    <p:anim calcmode="lin" valueType="num">
                                      <p:cBhvr additive="base">
                                        <p:cTn id="13" dur="500" fill="hold"/>
                                        <p:tgtEl>
                                          <p:spTgt spid="743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3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3427">
                                            <p:txEl>
                                              <p:pRg st="2" end="2"/>
                                            </p:txEl>
                                          </p:spTgt>
                                        </p:tgtEl>
                                        <p:attrNameLst>
                                          <p:attrName>style.visibility</p:attrName>
                                        </p:attrNameLst>
                                      </p:cBhvr>
                                      <p:to>
                                        <p:strVal val="visible"/>
                                      </p:to>
                                    </p:set>
                                    <p:anim calcmode="lin" valueType="num">
                                      <p:cBhvr additive="base">
                                        <p:cTn id="19" dur="500" fill="hold"/>
                                        <p:tgtEl>
                                          <p:spTgt spid="743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3427">
                                            <p:txEl>
                                              <p:pRg st="2" end="2"/>
                                            </p:txEl>
                                          </p:spTgt>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7" grpId="0" uiExpand="1"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r>
              <a:rPr lang="en-US" altLang="en-US"/>
              <a:t>Load path eccentricity</a:t>
            </a:r>
          </a:p>
        </p:txBody>
      </p:sp>
      <p:sp>
        <p:nvSpPr>
          <p:cNvPr id="745475" name="Rectangle 3"/>
          <p:cNvSpPr>
            <a:spLocks noGrp="1" noChangeArrowheads="1"/>
          </p:cNvSpPr>
          <p:nvPr>
            <p:ph type="body" idx="1"/>
          </p:nvPr>
        </p:nvSpPr>
        <p:spPr/>
        <p:txBody>
          <a:bodyPr/>
          <a:lstStyle/>
          <a:p>
            <a:r>
              <a:rPr lang="en-US" altLang="en-US" dirty="0"/>
              <a:t>Bonded joints susceptible to peel stresses due to load path eccentricity</a:t>
            </a:r>
          </a:p>
          <a:p>
            <a:r>
              <a:rPr lang="en-US" altLang="en-US" dirty="0"/>
              <a:t>Joint bends to align neutral axes</a:t>
            </a:r>
          </a:p>
          <a:p>
            <a:r>
              <a:rPr lang="en-US" altLang="en-US" dirty="0"/>
              <a:t>May cause high peel stresses, yielding of adherends or delamination of composites</a:t>
            </a:r>
          </a:p>
          <a:p>
            <a:r>
              <a:rPr lang="en-US" altLang="en-US" dirty="0"/>
              <a:t>Exacerbated by short overlaps</a:t>
            </a:r>
          </a:p>
        </p:txBody>
      </p:sp>
      <p:sp>
        <p:nvSpPr>
          <p:cNvPr id="745476" name="Rectangle 4"/>
          <p:cNvSpPr>
            <a:spLocks noChangeArrowheads="1"/>
          </p:cNvSpPr>
          <p:nvPr/>
        </p:nvSpPr>
        <p:spPr bwMode="auto">
          <a:xfrm>
            <a:off x="2057400" y="4483100"/>
            <a:ext cx="2921000" cy="177800"/>
          </a:xfrm>
          <a:prstGeom prst="rect">
            <a:avLst/>
          </a:prstGeom>
          <a:solidFill>
            <a:srgbClr val="CC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5477" name="Rectangle 5"/>
          <p:cNvSpPr>
            <a:spLocks noChangeArrowheads="1"/>
          </p:cNvSpPr>
          <p:nvPr/>
        </p:nvSpPr>
        <p:spPr bwMode="auto">
          <a:xfrm>
            <a:off x="3479800" y="4699000"/>
            <a:ext cx="3022600" cy="190500"/>
          </a:xfrm>
          <a:prstGeom prst="rect">
            <a:avLst/>
          </a:prstGeom>
          <a:solidFill>
            <a:srgbClr val="CC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745478" name="Group 6"/>
          <p:cNvGrpSpPr>
            <a:grpSpLocks/>
          </p:cNvGrpSpPr>
          <p:nvPr/>
        </p:nvGrpSpPr>
        <p:grpSpPr bwMode="auto">
          <a:xfrm>
            <a:off x="2095500" y="5194300"/>
            <a:ext cx="2908300" cy="292100"/>
            <a:chOff x="808" y="2824"/>
            <a:chExt cx="1832" cy="184"/>
          </a:xfrm>
        </p:grpSpPr>
        <p:sp>
          <p:nvSpPr>
            <p:cNvPr id="745479" name="Rectangle 7"/>
            <p:cNvSpPr>
              <a:spLocks noChangeArrowheads="1"/>
            </p:cNvSpPr>
            <p:nvPr/>
          </p:nvSpPr>
          <p:spPr bwMode="auto">
            <a:xfrm>
              <a:off x="808" y="2888"/>
              <a:ext cx="928" cy="120"/>
            </a:xfrm>
            <a:prstGeom prst="rect">
              <a:avLst/>
            </a:prstGeom>
            <a:solidFill>
              <a:srgbClr val="CC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5480" name="Rectangle 8"/>
            <p:cNvSpPr>
              <a:spLocks noChangeArrowheads="1"/>
            </p:cNvSpPr>
            <p:nvPr/>
          </p:nvSpPr>
          <p:spPr bwMode="auto">
            <a:xfrm rot="-510765">
              <a:off x="1712" y="2824"/>
              <a:ext cx="928" cy="120"/>
            </a:xfrm>
            <a:prstGeom prst="rect">
              <a:avLst/>
            </a:prstGeom>
            <a:solidFill>
              <a:srgbClr val="CC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745481" name="Rectangle 9"/>
          <p:cNvSpPr>
            <a:spLocks noChangeArrowheads="1"/>
          </p:cNvSpPr>
          <p:nvPr/>
        </p:nvSpPr>
        <p:spPr bwMode="auto">
          <a:xfrm rot="-513560">
            <a:off x="3581400" y="5410200"/>
            <a:ext cx="1473200" cy="190500"/>
          </a:xfrm>
          <a:prstGeom prst="rect">
            <a:avLst/>
          </a:prstGeom>
          <a:solidFill>
            <a:srgbClr val="CC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5482" name="Rectangle 10"/>
          <p:cNvSpPr>
            <a:spLocks noChangeArrowheads="1"/>
          </p:cNvSpPr>
          <p:nvPr/>
        </p:nvSpPr>
        <p:spPr bwMode="auto">
          <a:xfrm>
            <a:off x="5029200" y="5283200"/>
            <a:ext cx="1473200" cy="190500"/>
          </a:xfrm>
          <a:prstGeom prst="rect">
            <a:avLst/>
          </a:prstGeom>
          <a:solidFill>
            <a:srgbClr val="CC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5483" name="Line 11"/>
          <p:cNvSpPr>
            <a:spLocks noChangeShapeType="1"/>
          </p:cNvSpPr>
          <p:nvPr/>
        </p:nvSpPr>
        <p:spPr bwMode="auto">
          <a:xfrm>
            <a:off x="3479800" y="4686300"/>
            <a:ext cx="1511300" cy="0"/>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45484" name="Line 12"/>
          <p:cNvSpPr>
            <a:spLocks noChangeShapeType="1"/>
          </p:cNvSpPr>
          <p:nvPr/>
        </p:nvSpPr>
        <p:spPr bwMode="auto">
          <a:xfrm rot="21141226" flipV="1">
            <a:off x="3565525" y="5391150"/>
            <a:ext cx="1447800" cy="7938"/>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45485" name="AutoShape 13"/>
          <p:cNvSpPr>
            <a:spLocks noChangeArrowheads="1"/>
          </p:cNvSpPr>
          <p:nvPr/>
        </p:nvSpPr>
        <p:spPr bwMode="auto">
          <a:xfrm flipV="1">
            <a:off x="6578600" y="5257800"/>
            <a:ext cx="368300" cy="215900"/>
          </a:xfrm>
          <a:prstGeom prst="rightArrow">
            <a:avLst>
              <a:gd name="adj1" fmla="val 50000"/>
              <a:gd name="adj2" fmla="val 42647"/>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5486" name="AutoShape 14"/>
          <p:cNvSpPr>
            <a:spLocks noChangeArrowheads="1"/>
          </p:cNvSpPr>
          <p:nvPr/>
        </p:nvSpPr>
        <p:spPr bwMode="auto">
          <a:xfrm rot="10849509" flipV="1">
            <a:off x="1689100" y="5283200"/>
            <a:ext cx="368300" cy="215900"/>
          </a:xfrm>
          <a:prstGeom prst="rightArrow">
            <a:avLst>
              <a:gd name="adj1" fmla="val 50000"/>
              <a:gd name="adj2" fmla="val 42647"/>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5"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6"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53792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45475">
                                            <p:txEl>
                                              <p:pRg st="0" end="0"/>
                                            </p:txEl>
                                          </p:spTgt>
                                        </p:tgtEl>
                                        <p:attrNameLst>
                                          <p:attrName>style.visibility</p:attrName>
                                        </p:attrNameLst>
                                      </p:cBhvr>
                                      <p:to>
                                        <p:strVal val="visible"/>
                                      </p:to>
                                    </p:set>
                                    <p:anim calcmode="lin" valueType="num">
                                      <p:cBhvr additive="base">
                                        <p:cTn id="7" dur="500" fill="hold"/>
                                        <p:tgtEl>
                                          <p:spTgt spid="7454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54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5475">
                                            <p:txEl>
                                              <p:pRg st="1" end="1"/>
                                            </p:txEl>
                                          </p:spTgt>
                                        </p:tgtEl>
                                        <p:attrNameLst>
                                          <p:attrName>style.visibility</p:attrName>
                                        </p:attrNameLst>
                                      </p:cBhvr>
                                      <p:to>
                                        <p:strVal val="visible"/>
                                      </p:to>
                                    </p:set>
                                    <p:anim calcmode="lin" valueType="num">
                                      <p:cBhvr additive="base">
                                        <p:cTn id="13" dur="500" fill="hold"/>
                                        <p:tgtEl>
                                          <p:spTgt spid="7454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54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5475">
                                            <p:txEl>
                                              <p:pRg st="2" end="2"/>
                                            </p:txEl>
                                          </p:spTgt>
                                        </p:tgtEl>
                                        <p:attrNameLst>
                                          <p:attrName>style.visibility</p:attrName>
                                        </p:attrNameLst>
                                      </p:cBhvr>
                                      <p:to>
                                        <p:strVal val="visible"/>
                                      </p:to>
                                    </p:set>
                                    <p:anim calcmode="lin" valueType="num">
                                      <p:cBhvr additive="base">
                                        <p:cTn id="19" dur="500" fill="hold"/>
                                        <p:tgtEl>
                                          <p:spTgt spid="7454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54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5475">
                                            <p:txEl>
                                              <p:pRg st="3" end="3"/>
                                            </p:txEl>
                                          </p:spTgt>
                                        </p:tgtEl>
                                        <p:attrNameLst>
                                          <p:attrName>style.visibility</p:attrName>
                                        </p:attrNameLst>
                                      </p:cBhvr>
                                      <p:to>
                                        <p:strVal val="visible"/>
                                      </p:to>
                                    </p:set>
                                    <p:anim calcmode="lin" valueType="num">
                                      <p:cBhvr additive="base">
                                        <p:cTn id="25" dur="500" fill="hold"/>
                                        <p:tgtEl>
                                          <p:spTgt spid="7454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5475">
                                            <p:txEl>
                                              <p:pRg st="3" end="3"/>
                                            </p:txEl>
                                          </p:spTgt>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5" grpId="0" uiExpand="1" build="p"/>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p:txBody>
          <a:bodyPr/>
          <a:lstStyle/>
          <a:p>
            <a:r>
              <a:rPr lang="en-US" altLang="en-US" dirty="0"/>
              <a:t>Out-of-plane bending</a:t>
            </a:r>
          </a:p>
        </p:txBody>
      </p:sp>
      <p:sp>
        <p:nvSpPr>
          <p:cNvPr id="747523" name="Rectangle 3"/>
          <p:cNvSpPr>
            <a:spLocks noGrp="1" noChangeArrowheads="1"/>
          </p:cNvSpPr>
          <p:nvPr>
            <p:ph type="body" idx="1"/>
          </p:nvPr>
        </p:nvSpPr>
        <p:spPr/>
        <p:txBody>
          <a:bodyPr/>
          <a:lstStyle/>
          <a:p>
            <a:r>
              <a:rPr lang="en-US" altLang="en-US" dirty="0"/>
              <a:t>Long overlaps: bending is not uniform along length</a:t>
            </a:r>
          </a:p>
          <a:p>
            <a:pPr lvl="1"/>
            <a:r>
              <a:rPr lang="en-US" altLang="en-US" dirty="0"/>
              <a:t>Plane sections do not remain plane</a:t>
            </a:r>
          </a:p>
          <a:p>
            <a:r>
              <a:rPr lang="en-US" altLang="en-US" dirty="0"/>
              <a:t>For long overlaps, bending occurs near ends, no bending in middle</a:t>
            </a:r>
          </a:p>
          <a:p>
            <a:pPr lvl="1"/>
            <a:r>
              <a:rPr lang="en-US" altLang="en-US" dirty="0"/>
              <a:t>Significant for crack repairs because bending is lower at crack than at ends</a:t>
            </a:r>
          </a:p>
        </p:txBody>
      </p:sp>
      <p:grpSp>
        <p:nvGrpSpPr>
          <p:cNvPr id="747524" name="Group 4"/>
          <p:cNvGrpSpPr>
            <a:grpSpLocks/>
          </p:cNvGrpSpPr>
          <p:nvPr/>
        </p:nvGrpSpPr>
        <p:grpSpPr bwMode="auto">
          <a:xfrm>
            <a:off x="1231900" y="4646613"/>
            <a:ext cx="6565900" cy="533400"/>
            <a:chOff x="776" y="2855"/>
            <a:chExt cx="4136" cy="336"/>
          </a:xfrm>
        </p:grpSpPr>
        <p:sp>
          <p:nvSpPr>
            <p:cNvPr id="747525" name="Rectangle 5"/>
            <p:cNvSpPr>
              <a:spLocks noChangeArrowheads="1"/>
            </p:cNvSpPr>
            <p:nvPr/>
          </p:nvSpPr>
          <p:spPr bwMode="auto">
            <a:xfrm>
              <a:off x="776" y="2962"/>
              <a:ext cx="650" cy="120"/>
            </a:xfrm>
            <a:prstGeom prst="rect">
              <a:avLst/>
            </a:prstGeom>
            <a:solidFill>
              <a:srgbClr val="CC00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7526" name="Rectangle 6"/>
            <p:cNvSpPr>
              <a:spLocks noChangeArrowheads="1"/>
            </p:cNvSpPr>
            <p:nvPr/>
          </p:nvSpPr>
          <p:spPr bwMode="auto">
            <a:xfrm rot="-242736">
              <a:off x="1420" y="2935"/>
              <a:ext cx="651" cy="120"/>
            </a:xfrm>
            <a:prstGeom prst="rect">
              <a:avLst/>
            </a:prstGeom>
            <a:solidFill>
              <a:srgbClr val="CC00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7527" name="Line 7"/>
            <p:cNvSpPr>
              <a:spLocks noChangeShapeType="1"/>
            </p:cNvSpPr>
            <p:nvPr/>
          </p:nvSpPr>
          <p:spPr bwMode="auto">
            <a:xfrm rot="21409255" flipV="1">
              <a:off x="1430" y="3059"/>
              <a:ext cx="640" cy="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47528" name="Rectangle 8"/>
            <p:cNvSpPr>
              <a:spLocks noChangeArrowheads="1"/>
            </p:cNvSpPr>
            <p:nvPr/>
          </p:nvSpPr>
          <p:spPr bwMode="auto">
            <a:xfrm flipH="1" flipV="1">
              <a:off x="4262" y="2968"/>
              <a:ext cx="650" cy="120"/>
            </a:xfrm>
            <a:prstGeom prst="rect">
              <a:avLst/>
            </a:prstGeom>
            <a:solidFill>
              <a:srgbClr val="CC00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7529" name="Rectangle 9"/>
            <p:cNvSpPr>
              <a:spLocks noChangeArrowheads="1"/>
            </p:cNvSpPr>
            <p:nvPr/>
          </p:nvSpPr>
          <p:spPr bwMode="auto">
            <a:xfrm rot="-245531" flipH="1" flipV="1">
              <a:off x="3605" y="2855"/>
              <a:ext cx="651" cy="120"/>
            </a:xfrm>
            <a:prstGeom prst="rect">
              <a:avLst/>
            </a:prstGeom>
            <a:solidFill>
              <a:srgbClr val="CC00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7530" name="Line 10"/>
            <p:cNvSpPr>
              <a:spLocks noChangeShapeType="1"/>
            </p:cNvSpPr>
            <p:nvPr/>
          </p:nvSpPr>
          <p:spPr bwMode="auto">
            <a:xfrm rot="21409255" flipH="1">
              <a:off x="3616" y="2977"/>
              <a:ext cx="640" cy="11"/>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47531" name="Rectangle 11"/>
            <p:cNvSpPr>
              <a:spLocks noChangeArrowheads="1"/>
            </p:cNvSpPr>
            <p:nvPr/>
          </p:nvSpPr>
          <p:spPr bwMode="auto">
            <a:xfrm rot="-83124">
              <a:off x="2018" y="2898"/>
              <a:ext cx="1590" cy="120"/>
            </a:xfrm>
            <a:prstGeom prst="rect">
              <a:avLst/>
            </a:prstGeom>
            <a:solidFill>
              <a:srgbClr val="CC00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7532" name="Line 12"/>
            <p:cNvSpPr>
              <a:spLocks noChangeShapeType="1"/>
            </p:cNvSpPr>
            <p:nvPr/>
          </p:nvSpPr>
          <p:spPr bwMode="auto">
            <a:xfrm rot="21568867" flipV="1">
              <a:off x="2046" y="3011"/>
              <a:ext cx="1566" cy="25"/>
            </a:xfrm>
            <a:prstGeom prst="line">
              <a:avLst/>
            </a:prstGeom>
            <a:noFill/>
            <a:ln w="2857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747533" name="Group 13"/>
            <p:cNvGrpSpPr>
              <a:grpSpLocks/>
            </p:cNvGrpSpPr>
            <p:nvPr/>
          </p:nvGrpSpPr>
          <p:grpSpPr bwMode="auto">
            <a:xfrm>
              <a:off x="1436" y="2991"/>
              <a:ext cx="2836" cy="200"/>
              <a:chOff x="1556" y="2991"/>
              <a:chExt cx="2836" cy="200"/>
            </a:xfrm>
          </p:grpSpPr>
          <p:sp>
            <p:nvSpPr>
              <p:cNvPr id="747534" name="Rectangle 14"/>
              <p:cNvSpPr>
                <a:spLocks noChangeArrowheads="1"/>
              </p:cNvSpPr>
              <p:nvPr/>
            </p:nvSpPr>
            <p:spPr bwMode="auto">
              <a:xfrm rot="-242736">
                <a:off x="1556" y="3071"/>
                <a:ext cx="651" cy="120"/>
              </a:xfrm>
              <a:prstGeom prst="rect">
                <a:avLst/>
              </a:prstGeom>
              <a:solidFill>
                <a:srgbClr val="CC00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7535" name="Rectangle 15"/>
              <p:cNvSpPr>
                <a:spLocks noChangeArrowheads="1"/>
              </p:cNvSpPr>
              <p:nvPr/>
            </p:nvSpPr>
            <p:spPr bwMode="auto">
              <a:xfrm rot="-245531" flipH="1" flipV="1">
                <a:off x="3741" y="2991"/>
                <a:ext cx="651" cy="120"/>
              </a:xfrm>
              <a:prstGeom prst="rect">
                <a:avLst/>
              </a:prstGeom>
              <a:solidFill>
                <a:srgbClr val="CC00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47536" name="Rectangle 16"/>
              <p:cNvSpPr>
                <a:spLocks noChangeArrowheads="1"/>
              </p:cNvSpPr>
              <p:nvPr/>
            </p:nvSpPr>
            <p:spPr bwMode="auto">
              <a:xfrm rot="-83124">
                <a:off x="2154" y="3034"/>
                <a:ext cx="1590" cy="120"/>
              </a:xfrm>
              <a:prstGeom prst="rect">
                <a:avLst/>
              </a:prstGeom>
              <a:solidFill>
                <a:srgbClr val="CC00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sp>
        <p:nvSpPr>
          <p:cNvPr id="747537" name="Line 17"/>
          <p:cNvSpPr>
            <a:spLocks noChangeShapeType="1"/>
          </p:cNvSpPr>
          <p:nvPr/>
        </p:nvSpPr>
        <p:spPr bwMode="auto">
          <a:xfrm>
            <a:off x="1092200" y="4916488"/>
            <a:ext cx="6858000" cy="0"/>
          </a:xfrm>
          <a:prstGeom prst="line">
            <a:avLst/>
          </a:prstGeom>
          <a:noFill/>
          <a:ln w="28575">
            <a:solidFill>
              <a:srgbClr val="0000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8"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9"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3381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47523">
                                            <p:txEl>
                                              <p:pRg st="0" end="0"/>
                                            </p:txEl>
                                          </p:spTgt>
                                        </p:tgtEl>
                                        <p:attrNameLst>
                                          <p:attrName>style.visibility</p:attrName>
                                        </p:attrNameLst>
                                      </p:cBhvr>
                                      <p:to>
                                        <p:strVal val="visible"/>
                                      </p:to>
                                    </p:set>
                                    <p:anim calcmode="lin" valueType="num">
                                      <p:cBhvr additive="base">
                                        <p:cTn id="7" dur="500" fill="hold"/>
                                        <p:tgtEl>
                                          <p:spTgt spid="7475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7523">
                                            <p:txEl>
                                              <p:pRg st="1" end="1"/>
                                            </p:txEl>
                                          </p:spTgt>
                                        </p:tgtEl>
                                        <p:attrNameLst>
                                          <p:attrName>style.visibility</p:attrName>
                                        </p:attrNameLst>
                                      </p:cBhvr>
                                      <p:to>
                                        <p:strVal val="visible"/>
                                      </p:to>
                                    </p:set>
                                    <p:anim calcmode="lin" valueType="num">
                                      <p:cBhvr additive="base">
                                        <p:cTn id="11" dur="500" fill="hold"/>
                                        <p:tgtEl>
                                          <p:spTgt spid="7475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47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47523">
                                            <p:txEl>
                                              <p:pRg st="2" end="2"/>
                                            </p:txEl>
                                          </p:spTgt>
                                        </p:tgtEl>
                                        <p:attrNameLst>
                                          <p:attrName>style.visibility</p:attrName>
                                        </p:attrNameLst>
                                      </p:cBhvr>
                                      <p:to>
                                        <p:strVal val="visible"/>
                                      </p:to>
                                    </p:set>
                                    <p:anim calcmode="lin" valueType="num">
                                      <p:cBhvr additive="base">
                                        <p:cTn id="17" dur="500" fill="hold"/>
                                        <p:tgtEl>
                                          <p:spTgt spid="7475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475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47523">
                                            <p:txEl>
                                              <p:pRg st="3" end="3"/>
                                            </p:txEl>
                                          </p:spTgt>
                                        </p:tgtEl>
                                        <p:attrNameLst>
                                          <p:attrName>style.visibility</p:attrName>
                                        </p:attrNameLst>
                                      </p:cBhvr>
                                      <p:to>
                                        <p:strVal val="visible"/>
                                      </p:to>
                                    </p:set>
                                    <p:anim calcmode="lin" valueType="num">
                                      <p:cBhvr additive="base">
                                        <p:cTn id="21" dur="500" fill="hold"/>
                                        <p:tgtEl>
                                          <p:spTgt spid="7475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47523">
                                            <p:txEl>
                                              <p:pRg st="3" end="3"/>
                                            </p:txEl>
                                          </p:spTgt>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3" grpId="0" uiExpand="1" build="p"/>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p:txBody>
          <a:bodyPr/>
          <a:lstStyle/>
          <a:p>
            <a:r>
              <a:rPr lang="en-US" altLang="en-US"/>
              <a:t>Effects of tapering ends </a:t>
            </a:r>
          </a:p>
        </p:txBody>
      </p:sp>
      <p:sp>
        <p:nvSpPr>
          <p:cNvPr id="751619" name="Rectangle 3"/>
          <p:cNvSpPr>
            <a:spLocks noGrp="1" noChangeArrowheads="1"/>
          </p:cNvSpPr>
          <p:nvPr>
            <p:ph type="body" idx="1"/>
          </p:nvPr>
        </p:nvSpPr>
        <p:spPr/>
        <p:txBody>
          <a:bodyPr/>
          <a:lstStyle/>
          <a:p>
            <a:r>
              <a:rPr lang="en-US" altLang="en-US" dirty="0"/>
              <a:t>Tapered ends of joint are more compliant</a:t>
            </a:r>
          </a:p>
          <a:p>
            <a:pPr lvl="1"/>
            <a:r>
              <a:rPr lang="en-US" altLang="en-US" dirty="0"/>
              <a:t>Higher strains in adherend reduce the displacement difference between the adherends</a:t>
            </a:r>
          </a:p>
          <a:p>
            <a:r>
              <a:rPr lang="en-US" altLang="en-US" dirty="0"/>
              <a:t>Results in lower shear strains at end</a:t>
            </a:r>
          </a:p>
          <a:p>
            <a:r>
              <a:rPr lang="en-US" altLang="en-US" dirty="0"/>
              <a:t>Tapering also reduces load path eccentricity at end</a:t>
            </a:r>
          </a:p>
          <a:p>
            <a:pPr lvl="1"/>
            <a:r>
              <a:rPr lang="en-US" altLang="en-US" dirty="0"/>
              <a:t>Reduces peel stress in adhesive and adherends</a:t>
            </a:r>
          </a:p>
        </p:txBody>
      </p:sp>
      <p:sp>
        <p:nvSpPr>
          <p:cNvPr id="751620" name="Rectangle 4"/>
          <p:cNvSpPr>
            <a:spLocks noChangeArrowheads="1"/>
          </p:cNvSpPr>
          <p:nvPr/>
        </p:nvSpPr>
        <p:spPr bwMode="auto">
          <a:xfrm>
            <a:off x="1174750" y="5095875"/>
            <a:ext cx="26797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51621" name="AutoShape 5"/>
          <p:cNvSpPr>
            <a:spLocks noChangeArrowheads="1"/>
          </p:cNvSpPr>
          <p:nvPr/>
        </p:nvSpPr>
        <p:spPr bwMode="auto">
          <a:xfrm>
            <a:off x="3832225" y="5094288"/>
            <a:ext cx="1371600" cy="215900"/>
          </a:xfrm>
          <a:prstGeom prst="rtTriangle">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51622" name="Rectangle 6"/>
          <p:cNvSpPr>
            <a:spLocks noChangeArrowheads="1"/>
          </p:cNvSpPr>
          <p:nvPr/>
        </p:nvSpPr>
        <p:spPr bwMode="auto">
          <a:xfrm>
            <a:off x="2273300" y="5334000"/>
            <a:ext cx="4546600" cy="2619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51623" name="Text Box 7"/>
          <p:cNvSpPr txBox="1">
            <a:spLocks noChangeArrowheads="1"/>
          </p:cNvSpPr>
          <p:nvPr/>
        </p:nvSpPr>
        <p:spPr bwMode="auto">
          <a:xfrm flipH="1">
            <a:off x="4949825" y="4570413"/>
            <a:ext cx="2520950" cy="366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AU" altLang="en-US" sz="1800">
                <a:solidFill>
                  <a:srgbClr val="000000"/>
                </a:solidFill>
              </a:rPr>
              <a:t>Joint is more compliant</a:t>
            </a:r>
          </a:p>
        </p:txBody>
      </p:sp>
      <p:sp>
        <p:nvSpPr>
          <p:cNvPr id="751624" name="Line 8"/>
          <p:cNvSpPr>
            <a:spLocks noChangeShapeType="1"/>
          </p:cNvSpPr>
          <p:nvPr/>
        </p:nvSpPr>
        <p:spPr bwMode="auto">
          <a:xfrm flipH="1">
            <a:off x="4749800" y="4876800"/>
            <a:ext cx="203200" cy="342900"/>
          </a:xfrm>
          <a:prstGeom prst="line">
            <a:avLst/>
          </a:prstGeom>
          <a:noFill/>
          <a:ln w="25400">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51625" name="Rectangle 9"/>
          <p:cNvSpPr>
            <a:spLocks noChangeArrowheads="1"/>
          </p:cNvSpPr>
          <p:nvPr/>
        </p:nvSpPr>
        <p:spPr bwMode="auto">
          <a:xfrm>
            <a:off x="4940300" y="5067300"/>
            <a:ext cx="520700" cy="254000"/>
          </a:xfrm>
          <a:prstGeom prst="rect">
            <a:avLst/>
          </a:prstGeom>
          <a:noFill/>
          <a:ln>
            <a:noFill/>
          </a:ln>
          <a:effectLst/>
          <a:extLst/>
        </p:spPr>
        <p:txBody>
          <a:bodyPr wrap="none" anchor="ctr"/>
          <a:lstStyle/>
          <a:p>
            <a:endParaRPr lang="en-AU"/>
          </a:p>
        </p:txBody>
      </p:sp>
      <p:sp>
        <p:nvSpPr>
          <p:cNvPr id="751626" name="Line 10"/>
          <p:cNvSpPr>
            <a:spLocks noChangeShapeType="1"/>
          </p:cNvSpPr>
          <p:nvPr/>
        </p:nvSpPr>
        <p:spPr bwMode="auto">
          <a:xfrm flipV="1">
            <a:off x="2260600" y="5312229"/>
            <a:ext cx="2906486" cy="9071"/>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2"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8929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51619">
                                            <p:txEl>
                                              <p:pRg st="0" end="0"/>
                                            </p:txEl>
                                          </p:spTgt>
                                        </p:tgtEl>
                                        <p:attrNameLst>
                                          <p:attrName>style.visibility</p:attrName>
                                        </p:attrNameLst>
                                      </p:cBhvr>
                                      <p:to>
                                        <p:strVal val="visible"/>
                                      </p:to>
                                    </p:set>
                                    <p:anim calcmode="lin" valueType="num">
                                      <p:cBhvr additive="base">
                                        <p:cTn id="7" dur="500" fill="hold"/>
                                        <p:tgtEl>
                                          <p:spTgt spid="75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16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1619">
                                            <p:txEl>
                                              <p:pRg st="1" end="1"/>
                                            </p:txEl>
                                          </p:spTgt>
                                        </p:tgtEl>
                                        <p:attrNameLst>
                                          <p:attrName>style.visibility</p:attrName>
                                        </p:attrNameLst>
                                      </p:cBhvr>
                                      <p:to>
                                        <p:strVal val="visible"/>
                                      </p:to>
                                    </p:set>
                                    <p:anim calcmode="lin" valueType="num">
                                      <p:cBhvr additive="base">
                                        <p:cTn id="11" dur="500" fill="hold"/>
                                        <p:tgtEl>
                                          <p:spTgt spid="7516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1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51619">
                                            <p:txEl>
                                              <p:pRg st="2" end="2"/>
                                            </p:txEl>
                                          </p:spTgt>
                                        </p:tgtEl>
                                        <p:attrNameLst>
                                          <p:attrName>style.visibility</p:attrName>
                                        </p:attrNameLst>
                                      </p:cBhvr>
                                      <p:to>
                                        <p:strVal val="visible"/>
                                      </p:to>
                                    </p:set>
                                    <p:anim calcmode="lin" valueType="num">
                                      <p:cBhvr additive="base">
                                        <p:cTn id="17" dur="500" fill="hold"/>
                                        <p:tgtEl>
                                          <p:spTgt spid="75161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5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51619">
                                            <p:txEl>
                                              <p:pRg st="3" end="3"/>
                                            </p:txEl>
                                          </p:spTgt>
                                        </p:tgtEl>
                                        <p:attrNameLst>
                                          <p:attrName>style.visibility</p:attrName>
                                        </p:attrNameLst>
                                      </p:cBhvr>
                                      <p:to>
                                        <p:strVal val="visible"/>
                                      </p:to>
                                    </p:set>
                                    <p:anim calcmode="lin" valueType="num">
                                      <p:cBhvr additive="base">
                                        <p:cTn id="23" dur="500" fill="hold"/>
                                        <p:tgtEl>
                                          <p:spTgt spid="75161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5161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1619">
                                            <p:txEl>
                                              <p:pRg st="4" end="4"/>
                                            </p:txEl>
                                          </p:spTgt>
                                        </p:tgtEl>
                                        <p:attrNameLst>
                                          <p:attrName>style.visibility</p:attrName>
                                        </p:attrNameLst>
                                      </p:cBhvr>
                                      <p:to>
                                        <p:strVal val="visible"/>
                                      </p:to>
                                    </p:set>
                                    <p:anim calcmode="lin" valueType="num">
                                      <p:cBhvr additive="base">
                                        <p:cTn id="27" dur="500" fill="hold"/>
                                        <p:tgtEl>
                                          <p:spTgt spid="75161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51619">
                                            <p:txEl>
                                              <p:pRg st="4" end="4"/>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9" grpId="0" uiExpand="1" build="p"/>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title"/>
          </p:nvPr>
        </p:nvSpPr>
        <p:spPr/>
        <p:txBody>
          <a:bodyPr/>
          <a:lstStyle/>
          <a:p>
            <a:r>
              <a:rPr lang="en-US" altLang="en-US" sz="3600"/>
              <a:t>Design allowable peel values</a:t>
            </a:r>
          </a:p>
        </p:txBody>
      </p:sp>
      <p:sp>
        <p:nvSpPr>
          <p:cNvPr id="755715" name="Rectangle 3"/>
          <p:cNvSpPr>
            <a:spLocks noGrp="1" noChangeArrowheads="1"/>
          </p:cNvSpPr>
          <p:nvPr>
            <p:ph type="body" idx="1"/>
          </p:nvPr>
        </p:nvSpPr>
        <p:spPr/>
        <p:txBody>
          <a:bodyPr/>
          <a:lstStyle/>
          <a:p>
            <a:pPr>
              <a:lnSpc>
                <a:spcPct val="90000"/>
              </a:lnSpc>
            </a:pPr>
            <a:r>
              <a:rPr lang="en-US" altLang="en-US" dirty="0"/>
              <a:t>There is NO test which measures a peel stress allowable</a:t>
            </a:r>
          </a:p>
          <a:p>
            <a:pPr lvl="1">
              <a:lnSpc>
                <a:spcPct val="90000"/>
              </a:lnSpc>
            </a:pPr>
            <a:r>
              <a:rPr lang="en-US" altLang="en-US" dirty="0"/>
              <a:t>Tensile tests do not represent constraint of Poisson’s effect </a:t>
            </a:r>
          </a:p>
          <a:p>
            <a:pPr>
              <a:lnSpc>
                <a:spcPct val="90000"/>
              </a:lnSpc>
            </a:pPr>
            <a:r>
              <a:rPr lang="en-US" altLang="en-US" dirty="0"/>
              <a:t>All tests (T-peel, blister, climbing drum) are only </a:t>
            </a:r>
            <a:r>
              <a:rPr lang="en-US" altLang="en-US" dirty="0" smtClean="0"/>
              <a:t>comparative </a:t>
            </a:r>
            <a:r>
              <a:rPr lang="en-US" altLang="en-US" dirty="0"/>
              <a:t>tests</a:t>
            </a:r>
          </a:p>
          <a:p>
            <a:pPr lvl="1">
              <a:lnSpc>
                <a:spcPct val="90000"/>
              </a:lnSpc>
            </a:pPr>
            <a:r>
              <a:rPr lang="en-US" altLang="en-US" dirty="0"/>
              <a:t>Do not result in a </a:t>
            </a:r>
            <a:r>
              <a:rPr lang="en-US" altLang="en-US" dirty="0" smtClean="0"/>
              <a:t>“design allowable” </a:t>
            </a:r>
            <a:r>
              <a:rPr lang="en-US" altLang="en-US" dirty="0"/>
              <a:t>peel stress</a:t>
            </a:r>
          </a:p>
          <a:p>
            <a:pPr>
              <a:lnSpc>
                <a:spcPct val="90000"/>
              </a:lnSpc>
            </a:pPr>
            <a:r>
              <a:rPr lang="en-US" altLang="en-US" dirty="0" err="1"/>
              <a:t>Hart-Smith</a:t>
            </a:r>
            <a:r>
              <a:rPr lang="en-US" altLang="en-US" dirty="0"/>
              <a:t> rule of thumb:</a:t>
            </a:r>
          </a:p>
          <a:p>
            <a:pPr lvl="1">
              <a:lnSpc>
                <a:spcPct val="90000"/>
              </a:lnSpc>
            </a:pPr>
            <a:r>
              <a:rPr lang="en-US" altLang="en-US" dirty="0"/>
              <a:t>10,000 psi for ductile adhesives</a:t>
            </a:r>
          </a:p>
          <a:p>
            <a:pPr lvl="1">
              <a:lnSpc>
                <a:spcPct val="90000"/>
              </a:lnSpc>
            </a:pPr>
            <a:r>
              <a:rPr lang="en-US" altLang="en-US" dirty="0"/>
              <a:t>6,000 psi for brittle adhesives and composite resins</a:t>
            </a:r>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11854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55715">
                                            <p:txEl>
                                              <p:pRg st="0" end="0"/>
                                            </p:txEl>
                                          </p:spTgt>
                                        </p:tgtEl>
                                        <p:attrNameLst>
                                          <p:attrName>style.visibility</p:attrName>
                                        </p:attrNameLst>
                                      </p:cBhvr>
                                      <p:to>
                                        <p:strVal val="visible"/>
                                      </p:to>
                                    </p:set>
                                    <p:anim calcmode="lin" valueType="num">
                                      <p:cBhvr additive="base">
                                        <p:cTn id="7" dur="500" fill="hold"/>
                                        <p:tgtEl>
                                          <p:spTgt spid="75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57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5715">
                                            <p:txEl>
                                              <p:pRg st="1" end="1"/>
                                            </p:txEl>
                                          </p:spTgt>
                                        </p:tgtEl>
                                        <p:attrNameLst>
                                          <p:attrName>style.visibility</p:attrName>
                                        </p:attrNameLst>
                                      </p:cBhvr>
                                      <p:to>
                                        <p:strVal val="visible"/>
                                      </p:to>
                                    </p:set>
                                    <p:anim calcmode="lin" valueType="num">
                                      <p:cBhvr additive="base">
                                        <p:cTn id="11" dur="500" fill="hold"/>
                                        <p:tgtEl>
                                          <p:spTgt spid="7557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5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55715">
                                            <p:txEl>
                                              <p:pRg st="2" end="2"/>
                                            </p:txEl>
                                          </p:spTgt>
                                        </p:tgtEl>
                                        <p:attrNameLst>
                                          <p:attrName>style.visibility</p:attrName>
                                        </p:attrNameLst>
                                      </p:cBhvr>
                                      <p:to>
                                        <p:strVal val="visible"/>
                                      </p:to>
                                    </p:set>
                                    <p:anim calcmode="lin" valueType="num">
                                      <p:cBhvr additive="base">
                                        <p:cTn id="17" dur="500" fill="hold"/>
                                        <p:tgtEl>
                                          <p:spTgt spid="7557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5571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55715">
                                            <p:txEl>
                                              <p:pRg st="3" end="3"/>
                                            </p:txEl>
                                          </p:spTgt>
                                        </p:tgtEl>
                                        <p:attrNameLst>
                                          <p:attrName>style.visibility</p:attrName>
                                        </p:attrNameLst>
                                      </p:cBhvr>
                                      <p:to>
                                        <p:strVal val="visible"/>
                                      </p:to>
                                    </p:set>
                                    <p:anim calcmode="lin" valueType="num">
                                      <p:cBhvr additive="base">
                                        <p:cTn id="21" dur="500" fill="hold"/>
                                        <p:tgtEl>
                                          <p:spTgt spid="7557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557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55715">
                                            <p:txEl>
                                              <p:pRg st="4" end="4"/>
                                            </p:txEl>
                                          </p:spTgt>
                                        </p:tgtEl>
                                        <p:attrNameLst>
                                          <p:attrName>style.visibility</p:attrName>
                                        </p:attrNameLst>
                                      </p:cBhvr>
                                      <p:to>
                                        <p:strVal val="visible"/>
                                      </p:to>
                                    </p:set>
                                    <p:anim calcmode="lin" valueType="num">
                                      <p:cBhvr additive="base">
                                        <p:cTn id="27" dur="500" fill="hold"/>
                                        <p:tgtEl>
                                          <p:spTgt spid="75571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5571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55715">
                                            <p:txEl>
                                              <p:pRg st="5" end="5"/>
                                            </p:txEl>
                                          </p:spTgt>
                                        </p:tgtEl>
                                        <p:attrNameLst>
                                          <p:attrName>style.visibility</p:attrName>
                                        </p:attrNameLst>
                                      </p:cBhvr>
                                      <p:to>
                                        <p:strVal val="visible"/>
                                      </p:to>
                                    </p:set>
                                    <p:anim calcmode="lin" valueType="num">
                                      <p:cBhvr additive="base">
                                        <p:cTn id="31" dur="500" fill="hold"/>
                                        <p:tgtEl>
                                          <p:spTgt spid="7557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571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55715">
                                            <p:txEl>
                                              <p:pRg st="6" end="6"/>
                                            </p:txEl>
                                          </p:spTgt>
                                        </p:tgtEl>
                                        <p:attrNameLst>
                                          <p:attrName>style.visibility</p:attrName>
                                        </p:attrNameLst>
                                      </p:cBhvr>
                                      <p:to>
                                        <p:strVal val="visible"/>
                                      </p:to>
                                    </p:set>
                                    <p:anim calcmode="lin" valueType="num">
                                      <p:cBhvr additive="base">
                                        <p:cTn id="35" dur="500" fill="hold"/>
                                        <p:tgtEl>
                                          <p:spTgt spid="75571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55715">
                                            <p:txEl>
                                              <p:pRg st="6" end="6"/>
                                            </p:txEl>
                                          </p:spTgt>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5" grpId="0" uiExpand="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Environmental effects</a:t>
            </a:r>
            <a:endParaRPr lang="en-AU" dirty="0"/>
          </a:p>
        </p:txBody>
      </p:sp>
      <p:sp>
        <p:nvSpPr>
          <p:cNvPr id="6" name="Content Placeholder 5"/>
          <p:cNvSpPr>
            <a:spLocks noGrp="1"/>
          </p:cNvSpPr>
          <p:nvPr>
            <p:ph idx="1"/>
          </p:nvPr>
        </p:nvSpPr>
        <p:spPr/>
        <p:txBody>
          <a:bodyPr/>
          <a:lstStyle/>
          <a:p>
            <a:r>
              <a:rPr lang="en-AU" sz="2000" b="1" dirty="0" smtClean="0">
                <a:solidFill>
                  <a:srgbClr val="FF0000"/>
                </a:solidFill>
              </a:rPr>
              <a:t>Service temperature</a:t>
            </a:r>
            <a:r>
              <a:rPr lang="en-AU" sz="2000" dirty="0" smtClean="0"/>
              <a:t> has a significant effect on </a:t>
            </a:r>
            <a:r>
              <a:rPr lang="en-AU" sz="2000" dirty="0" smtClean="0">
                <a:solidFill>
                  <a:srgbClr val="C00000"/>
                </a:solidFill>
              </a:rPr>
              <a:t>bulk </a:t>
            </a:r>
            <a:r>
              <a:rPr lang="en-AU" sz="2000" dirty="0" smtClean="0"/>
              <a:t>adhesive properties</a:t>
            </a:r>
          </a:p>
          <a:p>
            <a:pPr lvl="1"/>
            <a:r>
              <a:rPr lang="en-AU" sz="1600" dirty="0" smtClean="0"/>
              <a:t>Low temperature: High shear modulus, high shear strength but minimal plastic strain capability</a:t>
            </a:r>
          </a:p>
          <a:p>
            <a:pPr lvl="1"/>
            <a:r>
              <a:rPr lang="en-AU" sz="1600" dirty="0" smtClean="0"/>
              <a:t>High temperature: Lower shear modulus, lower shear strength but significantly more plastic  strain capability</a:t>
            </a:r>
          </a:p>
          <a:p>
            <a:r>
              <a:rPr lang="en-AU" sz="2000" dirty="0" smtClean="0"/>
              <a:t>Design or testing must address the variation in properties </a:t>
            </a:r>
          </a:p>
          <a:p>
            <a:r>
              <a:rPr lang="en-AU" sz="2000" dirty="0" smtClean="0"/>
              <a:t>High temperatures and loads may cause creep especially near the Glass Transition Temperature</a:t>
            </a:r>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3051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Introduction</a:t>
            </a:r>
            <a:endParaRPr lang="en-AU" dirty="0"/>
          </a:p>
        </p:txBody>
      </p:sp>
      <p:sp>
        <p:nvSpPr>
          <p:cNvPr id="6" name="Content Placeholder 5"/>
          <p:cNvSpPr>
            <a:spLocks noGrp="1"/>
          </p:cNvSpPr>
          <p:nvPr>
            <p:ph idx="1"/>
          </p:nvPr>
        </p:nvSpPr>
        <p:spPr/>
        <p:txBody>
          <a:bodyPr/>
          <a:lstStyle/>
          <a:p>
            <a:r>
              <a:rPr lang="en-AU" dirty="0" smtClean="0">
                <a:effectLst/>
              </a:rPr>
              <a:t>Structural </a:t>
            </a:r>
            <a:r>
              <a:rPr lang="en-AU" dirty="0">
                <a:effectLst/>
              </a:rPr>
              <a:t>integrity of adhesive </a:t>
            </a:r>
            <a:r>
              <a:rPr lang="en-AU" dirty="0" smtClean="0">
                <a:effectLst/>
              </a:rPr>
              <a:t>bonds:</a:t>
            </a:r>
          </a:p>
          <a:p>
            <a:pPr lvl="1"/>
            <a:r>
              <a:rPr lang="en-AU" dirty="0" smtClean="0">
                <a:effectLst/>
              </a:rPr>
              <a:t>Design and certification demonstrate ultimate load capability</a:t>
            </a:r>
          </a:p>
          <a:p>
            <a:pPr lvl="1"/>
            <a:r>
              <a:rPr lang="en-AU" dirty="0" smtClean="0">
                <a:effectLst/>
              </a:rPr>
              <a:t>NDI and damage tolerance analysis (DTA) demonstrate limit load capability </a:t>
            </a:r>
            <a:r>
              <a:rPr lang="en-AU" dirty="0">
                <a:effectLst/>
              </a:rPr>
              <a:t>in the presence of </a:t>
            </a:r>
            <a:r>
              <a:rPr lang="en-AU" dirty="0" smtClean="0">
                <a:effectLst/>
              </a:rPr>
              <a:t>a nominal defect</a:t>
            </a:r>
          </a:p>
          <a:p>
            <a:r>
              <a:rPr lang="en-AU" dirty="0" smtClean="0">
                <a:effectLst/>
              </a:rPr>
              <a:t>FEA and testing are based on artificial </a:t>
            </a:r>
            <a:r>
              <a:rPr lang="en-AU" dirty="0">
                <a:effectLst/>
              </a:rPr>
              <a:t>defects </a:t>
            </a:r>
            <a:r>
              <a:rPr lang="en-AU" dirty="0" smtClean="0">
                <a:effectLst/>
              </a:rPr>
              <a:t>to </a:t>
            </a:r>
            <a:r>
              <a:rPr lang="en-AU" dirty="0">
                <a:effectLst/>
              </a:rPr>
              <a:t>demonstrate </a:t>
            </a:r>
            <a:r>
              <a:rPr lang="en-AU" dirty="0" smtClean="0">
                <a:effectLst/>
              </a:rPr>
              <a:t>sustainment of limit load </a:t>
            </a:r>
            <a:r>
              <a:rPr lang="en-AU" dirty="0">
                <a:effectLst/>
              </a:rPr>
              <a:t>without </a:t>
            </a:r>
            <a:r>
              <a:rPr lang="en-AU" dirty="0" smtClean="0">
                <a:effectLst/>
              </a:rPr>
              <a:t>failure</a:t>
            </a:r>
          </a:p>
          <a:p>
            <a:r>
              <a:rPr lang="en-AU" dirty="0" smtClean="0">
                <a:effectLst/>
              </a:rPr>
              <a:t>This approach will NOT prevent all bond failures</a:t>
            </a:r>
          </a:p>
          <a:p>
            <a:r>
              <a:rPr lang="en-AU" dirty="0" smtClean="0">
                <a:effectLst/>
              </a:rPr>
              <a:t>A probable in-flight </a:t>
            </a:r>
            <a:r>
              <a:rPr lang="en-AU" dirty="0">
                <a:effectLst/>
              </a:rPr>
              <a:t>bond failure resulting in a fatal crash </a:t>
            </a:r>
            <a:r>
              <a:rPr lang="en-AU" dirty="0" smtClean="0">
                <a:effectLst/>
              </a:rPr>
              <a:t>brings this methodology into question</a:t>
            </a:r>
          </a:p>
          <a:p>
            <a:pPr lvl="1"/>
            <a:r>
              <a:rPr lang="en-AU" dirty="0" smtClean="0">
                <a:effectLst/>
              </a:rPr>
              <a:t>Structure </a:t>
            </a:r>
            <a:r>
              <a:rPr lang="en-AU" dirty="0">
                <a:effectLst/>
              </a:rPr>
              <a:t>had </a:t>
            </a:r>
            <a:r>
              <a:rPr lang="en-AU" dirty="0" smtClean="0">
                <a:effectLst/>
              </a:rPr>
              <a:t>passed several </a:t>
            </a:r>
            <a:r>
              <a:rPr lang="en-AU" dirty="0">
                <a:effectLst/>
              </a:rPr>
              <a:t>NDI </a:t>
            </a:r>
            <a:r>
              <a:rPr lang="en-AU" dirty="0" smtClean="0">
                <a:effectLst/>
              </a:rPr>
              <a:t>and visual inspection within 80 hrs of crash</a:t>
            </a:r>
          </a:p>
          <a:p>
            <a:endParaRPr lang="en-AU" dirty="0"/>
          </a:p>
        </p:txBody>
      </p:sp>
      <p:sp>
        <p:nvSpPr>
          <p:cNvPr id="7"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8"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5279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Grp="1" noChangeArrowheads="1"/>
          </p:cNvSpPr>
          <p:nvPr>
            <p:ph type="title"/>
          </p:nvPr>
        </p:nvSpPr>
        <p:spPr/>
        <p:txBody>
          <a:bodyPr/>
          <a:lstStyle/>
          <a:p>
            <a:r>
              <a:rPr lang="en-US" altLang="en-US"/>
              <a:t>Service temperature</a:t>
            </a:r>
          </a:p>
        </p:txBody>
      </p:sp>
      <p:sp>
        <p:nvSpPr>
          <p:cNvPr id="1258499" name="Rectangle 3"/>
          <p:cNvSpPr>
            <a:spLocks noGrp="1" noChangeArrowheads="1"/>
          </p:cNvSpPr>
          <p:nvPr>
            <p:ph type="body" sz="half" idx="1"/>
          </p:nvPr>
        </p:nvSpPr>
        <p:spPr>
          <a:xfrm>
            <a:off x="495300" y="1508125"/>
            <a:ext cx="4487863" cy="439102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t>Adhesive properties depend strongly on temperature</a:t>
            </a:r>
          </a:p>
          <a:p>
            <a:r>
              <a:rPr lang="en-US" altLang="en-US" sz="2000" dirty="0"/>
              <a:t>Must address maximum and  minimum service temperatures</a:t>
            </a:r>
          </a:p>
          <a:p>
            <a:pPr lvl="1"/>
            <a:r>
              <a:rPr lang="en-US" altLang="en-US" sz="1800" dirty="0"/>
              <a:t>Properties change</a:t>
            </a:r>
          </a:p>
          <a:p>
            <a:r>
              <a:rPr lang="en-US" altLang="en-US" sz="2000" dirty="0" smtClean="0">
                <a:solidFill>
                  <a:srgbClr val="0066CC"/>
                </a:solidFill>
              </a:rPr>
              <a:t>Average </a:t>
            </a:r>
            <a:r>
              <a:rPr lang="en-US" altLang="en-US" sz="2000" dirty="0">
                <a:solidFill>
                  <a:srgbClr val="0066CC"/>
                </a:solidFill>
              </a:rPr>
              <a:t>shear stress approach uses knock-down factors to account for temperature effects on adhesive properties</a:t>
            </a:r>
          </a:p>
        </p:txBody>
      </p:sp>
      <p:sp>
        <p:nvSpPr>
          <p:cNvPr id="1258500" name="Rectangle 4"/>
          <p:cNvSpPr>
            <a:spLocks noChangeArrowheads="1"/>
          </p:cNvSpPr>
          <p:nvPr/>
        </p:nvSpPr>
        <p:spPr bwMode="auto">
          <a:xfrm rot="-5400000">
            <a:off x="4187032" y="3264694"/>
            <a:ext cx="17700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0"/>
              </a:spcBef>
              <a:buFontTx/>
              <a:buNone/>
            </a:pPr>
            <a:r>
              <a:rPr lang="en-US" altLang="en-US" b="1">
                <a:solidFill>
                  <a:srgbClr val="000000"/>
                </a:solidFill>
              </a:rPr>
              <a:t>Shear Stress</a:t>
            </a:r>
          </a:p>
        </p:txBody>
      </p:sp>
      <p:sp>
        <p:nvSpPr>
          <p:cNvPr id="1258501" name="Rectangle 5"/>
          <p:cNvSpPr>
            <a:spLocks noChangeArrowheads="1"/>
          </p:cNvSpPr>
          <p:nvPr/>
        </p:nvSpPr>
        <p:spPr bwMode="auto">
          <a:xfrm>
            <a:off x="6115050" y="4584700"/>
            <a:ext cx="167640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buFontTx/>
              <a:buNone/>
            </a:pPr>
            <a:r>
              <a:rPr lang="en-US" altLang="en-US" b="1">
                <a:solidFill>
                  <a:srgbClr val="000000"/>
                </a:solidFill>
              </a:rPr>
              <a:t>Shear Strain</a:t>
            </a:r>
          </a:p>
        </p:txBody>
      </p:sp>
      <p:grpSp>
        <p:nvGrpSpPr>
          <p:cNvPr id="1258502" name="Group 6"/>
          <p:cNvGrpSpPr>
            <a:grpSpLocks/>
          </p:cNvGrpSpPr>
          <p:nvPr/>
        </p:nvGrpSpPr>
        <p:grpSpPr bwMode="auto">
          <a:xfrm>
            <a:off x="5472113" y="2349500"/>
            <a:ext cx="2122487" cy="2216150"/>
            <a:chOff x="3666" y="2385"/>
            <a:chExt cx="1501" cy="1073"/>
          </a:xfrm>
        </p:grpSpPr>
        <p:sp>
          <p:nvSpPr>
            <p:cNvPr id="1258503" name="Arc 7"/>
            <p:cNvSpPr>
              <a:spLocks/>
            </p:cNvSpPr>
            <p:nvPr/>
          </p:nvSpPr>
          <p:spPr bwMode="auto">
            <a:xfrm flipH="1">
              <a:off x="3666" y="2700"/>
              <a:ext cx="230" cy="758"/>
            </a:xfrm>
            <a:custGeom>
              <a:avLst/>
              <a:gdLst>
                <a:gd name="G0" fmla="+- 0 0 0"/>
                <a:gd name="G1" fmla="+- 20458 0 0"/>
                <a:gd name="G2" fmla="+- 21600 0 0"/>
                <a:gd name="T0" fmla="*/ 6931 w 21566"/>
                <a:gd name="T1" fmla="*/ 0 h 20458"/>
                <a:gd name="T2" fmla="*/ 21566 w 21566"/>
                <a:gd name="T3" fmla="*/ 19252 h 20458"/>
                <a:gd name="T4" fmla="*/ 0 w 21566"/>
                <a:gd name="T5" fmla="*/ 20458 h 20458"/>
              </a:gdLst>
              <a:ahLst/>
              <a:cxnLst>
                <a:cxn ang="0">
                  <a:pos x="T0" y="T1"/>
                </a:cxn>
                <a:cxn ang="0">
                  <a:pos x="T2" y="T3"/>
                </a:cxn>
                <a:cxn ang="0">
                  <a:pos x="T4" y="T5"/>
                </a:cxn>
              </a:cxnLst>
              <a:rect l="0" t="0" r="r" b="b"/>
              <a:pathLst>
                <a:path w="21566" h="20458" fill="none" extrusionOk="0">
                  <a:moveTo>
                    <a:pt x="6930" y="0"/>
                  </a:moveTo>
                  <a:cubicBezTo>
                    <a:pt x="15281" y="2829"/>
                    <a:pt x="21074" y="10449"/>
                    <a:pt x="21566" y="19251"/>
                  </a:cubicBezTo>
                </a:path>
                <a:path w="21566" h="20458" stroke="0" extrusionOk="0">
                  <a:moveTo>
                    <a:pt x="6930" y="0"/>
                  </a:moveTo>
                  <a:cubicBezTo>
                    <a:pt x="15281" y="2829"/>
                    <a:pt x="21074" y="10449"/>
                    <a:pt x="21566" y="19251"/>
                  </a:cubicBezTo>
                  <a:lnTo>
                    <a:pt x="0" y="20458"/>
                  </a:lnTo>
                  <a:close/>
                </a:path>
              </a:pathLst>
            </a:cu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58504" name="Arc 8"/>
            <p:cNvSpPr>
              <a:spLocks/>
            </p:cNvSpPr>
            <p:nvPr/>
          </p:nvSpPr>
          <p:spPr bwMode="auto">
            <a:xfrm flipH="1">
              <a:off x="3818" y="2385"/>
              <a:ext cx="1349" cy="368"/>
            </a:xfrm>
            <a:custGeom>
              <a:avLst/>
              <a:gdLst>
                <a:gd name="G0" fmla="+- 0 0 0"/>
                <a:gd name="G1" fmla="+- 21600 0 0"/>
                <a:gd name="G2" fmla="+- 21600 0 0"/>
                <a:gd name="T0" fmla="*/ 0 w 21409"/>
                <a:gd name="T1" fmla="*/ 0 h 21600"/>
                <a:gd name="T2" fmla="*/ 21409 w 21409"/>
                <a:gd name="T3" fmla="*/ 18736 h 21600"/>
                <a:gd name="T4" fmla="*/ 0 w 21409"/>
                <a:gd name="T5" fmla="*/ 21600 h 21600"/>
              </a:gdLst>
              <a:ahLst/>
              <a:cxnLst>
                <a:cxn ang="0">
                  <a:pos x="T0" y="T1"/>
                </a:cxn>
                <a:cxn ang="0">
                  <a:pos x="T2" y="T3"/>
                </a:cxn>
                <a:cxn ang="0">
                  <a:pos x="T4" y="T5"/>
                </a:cxn>
              </a:cxnLst>
              <a:rect l="0" t="0" r="r" b="b"/>
              <a:pathLst>
                <a:path w="21409" h="21600" fill="none" extrusionOk="0">
                  <a:moveTo>
                    <a:pt x="-1" y="0"/>
                  </a:moveTo>
                  <a:cubicBezTo>
                    <a:pt x="10822" y="0"/>
                    <a:pt x="19974" y="8009"/>
                    <a:pt x="21409" y="18735"/>
                  </a:cubicBezTo>
                </a:path>
                <a:path w="21409" h="21600" stroke="0" extrusionOk="0">
                  <a:moveTo>
                    <a:pt x="-1" y="0"/>
                  </a:moveTo>
                  <a:cubicBezTo>
                    <a:pt x="10822" y="0"/>
                    <a:pt x="19974" y="8009"/>
                    <a:pt x="21409" y="18735"/>
                  </a:cubicBezTo>
                  <a:lnTo>
                    <a:pt x="0" y="21600"/>
                  </a:lnTo>
                  <a:close/>
                </a:path>
              </a:pathLst>
            </a:cu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258505" name="Group 9"/>
          <p:cNvGrpSpPr>
            <a:grpSpLocks/>
          </p:cNvGrpSpPr>
          <p:nvPr/>
        </p:nvGrpSpPr>
        <p:grpSpPr bwMode="auto">
          <a:xfrm>
            <a:off x="5475288" y="3121025"/>
            <a:ext cx="3019425" cy="1455738"/>
            <a:chOff x="3666" y="2385"/>
            <a:chExt cx="1501" cy="1073"/>
          </a:xfrm>
        </p:grpSpPr>
        <p:sp>
          <p:nvSpPr>
            <p:cNvPr id="1258506" name="Arc 10"/>
            <p:cNvSpPr>
              <a:spLocks/>
            </p:cNvSpPr>
            <p:nvPr/>
          </p:nvSpPr>
          <p:spPr bwMode="auto">
            <a:xfrm flipH="1">
              <a:off x="3666" y="2700"/>
              <a:ext cx="230" cy="758"/>
            </a:xfrm>
            <a:custGeom>
              <a:avLst/>
              <a:gdLst>
                <a:gd name="G0" fmla="+- 0 0 0"/>
                <a:gd name="G1" fmla="+- 20458 0 0"/>
                <a:gd name="G2" fmla="+- 21600 0 0"/>
                <a:gd name="T0" fmla="*/ 6931 w 21566"/>
                <a:gd name="T1" fmla="*/ 0 h 20458"/>
                <a:gd name="T2" fmla="*/ 21566 w 21566"/>
                <a:gd name="T3" fmla="*/ 19252 h 20458"/>
                <a:gd name="T4" fmla="*/ 0 w 21566"/>
                <a:gd name="T5" fmla="*/ 20458 h 20458"/>
              </a:gdLst>
              <a:ahLst/>
              <a:cxnLst>
                <a:cxn ang="0">
                  <a:pos x="T0" y="T1"/>
                </a:cxn>
                <a:cxn ang="0">
                  <a:pos x="T2" y="T3"/>
                </a:cxn>
                <a:cxn ang="0">
                  <a:pos x="T4" y="T5"/>
                </a:cxn>
              </a:cxnLst>
              <a:rect l="0" t="0" r="r" b="b"/>
              <a:pathLst>
                <a:path w="21566" h="20458" fill="none" extrusionOk="0">
                  <a:moveTo>
                    <a:pt x="6930" y="0"/>
                  </a:moveTo>
                  <a:cubicBezTo>
                    <a:pt x="15281" y="2829"/>
                    <a:pt x="21074" y="10449"/>
                    <a:pt x="21566" y="19251"/>
                  </a:cubicBezTo>
                </a:path>
                <a:path w="21566" h="20458" stroke="0" extrusionOk="0">
                  <a:moveTo>
                    <a:pt x="6930" y="0"/>
                  </a:moveTo>
                  <a:cubicBezTo>
                    <a:pt x="15281" y="2829"/>
                    <a:pt x="21074" y="10449"/>
                    <a:pt x="21566" y="19251"/>
                  </a:cubicBezTo>
                  <a:lnTo>
                    <a:pt x="0" y="20458"/>
                  </a:lnTo>
                  <a:close/>
                </a:path>
              </a:pathLst>
            </a:cu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58507" name="Arc 11"/>
            <p:cNvSpPr>
              <a:spLocks/>
            </p:cNvSpPr>
            <p:nvPr/>
          </p:nvSpPr>
          <p:spPr bwMode="auto">
            <a:xfrm flipH="1">
              <a:off x="3818" y="2385"/>
              <a:ext cx="1349" cy="368"/>
            </a:xfrm>
            <a:custGeom>
              <a:avLst/>
              <a:gdLst>
                <a:gd name="G0" fmla="+- 0 0 0"/>
                <a:gd name="G1" fmla="+- 21600 0 0"/>
                <a:gd name="G2" fmla="+- 21600 0 0"/>
                <a:gd name="T0" fmla="*/ 0 w 21409"/>
                <a:gd name="T1" fmla="*/ 0 h 21600"/>
                <a:gd name="T2" fmla="*/ 21409 w 21409"/>
                <a:gd name="T3" fmla="*/ 18736 h 21600"/>
                <a:gd name="T4" fmla="*/ 0 w 21409"/>
                <a:gd name="T5" fmla="*/ 21600 h 21600"/>
              </a:gdLst>
              <a:ahLst/>
              <a:cxnLst>
                <a:cxn ang="0">
                  <a:pos x="T0" y="T1"/>
                </a:cxn>
                <a:cxn ang="0">
                  <a:pos x="T2" y="T3"/>
                </a:cxn>
                <a:cxn ang="0">
                  <a:pos x="T4" y="T5"/>
                </a:cxn>
              </a:cxnLst>
              <a:rect l="0" t="0" r="r" b="b"/>
              <a:pathLst>
                <a:path w="21409" h="21600" fill="none" extrusionOk="0">
                  <a:moveTo>
                    <a:pt x="-1" y="0"/>
                  </a:moveTo>
                  <a:cubicBezTo>
                    <a:pt x="10822" y="0"/>
                    <a:pt x="19974" y="8009"/>
                    <a:pt x="21409" y="18735"/>
                  </a:cubicBezTo>
                </a:path>
                <a:path w="21409" h="21600" stroke="0" extrusionOk="0">
                  <a:moveTo>
                    <a:pt x="-1" y="0"/>
                  </a:moveTo>
                  <a:cubicBezTo>
                    <a:pt x="10822" y="0"/>
                    <a:pt x="19974" y="8009"/>
                    <a:pt x="21409" y="18735"/>
                  </a:cubicBezTo>
                  <a:lnTo>
                    <a:pt x="0" y="21600"/>
                  </a:lnTo>
                  <a:close/>
                </a:path>
              </a:pathLst>
            </a:cu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nvGrpSpPr>
          <p:cNvPr id="1258508" name="Group 12"/>
          <p:cNvGrpSpPr>
            <a:grpSpLocks/>
          </p:cNvGrpSpPr>
          <p:nvPr/>
        </p:nvGrpSpPr>
        <p:grpSpPr bwMode="auto">
          <a:xfrm>
            <a:off x="5475288" y="1870075"/>
            <a:ext cx="527050" cy="2679700"/>
            <a:chOff x="3666" y="2385"/>
            <a:chExt cx="1501" cy="1073"/>
          </a:xfrm>
        </p:grpSpPr>
        <p:sp>
          <p:nvSpPr>
            <p:cNvPr id="1258509" name="Arc 13"/>
            <p:cNvSpPr>
              <a:spLocks/>
            </p:cNvSpPr>
            <p:nvPr/>
          </p:nvSpPr>
          <p:spPr bwMode="auto">
            <a:xfrm flipH="1">
              <a:off x="3666" y="2700"/>
              <a:ext cx="230" cy="758"/>
            </a:xfrm>
            <a:custGeom>
              <a:avLst/>
              <a:gdLst>
                <a:gd name="G0" fmla="+- 0 0 0"/>
                <a:gd name="G1" fmla="+- 20458 0 0"/>
                <a:gd name="G2" fmla="+- 21600 0 0"/>
                <a:gd name="T0" fmla="*/ 6931 w 21566"/>
                <a:gd name="T1" fmla="*/ 0 h 20458"/>
                <a:gd name="T2" fmla="*/ 21566 w 21566"/>
                <a:gd name="T3" fmla="*/ 19252 h 20458"/>
                <a:gd name="T4" fmla="*/ 0 w 21566"/>
                <a:gd name="T5" fmla="*/ 20458 h 20458"/>
              </a:gdLst>
              <a:ahLst/>
              <a:cxnLst>
                <a:cxn ang="0">
                  <a:pos x="T0" y="T1"/>
                </a:cxn>
                <a:cxn ang="0">
                  <a:pos x="T2" y="T3"/>
                </a:cxn>
                <a:cxn ang="0">
                  <a:pos x="T4" y="T5"/>
                </a:cxn>
              </a:cxnLst>
              <a:rect l="0" t="0" r="r" b="b"/>
              <a:pathLst>
                <a:path w="21566" h="20458" fill="none" extrusionOk="0">
                  <a:moveTo>
                    <a:pt x="6930" y="0"/>
                  </a:moveTo>
                  <a:cubicBezTo>
                    <a:pt x="15281" y="2829"/>
                    <a:pt x="21074" y="10449"/>
                    <a:pt x="21566" y="19251"/>
                  </a:cubicBezTo>
                </a:path>
                <a:path w="21566" h="20458" stroke="0" extrusionOk="0">
                  <a:moveTo>
                    <a:pt x="6930" y="0"/>
                  </a:moveTo>
                  <a:cubicBezTo>
                    <a:pt x="15281" y="2829"/>
                    <a:pt x="21074" y="10449"/>
                    <a:pt x="21566" y="19251"/>
                  </a:cubicBezTo>
                  <a:lnTo>
                    <a:pt x="0" y="20458"/>
                  </a:lnTo>
                  <a:close/>
                </a:path>
              </a:pathLst>
            </a:cu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58510" name="Arc 14"/>
            <p:cNvSpPr>
              <a:spLocks/>
            </p:cNvSpPr>
            <p:nvPr/>
          </p:nvSpPr>
          <p:spPr bwMode="auto">
            <a:xfrm flipH="1">
              <a:off x="3818" y="2385"/>
              <a:ext cx="1349" cy="368"/>
            </a:xfrm>
            <a:custGeom>
              <a:avLst/>
              <a:gdLst>
                <a:gd name="G0" fmla="+- 0 0 0"/>
                <a:gd name="G1" fmla="+- 21600 0 0"/>
                <a:gd name="G2" fmla="+- 21600 0 0"/>
                <a:gd name="T0" fmla="*/ 0 w 21409"/>
                <a:gd name="T1" fmla="*/ 0 h 21600"/>
                <a:gd name="T2" fmla="*/ 21409 w 21409"/>
                <a:gd name="T3" fmla="*/ 18736 h 21600"/>
                <a:gd name="T4" fmla="*/ 0 w 21409"/>
                <a:gd name="T5" fmla="*/ 21600 h 21600"/>
              </a:gdLst>
              <a:ahLst/>
              <a:cxnLst>
                <a:cxn ang="0">
                  <a:pos x="T0" y="T1"/>
                </a:cxn>
                <a:cxn ang="0">
                  <a:pos x="T2" y="T3"/>
                </a:cxn>
                <a:cxn ang="0">
                  <a:pos x="T4" y="T5"/>
                </a:cxn>
              </a:cxnLst>
              <a:rect l="0" t="0" r="r" b="b"/>
              <a:pathLst>
                <a:path w="21409" h="21600" fill="none" extrusionOk="0">
                  <a:moveTo>
                    <a:pt x="-1" y="0"/>
                  </a:moveTo>
                  <a:cubicBezTo>
                    <a:pt x="10822" y="0"/>
                    <a:pt x="19974" y="8009"/>
                    <a:pt x="21409" y="18735"/>
                  </a:cubicBezTo>
                </a:path>
                <a:path w="21409" h="21600" stroke="0" extrusionOk="0">
                  <a:moveTo>
                    <a:pt x="-1" y="0"/>
                  </a:moveTo>
                  <a:cubicBezTo>
                    <a:pt x="10822" y="0"/>
                    <a:pt x="19974" y="8009"/>
                    <a:pt x="21409" y="18735"/>
                  </a:cubicBezTo>
                  <a:lnTo>
                    <a:pt x="0" y="21600"/>
                  </a:lnTo>
                  <a:close/>
                </a:path>
              </a:pathLst>
            </a:cu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1258511" name="Line 15"/>
          <p:cNvSpPr>
            <a:spLocks noChangeShapeType="1"/>
          </p:cNvSpPr>
          <p:nvPr/>
        </p:nvSpPr>
        <p:spPr bwMode="auto">
          <a:xfrm flipV="1">
            <a:off x="5470525" y="3619500"/>
            <a:ext cx="3276600" cy="90963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58512" name="Line 16"/>
          <p:cNvSpPr>
            <a:spLocks noChangeShapeType="1"/>
          </p:cNvSpPr>
          <p:nvPr/>
        </p:nvSpPr>
        <p:spPr bwMode="auto">
          <a:xfrm flipV="1">
            <a:off x="5484813" y="4232275"/>
            <a:ext cx="1862137" cy="2968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258513" name="Text Box 17"/>
          <p:cNvSpPr txBox="1">
            <a:spLocks noChangeArrowheads="1"/>
          </p:cNvSpPr>
          <p:nvPr/>
        </p:nvSpPr>
        <p:spPr bwMode="auto">
          <a:xfrm>
            <a:off x="6069013" y="1635125"/>
            <a:ext cx="738187" cy="3683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AU" altLang="en-US" sz="1800">
                <a:solidFill>
                  <a:srgbClr val="000000"/>
                </a:solidFill>
              </a:rPr>
              <a:t>-65</a:t>
            </a:r>
            <a:r>
              <a:rPr lang="en-US" altLang="en-US" sz="1800">
                <a:solidFill>
                  <a:srgbClr val="000000"/>
                </a:solidFill>
              </a:rPr>
              <a:t>º</a:t>
            </a:r>
            <a:r>
              <a:rPr lang="en-AU" altLang="en-US" sz="1800">
                <a:solidFill>
                  <a:srgbClr val="000000"/>
                </a:solidFill>
              </a:rPr>
              <a:t>F</a:t>
            </a:r>
          </a:p>
        </p:txBody>
      </p:sp>
      <p:sp>
        <p:nvSpPr>
          <p:cNvPr id="1258514" name="Text Box 18"/>
          <p:cNvSpPr txBox="1">
            <a:spLocks noChangeArrowheads="1"/>
          </p:cNvSpPr>
          <p:nvPr/>
        </p:nvSpPr>
        <p:spPr bwMode="auto">
          <a:xfrm>
            <a:off x="7539038" y="2065338"/>
            <a:ext cx="661987" cy="366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AU" altLang="en-US" sz="1800">
                <a:solidFill>
                  <a:srgbClr val="000000"/>
                </a:solidFill>
              </a:rPr>
              <a:t>75</a:t>
            </a:r>
            <a:r>
              <a:rPr lang="en-US" altLang="en-US" sz="1800">
                <a:solidFill>
                  <a:srgbClr val="000000"/>
                </a:solidFill>
              </a:rPr>
              <a:t>º</a:t>
            </a:r>
            <a:r>
              <a:rPr lang="en-AU" altLang="en-US" sz="1800">
                <a:solidFill>
                  <a:srgbClr val="000000"/>
                </a:solidFill>
              </a:rPr>
              <a:t>F</a:t>
            </a:r>
          </a:p>
        </p:txBody>
      </p:sp>
      <p:sp>
        <p:nvSpPr>
          <p:cNvPr id="1258515" name="Text Box 19"/>
          <p:cNvSpPr txBox="1">
            <a:spLocks noChangeArrowheads="1"/>
          </p:cNvSpPr>
          <p:nvPr/>
        </p:nvSpPr>
        <p:spPr bwMode="auto">
          <a:xfrm>
            <a:off x="7847013" y="2593975"/>
            <a:ext cx="787400" cy="3667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AU" altLang="en-US" sz="1800">
                <a:solidFill>
                  <a:srgbClr val="000000"/>
                </a:solidFill>
              </a:rPr>
              <a:t>140</a:t>
            </a:r>
            <a:r>
              <a:rPr lang="en-US" altLang="en-US" sz="1800">
                <a:solidFill>
                  <a:srgbClr val="000000"/>
                </a:solidFill>
              </a:rPr>
              <a:t>º</a:t>
            </a:r>
            <a:r>
              <a:rPr lang="en-AU" altLang="en-US" sz="1800">
                <a:solidFill>
                  <a:srgbClr val="000000"/>
                </a:solidFill>
              </a:rPr>
              <a:t>F</a:t>
            </a:r>
          </a:p>
        </p:txBody>
      </p:sp>
      <p:sp>
        <p:nvSpPr>
          <p:cNvPr id="1258516" name="Text Box 20"/>
          <p:cNvSpPr txBox="1">
            <a:spLocks noChangeArrowheads="1"/>
          </p:cNvSpPr>
          <p:nvPr/>
        </p:nvSpPr>
        <p:spPr bwMode="auto">
          <a:xfrm>
            <a:off x="7916863" y="3287713"/>
            <a:ext cx="790575" cy="3651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AU" altLang="en-US" sz="1800">
                <a:solidFill>
                  <a:srgbClr val="000000"/>
                </a:solidFill>
              </a:rPr>
              <a:t>180</a:t>
            </a:r>
            <a:r>
              <a:rPr lang="en-US" altLang="en-US" sz="1800">
                <a:solidFill>
                  <a:srgbClr val="000000"/>
                </a:solidFill>
              </a:rPr>
              <a:t>º</a:t>
            </a:r>
            <a:r>
              <a:rPr lang="en-AU" altLang="en-US" sz="1800">
                <a:solidFill>
                  <a:srgbClr val="000000"/>
                </a:solidFill>
              </a:rPr>
              <a:t>F</a:t>
            </a:r>
          </a:p>
        </p:txBody>
      </p:sp>
      <p:sp>
        <p:nvSpPr>
          <p:cNvPr id="1258517" name="Text Box 21"/>
          <p:cNvSpPr txBox="1">
            <a:spLocks noChangeArrowheads="1"/>
          </p:cNvSpPr>
          <p:nvPr/>
        </p:nvSpPr>
        <p:spPr bwMode="auto">
          <a:xfrm>
            <a:off x="7329488" y="4014788"/>
            <a:ext cx="788987" cy="3651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AU" altLang="en-US" sz="1800">
                <a:solidFill>
                  <a:srgbClr val="000000"/>
                </a:solidFill>
              </a:rPr>
              <a:t>220</a:t>
            </a:r>
            <a:r>
              <a:rPr lang="en-US" altLang="en-US" sz="1800">
                <a:solidFill>
                  <a:srgbClr val="000000"/>
                </a:solidFill>
              </a:rPr>
              <a:t>º</a:t>
            </a:r>
            <a:r>
              <a:rPr lang="en-AU" altLang="en-US" sz="1800">
                <a:solidFill>
                  <a:srgbClr val="000000"/>
                </a:solidFill>
              </a:rPr>
              <a:t>F</a:t>
            </a:r>
          </a:p>
        </p:txBody>
      </p:sp>
      <p:sp>
        <p:nvSpPr>
          <p:cNvPr id="1258518" name="Line 22"/>
          <p:cNvSpPr>
            <a:spLocks noChangeShapeType="1"/>
          </p:cNvSpPr>
          <p:nvPr/>
        </p:nvSpPr>
        <p:spPr bwMode="auto">
          <a:xfrm>
            <a:off x="5446713" y="1876425"/>
            <a:ext cx="0" cy="2700338"/>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58519" name="Line 23"/>
          <p:cNvSpPr>
            <a:spLocks noChangeShapeType="1"/>
          </p:cNvSpPr>
          <p:nvPr/>
        </p:nvSpPr>
        <p:spPr bwMode="auto">
          <a:xfrm>
            <a:off x="5427663" y="4551363"/>
            <a:ext cx="329247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258520" name="Text Box 24"/>
          <p:cNvSpPr txBox="1">
            <a:spLocks noChangeArrowheads="1"/>
          </p:cNvSpPr>
          <p:nvPr/>
        </p:nvSpPr>
        <p:spPr bwMode="auto">
          <a:xfrm>
            <a:off x="5931142" y="5040313"/>
            <a:ext cx="2349018" cy="6485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spcBef>
                <a:spcPct val="0"/>
              </a:spcBef>
              <a:buFontTx/>
              <a:buNone/>
            </a:pPr>
            <a:r>
              <a:rPr lang="en-US" altLang="en-US" sz="1800" dirty="0">
                <a:solidFill>
                  <a:srgbClr val="000000"/>
                </a:solidFill>
              </a:rPr>
              <a:t>Thick adherend data </a:t>
            </a:r>
            <a:br>
              <a:rPr lang="en-US" altLang="en-US" sz="1800" dirty="0">
                <a:solidFill>
                  <a:srgbClr val="000000"/>
                </a:solidFill>
              </a:rPr>
            </a:br>
            <a:r>
              <a:rPr lang="en-US" altLang="en-US" sz="1800" dirty="0">
                <a:solidFill>
                  <a:srgbClr val="000000"/>
                </a:solidFill>
              </a:rPr>
              <a:t>ASTM </a:t>
            </a:r>
            <a:r>
              <a:rPr lang="en-US" altLang="en-US" sz="1800" dirty="0" smtClean="0">
                <a:solidFill>
                  <a:srgbClr val="000000"/>
                </a:solidFill>
              </a:rPr>
              <a:t>D5656</a:t>
            </a:r>
            <a:endParaRPr lang="en-US" altLang="en-US" sz="1800" dirty="0">
              <a:solidFill>
                <a:srgbClr val="000000"/>
              </a:solidFill>
            </a:endParaRPr>
          </a:p>
        </p:txBody>
      </p:sp>
      <p:sp>
        <p:nvSpPr>
          <p:cNvPr id="25"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6"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408559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58499">
                                            <p:txEl>
                                              <p:pRg st="0" end="0"/>
                                            </p:txEl>
                                          </p:spTgt>
                                        </p:tgtEl>
                                        <p:attrNameLst>
                                          <p:attrName>style.visibility</p:attrName>
                                        </p:attrNameLst>
                                      </p:cBhvr>
                                      <p:to>
                                        <p:strVal val="visible"/>
                                      </p:to>
                                    </p:set>
                                    <p:anim calcmode="lin" valueType="num">
                                      <p:cBhvr additive="base">
                                        <p:cTn id="7" dur="500" fill="hold"/>
                                        <p:tgtEl>
                                          <p:spTgt spid="1258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8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8499">
                                            <p:txEl>
                                              <p:pRg st="1" end="1"/>
                                            </p:txEl>
                                          </p:spTgt>
                                        </p:tgtEl>
                                        <p:attrNameLst>
                                          <p:attrName>style.visibility</p:attrName>
                                        </p:attrNameLst>
                                      </p:cBhvr>
                                      <p:to>
                                        <p:strVal val="visible"/>
                                      </p:to>
                                    </p:set>
                                    <p:anim calcmode="lin" valueType="num">
                                      <p:cBhvr additive="base">
                                        <p:cTn id="13" dur="500" fill="hold"/>
                                        <p:tgtEl>
                                          <p:spTgt spid="12584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849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58499">
                                            <p:txEl>
                                              <p:pRg st="2" end="2"/>
                                            </p:txEl>
                                          </p:spTgt>
                                        </p:tgtEl>
                                        <p:attrNameLst>
                                          <p:attrName>style.visibility</p:attrName>
                                        </p:attrNameLst>
                                      </p:cBhvr>
                                      <p:to>
                                        <p:strVal val="visible"/>
                                      </p:to>
                                    </p:set>
                                    <p:anim calcmode="lin" valueType="num">
                                      <p:cBhvr additive="base">
                                        <p:cTn id="17" dur="500" fill="hold"/>
                                        <p:tgtEl>
                                          <p:spTgt spid="12584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58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58499">
                                            <p:txEl>
                                              <p:pRg st="3" end="3"/>
                                            </p:txEl>
                                          </p:spTgt>
                                        </p:tgtEl>
                                        <p:attrNameLst>
                                          <p:attrName>style.visibility</p:attrName>
                                        </p:attrNameLst>
                                      </p:cBhvr>
                                      <p:to>
                                        <p:strVal val="visible"/>
                                      </p:to>
                                    </p:set>
                                    <p:anim calcmode="lin" valueType="num">
                                      <p:cBhvr additive="base">
                                        <p:cTn id="23" dur="500" fill="hold"/>
                                        <p:tgtEl>
                                          <p:spTgt spid="125849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58499">
                                            <p:txEl>
                                              <p:pRg st="3" end="3"/>
                                            </p:txEl>
                                          </p:spTgt>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8499" grpId="0" uiExpand="1" build="p"/>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Environmental effects: moisture</a:t>
            </a:r>
            <a:endParaRPr lang="en-AU" dirty="0"/>
          </a:p>
        </p:txBody>
      </p:sp>
      <p:sp>
        <p:nvSpPr>
          <p:cNvPr id="3" name="Content Placeholder 2"/>
          <p:cNvSpPr>
            <a:spLocks noGrp="1"/>
          </p:cNvSpPr>
          <p:nvPr>
            <p:ph idx="1"/>
          </p:nvPr>
        </p:nvSpPr>
        <p:spPr/>
        <p:txBody>
          <a:bodyPr/>
          <a:lstStyle/>
          <a:p>
            <a:r>
              <a:rPr lang="en-AU" b="1" dirty="0">
                <a:solidFill>
                  <a:srgbClr val="FF0000"/>
                </a:solidFill>
              </a:rPr>
              <a:t>Environmental moisture</a:t>
            </a:r>
            <a:r>
              <a:rPr lang="en-AU" dirty="0"/>
              <a:t> effects both the bulk adhesive and the interface</a:t>
            </a:r>
          </a:p>
          <a:p>
            <a:r>
              <a:rPr lang="en-AU" dirty="0"/>
              <a:t>Bulk adhesive effects addressed </a:t>
            </a:r>
            <a:r>
              <a:rPr lang="en-AU" dirty="0" smtClean="0"/>
              <a:t>by short-term </a:t>
            </a:r>
            <a:r>
              <a:rPr lang="en-AU" dirty="0"/>
              <a:t>“moisture conditioned” specimen tests</a:t>
            </a:r>
          </a:p>
          <a:p>
            <a:r>
              <a:rPr lang="en-AU" dirty="0"/>
              <a:t>Interfacial effects are TIME dependent</a:t>
            </a:r>
          </a:p>
          <a:p>
            <a:r>
              <a:rPr lang="en-AU" i="1" dirty="0"/>
              <a:t>Short-term moisture conditioning will NOT address </a:t>
            </a:r>
            <a:r>
              <a:rPr lang="en-AU" i="1" dirty="0" smtClean="0"/>
              <a:t>one of the most common failure modes caused by service moisture effects</a:t>
            </a:r>
            <a:endParaRPr lang="en-AU" i="1" dirty="0"/>
          </a:p>
          <a:p>
            <a:endParaRPr lang="en-AU"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05643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dirty="0" smtClean="0">
                <a:solidFill>
                  <a:srgbClr val="FF0000"/>
                </a:solidFill>
              </a:rPr>
              <a:t>INTERFACE: </a:t>
            </a:r>
            <a:r>
              <a:rPr lang="en-AU" dirty="0" smtClean="0"/>
              <a:t>bonding mechanisms</a:t>
            </a:r>
            <a:endParaRPr lang="en-AU" dirty="0"/>
          </a:p>
        </p:txBody>
      </p:sp>
      <p:graphicFrame>
        <p:nvGraphicFramePr>
          <p:cNvPr id="22534" name="Object 6"/>
          <p:cNvGraphicFramePr>
            <a:graphicFrameLocks noGrp="1" noChangeAspect="1"/>
          </p:cNvGraphicFramePr>
          <p:nvPr>
            <p:ph idx="1"/>
            <p:extLst>
              <p:ext uri="{D42A27DB-BD31-4B8C-83A1-F6EECF244321}">
                <p14:modId xmlns:p14="http://schemas.microsoft.com/office/powerpoint/2010/main" val="313161895"/>
              </p:ext>
            </p:extLst>
          </p:nvPr>
        </p:nvGraphicFramePr>
        <p:xfrm>
          <a:off x="2028820" y="4634643"/>
          <a:ext cx="2681288" cy="434975"/>
        </p:xfrm>
        <a:graphic>
          <a:graphicData uri="http://schemas.openxmlformats.org/presentationml/2006/ole">
            <mc:AlternateContent xmlns:mc="http://schemas.openxmlformats.org/markup-compatibility/2006">
              <mc:Choice xmlns:v="urn:schemas-microsoft-com:vml" Requires="v">
                <p:oleObj spid="_x0000_s22680" name="Equation" r:id="rId4" imgW="1409400" imgH="228600" progId="Equation.3">
                  <p:embed/>
                </p:oleObj>
              </mc:Choice>
              <mc:Fallback>
                <p:oleObj name="Equation" r:id="rId4" imgW="1409400" imgH="228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820" y="4634643"/>
                        <a:ext cx="2681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Rectangle 5"/>
          <p:cNvSpPr>
            <a:spLocks noGrp="1" noChangeArrowheads="1"/>
          </p:cNvSpPr>
          <p:nvPr>
            <p:ph type="body" idx="4294967295"/>
          </p:nvPr>
        </p:nvSpPr>
        <p:spPr>
          <a:xfrm>
            <a:off x="546100" y="1598613"/>
            <a:ext cx="8226425" cy="4497387"/>
          </a:xfrm>
        </p:spPr>
        <p:txBody>
          <a:bodyPr/>
          <a:lstStyle/>
          <a:p>
            <a:r>
              <a:rPr lang="en-AU" dirty="0"/>
              <a:t>Adhesive bonds rely on chemical bonds at the </a:t>
            </a:r>
            <a:r>
              <a:rPr lang="en-AU" dirty="0" smtClean="0"/>
              <a:t>interface</a:t>
            </a:r>
          </a:p>
          <a:p>
            <a:pPr lvl="1"/>
            <a:r>
              <a:rPr lang="en-AU" dirty="0" smtClean="0"/>
              <a:t>Determined by the surface preparation process when bonded</a:t>
            </a:r>
          </a:p>
          <a:p>
            <a:pPr lvl="1"/>
            <a:r>
              <a:rPr lang="en-AU" dirty="0" smtClean="0"/>
              <a:t>Easy </a:t>
            </a:r>
            <a:r>
              <a:rPr lang="en-AU" dirty="0"/>
              <a:t>to generate short-term strength with simple treatments</a:t>
            </a:r>
          </a:p>
          <a:p>
            <a:r>
              <a:rPr lang="en-AU" dirty="0"/>
              <a:t>Long-term strength depends on the durability of those interfacial chemical bonds </a:t>
            </a:r>
          </a:p>
          <a:p>
            <a:pPr lvl="1"/>
            <a:r>
              <a:rPr lang="en-AU" dirty="0"/>
              <a:t>Interfacial degradation over time may cause adhesion, mixed-mode failure </a:t>
            </a:r>
            <a:r>
              <a:rPr lang="en-AU" dirty="0">
                <a:sym typeface="Wingdings" pitchFamily="2" charset="2"/>
              </a:rPr>
              <a:t> </a:t>
            </a:r>
            <a:r>
              <a:rPr lang="en-AU" dirty="0"/>
              <a:t>lower strength</a:t>
            </a:r>
          </a:p>
          <a:p>
            <a:pPr lvl="1"/>
            <a:r>
              <a:rPr lang="en-AU" dirty="0"/>
              <a:t>Due to hydration of surface oxides over time (</a:t>
            </a:r>
            <a:r>
              <a:rPr lang="en-AU" b="1" u="sng" dirty="0"/>
              <a:t>metals</a:t>
            </a:r>
            <a:r>
              <a:rPr lang="en-AU" dirty="0"/>
              <a:t>) e.g.</a:t>
            </a:r>
          </a:p>
          <a:p>
            <a:endParaRPr lang="en-AU" dirty="0"/>
          </a:p>
          <a:p>
            <a:pPr lvl="1"/>
            <a:r>
              <a:rPr lang="en-AU" dirty="0"/>
              <a:t>Chemical bonds to adhesive dissociate, causing </a:t>
            </a:r>
            <a:r>
              <a:rPr lang="en-AU" dirty="0" smtClean="0"/>
              <a:t>interfacial disbonding</a:t>
            </a:r>
          </a:p>
          <a:p>
            <a:r>
              <a:rPr lang="en-AU" dirty="0"/>
              <a:t>Similar interfacial degradation </a:t>
            </a:r>
            <a:r>
              <a:rPr lang="en-AU" i="1" dirty="0"/>
              <a:t>may </a:t>
            </a:r>
            <a:r>
              <a:rPr lang="en-AU" dirty="0"/>
              <a:t>occur for </a:t>
            </a:r>
            <a:r>
              <a:rPr lang="en-AU" dirty="0" smtClean="0"/>
              <a:t>non-metals</a:t>
            </a:r>
            <a:endParaRPr lang="en-AU" dirty="0"/>
          </a:p>
        </p:txBody>
      </p:sp>
      <p:sp>
        <p:nvSpPr>
          <p:cNvPr id="22536" name="AutoShape 8"/>
          <p:cNvSpPr>
            <a:spLocks noChangeArrowheads="1"/>
          </p:cNvSpPr>
          <p:nvPr/>
        </p:nvSpPr>
        <p:spPr bwMode="auto">
          <a:xfrm>
            <a:off x="6714392" y="625133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6"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3">
                                            <p:txEl>
                                              <p:pRg st="5" end="5"/>
                                            </p:txEl>
                                          </p:spTgt>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22534"/>
                                        </p:tgtEl>
                                        <p:attrNameLst>
                                          <p:attrName>style.visibility</p:attrName>
                                        </p:attrNameLst>
                                      </p:cBhvr>
                                      <p:to>
                                        <p:strVal val="visible"/>
                                      </p:to>
                                    </p:set>
                                    <p:anim calcmode="lin" valueType="num">
                                      <p:cBhvr additive="base">
                                        <p:cTn id="27" dur="500" fill="hold"/>
                                        <p:tgtEl>
                                          <p:spTgt spid="22534"/>
                                        </p:tgtEl>
                                        <p:attrNameLst>
                                          <p:attrName>ppt_x</p:attrName>
                                        </p:attrNameLst>
                                      </p:cBhvr>
                                      <p:tavLst>
                                        <p:tav tm="0">
                                          <p:val>
                                            <p:strVal val="#ppt_x"/>
                                          </p:val>
                                        </p:tav>
                                        <p:tav tm="100000">
                                          <p:val>
                                            <p:strVal val="#ppt_x"/>
                                          </p:val>
                                        </p:tav>
                                      </p:tavLst>
                                    </p:anim>
                                    <p:anim calcmode="lin" valueType="num">
                                      <p:cBhvr additive="base">
                                        <p:cTn id="28"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53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53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uiExpand="1" build="p" bldLvl="2"/>
      <p:bldP spid="225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Strength variation </a:t>
            </a:r>
            <a:r>
              <a:rPr lang="en-AU" sz="3200" dirty="0"/>
              <a:t>along degrading </a:t>
            </a:r>
            <a:r>
              <a:rPr lang="en-AU" sz="3200" dirty="0" smtClean="0"/>
              <a:t>interface</a:t>
            </a:r>
            <a:endParaRPr lang="en-AU" sz="3200" dirty="0"/>
          </a:p>
        </p:txBody>
      </p:sp>
      <p:sp>
        <p:nvSpPr>
          <p:cNvPr id="4" name="Content Placeholder 3"/>
          <p:cNvSpPr>
            <a:spLocks noGrp="1"/>
          </p:cNvSpPr>
          <p:nvPr>
            <p:ph sz="half" idx="1"/>
          </p:nvPr>
        </p:nvSpPr>
        <p:spPr/>
        <p:txBody>
          <a:bodyPr/>
          <a:lstStyle/>
          <a:p>
            <a:r>
              <a:rPr lang="en-AU" sz="2000" dirty="0" smtClean="0"/>
              <a:t>Hydration depends on moisture content in bond</a:t>
            </a:r>
          </a:p>
          <a:p>
            <a:pPr lvl="1"/>
            <a:r>
              <a:rPr lang="en-AU" sz="1600" dirty="0" smtClean="0"/>
              <a:t>Moisture diffusion follows Fick’s law </a:t>
            </a:r>
          </a:p>
          <a:p>
            <a:r>
              <a:rPr lang="en-AU" sz="2000" dirty="0" smtClean="0"/>
              <a:t>The </a:t>
            </a:r>
            <a:r>
              <a:rPr lang="en-AU" sz="2000" u="sng" dirty="0" smtClean="0"/>
              <a:t>local strength</a:t>
            </a:r>
            <a:r>
              <a:rPr lang="en-AU" sz="2000" dirty="0" smtClean="0"/>
              <a:t> of the interface will change along the bond</a:t>
            </a:r>
          </a:p>
          <a:p>
            <a:r>
              <a:rPr lang="en-AU" sz="2000" dirty="0" smtClean="0"/>
              <a:t>As moisture diffuses and hydration occurs disbonding spreads</a:t>
            </a:r>
          </a:p>
        </p:txBody>
      </p:sp>
      <p:sp>
        <p:nvSpPr>
          <p:cNvPr id="11"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8" name="Rectangle 7"/>
          <p:cNvSpPr/>
          <p:nvPr/>
        </p:nvSpPr>
        <p:spPr bwMode="auto">
          <a:xfrm>
            <a:off x="6343368" y="2122443"/>
            <a:ext cx="1934568" cy="608816"/>
          </a:xfrm>
          <a:prstGeom prst="rect">
            <a:avLst/>
          </a:prstGeom>
          <a:solidFill>
            <a:srgbClr val="FFC000"/>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5808275" y="2731260"/>
            <a:ext cx="2469661" cy="464622"/>
          </a:xfrm>
          <a:prstGeom prst="rect">
            <a:avLst/>
          </a:prstGeom>
          <a:solidFill>
            <a:schemeClr val="hlink"/>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bwMode="auto">
          <a:xfrm>
            <a:off x="6343368" y="1673843"/>
            <a:ext cx="1934568" cy="464622"/>
          </a:xfrm>
          <a:prstGeom prst="rect">
            <a:avLst/>
          </a:prstGeom>
          <a:solidFill>
            <a:schemeClr val="hlink"/>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0" name="Group 19"/>
          <p:cNvGrpSpPr/>
          <p:nvPr/>
        </p:nvGrpSpPr>
        <p:grpSpPr>
          <a:xfrm>
            <a:off x="5180557" y="1330037"/>
            <a:ext cx="3264343" cy="2721298"/>
            <a:chOff x="4501662" y="1330037"/>
            <a:chExt cx="3264343" cy="2721298"/>
          </a:xfrm>
        </p:grpSpPr>
        <p:sp>
          <p:nvSpPr>
            <p:cNvPr id="10" name="TextBox 9"/>
            <p:cNvSpPr txBox="1"/>
            <p:nvPr/>
          </p:nvSpPr>
          <p:spPr>
            <a:xfrm>
              <a:off x="6889013" y="1330037"/>
              <a:ext cx="758697" cy="252376"/>
            </a:xfrm>
            <a:prstGeom prst="rect">
              <a:avLst/>
            </a:prstGeom>
            <a:noFill/>
          </p:spPr>
          <p:txBody>
            <a:bodyPr wrap="none" rtlCol="0">
              <a:spAutoFit/>
            </a:bodyPr>
            <a:lstStyle/>
            <a:p>
              <a:r>
                <a:rPr lang="en-AU" dirty="0" smtClean="0">
                  <a:solidFill>
                    <a:srgbClr val="000000"/>
                  </a:solidFill>
                </a:rPr>
                <a:t>Strong</a:t>
              </a:r>
              <a:endParaRPr lang="en-AU" dirty="0">
                <a:solidFill>
                  <a:srgbClr val="000000"/>
                </a:solidFill>
              </a:endParaRPr>
            </a:p>
          </p:txBody>
        </p:sp>
        <p:cxnSp>
          <p:nvCxnSpPr>
            <p:cNvPr id="12" name="Straight Arrow Connector 11"/>
            <p:cNvCxnSpPr/>
            <p:nvPr/>
          </p:nvCxnSpPr>
          <p:spPr bwMode="auto">
            <a:xfrm flipH="1">
              <a:off x="6806691" y="1593735"/>
              <a:ext cx="442481" cy="560751"/>
            </a:xfrm>
            <a:prstGeom prst="straightConnector1">
              <a:avLst/>
            </a:prstGeom>
            <a:solidFill>
              <a:schemeClr val="hlink"/>
            </a:solidFill>
            <a:ln w="28575" cap="flat" cmpd="sng" algn="ctr">
              <a:solidFill>
                <a:srgbClr val="FF0000"/>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5530700" y="3428193"/>
              <a:ext cx="676243" cy="252376"/>
            </a:xfrm>
            <a:prstGeom prst="rect">
              <a:avLst/>
            </a:prstGeom>
            <a:noFill/>
          </p:spPr>
          <p:txBody>
            <a:bodyPr wrap="none" rtlCol="0">
              <a:spAutoFit/>
            </a:bodyPr>
            <a:lstStyle/>
            <a:p>
              <a:r>
                <a:rPr lang="en-AU" dirty="0" smtClean="0">
                  <a:solidFill>
                    <a:srgbClr val="000000"/>
                  </a:solidFill>
                </a:rPr>
                <a:t>Weak</a:t>
              </a:r>
              <a:endParaRPr lang="en-AU" dirty="0">
                <a:solidFill>
                  <a:srgbClr val="000000"/>
                </a:solidFill>
              </a:endParaRPr>
            </a:p>
          </p:txBody>
        </p:sp>
        <p:cxnSp>
          <p:nvCxnSpPr>
            <p:cNvPr id="13" name="Straight Arrow Connector 12"/>
            <p:cNvCxnSpPr>
              <a:stCxn id="3" idx="0"/>
            </p:cNvCxnSpPr>
            <p:nvPr/>
          </p:nvCxnSpPr>
          <p:spPr bwMode="auto">
            <a:xfrm flipH="1" flipV="1">
              <a:off x="5849698" y="2763302"/>
              <a:ext cx="19123" cy="664891"/>
            </a:xfrm>
            <a:prstGeom prst="straightConnector1">
              <a:avLst/>
            </a:prstGeom>
            <a:solidFill>
              <a:schemeClr val="hlink"/>
            </a:solidFill>
            <a:ln w="28575" cap="flat" cmpd="sng" algn="ctr">
              <a:solidFill>
                <a:srgbClr val="FF0000"/>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Arc 8"/>
            <p:cNvSpPr/>
            <p:nvPr/>
          </p:nvSpPr>
          <p:spPr bwMode="auto">
            <a:xfrm flipV="1">
              <a:off x="4501662" y="1385453"/>
              <a:ext cx="2176229" cy="1343890"/>
            </a:xfrm>
            <a:prstGeom prst="arc">
              <a:avLst>
                <a:gd name="adj1" fmla="val 16200000"/>
                <a:gd name="adj2" fmla="val 21381437"/>
              </a:avLst>
            </a:prstGeom>
            <a:no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6664036" y="3405004"/>
              <a:ext cx="1101969" cy="646331"/>
            </a:xfrm>
            <a:prstGeom prst="rect">
              <a:avLst/>
            </a:prstGeom>
            <a:noFill/>
          </p:spPr>
          <p:txBody>
            <a:bodyPr wrap="square" rtlCol="0">
              <a:spAutoFit/>
            </a:bodyPr>
            <a:lstStyle/>
            <a:p>
              <a:r>
                <a:rPr lang="en-AU" dirty="0" smtClean="0">
                  <a:solidFill>
                    <a:srgbClr val="000000"/>
                  </a:solidFill>
                </a:rPr>
                <a:t>Local strength </a:t>
              </a:r>
              <a:endParaRPr lang="en-AU" dirty="0">
                <a:solidFill>
                  <a:srgbClr val="000000"/>
                </a:solidFill>
              </a:endParaRPr>
            </a:p>
          </p:txBody>
        </p:sp>
        <p:cxnSp>
          <p:nvCxnSpPr>
            <p:cNvPr id="15" name="Straight Arrow Connector 14"/>
            <p:cNvCxnSpPr/>
            <p:nvPr/>
          </p:nvCxnSpPr>
          <p:spPr bwMode="auto">
            <a:xfrm flipH="1" flipV="1">
              <a:off x="6553201" y="2472487"/>
              <a:ext cx="263235" cy="977295"/>
            </a:xfrm>
            <a:prstGeom prst="straightConnector1">
              <a:avLst/>
            </a:prstGeom>
            <a:solidFill>
              <a:schemeClr val="hlink"/>
            </a:solidFill>
            <a:ln w="3810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p:cNvGrpSpPr/>
          <p:nvPr/>
        </p:nvGrpSpPr>
        <p:grpSpPr>
          <a:xfrm>
            <a:off x="5500277" y="2715491"/>
            <a:ext cx="1052945" cy="1482436"/>
            <a:chOff x="4821382" y="2715491"/>
            <a:chExt cx="1052945" cy="1482436"/>
          </a:xfrm>
        </p:grpSpPr>
        <p:sp>
          <p:nvSpPr>
            <p:cNvPr id="21" name="Rectangle 20"/>
            <p:cNvSpPr/>
            <p:nvPr/>
          </p:nvSpPr>
          <p:spPr bwMode="auto">
            <a:xfrm>
              <a:off x="4821382" y="3782291"/>
              <a:ext cx="1052945" cy="415636"/>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000000"/>
                  </a:solidFill>
                  <a:effectLst/>
                  <a:latin typeface="Arial" pitchFamily="34" charset="0"/>
                  <a:cs typeface="Arial" pitchFamily="34" charset="0"/>
                </a:rPr>
                <a:t>Disbond</a:t>
              </a:r>
            </a:p>
          </p:txBody>
        </p:sp>
        <p:cxnSp>
          <p:nvCxnSpPr>
            <p:cNvPr id="23" name="Straight Arrow Connector 22"/>
            <p:cNvCxnSpPr>
              <a:stCxn id="21" idx="0"/>
            </p:cNvCxnSpPr>
            <p:nvPr/>
          </p:nvCxnSpPr>
          <p:spPr bwMode="auto">
            <a:xfrm flipV="1">
              <a:off x="5347855" y="2715491"/>
              <a:ext cx="429490" cy="1066800"/>
            </a:xfrm>
            <a:prstGeom prst="straightConnector1">
              <a:avLst/>
            </a:prstGeom>
            <a:solidFill>
              <a:schemeClr val="hlink"/>
            </a:solidFill>
            <a:ln w="9525" cap="flat" cmpd="sng" algn="ctr">
              <a:solidFill>
                <a:srgbClr val="000000"/>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24"/>
          <p:cNvSpPr/>
          <p:nvPr/>
        </p:nvSpPr>
        <p:spPr bwMode="auto">
          <a:xfrm>
            <a:off x="4668985" y="1842585"/>
            <a:ext cx="1246906" cy="568106"/>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000000"/>
                </a:solidFill>
                <a:effectLst/>
                <a:latin typeface="Arial" pitchFamily="34" charset="0"/>
                <a:cs typeface="Arial" pitchFamily="34" charset="0"/>
              </a:rPr>
              <a:t>Degrading interface</a:t>
            </a:r>
          </a:p>
        </p:txBody>
      </p:sp>
      <p:cxnSp>
        <p:nvCxnSpPr>
          <p:cNvPr id="27" name="Straight Arrow Connector 26"/>
          <p:cNvCxnSpPr/>
          <p:nvPr/>
        </p:nvCxnSpPr>
        <p:spPr bwMode="auto">
          <a:xfrm>
            <a:off x="5347855" y="2382981"/>
            <a:ext cx="976233" cy="318652"/>
          </a:xfrm>
          <a:prstGeom prst="straightConnector1">
            <a:avLst/>
          </a:prstGeom>
          <a:solidFill>
            <a:schemeClr val="hlink"/>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8103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42" presetClass="path" presetSubtype="0" accel="50000" decel="50000" fill="hold" nodeType="withEffect">
                                  <p:stCondLst>
                                    <p:cond delay="0"/>
                                  </p:stCondLst>
                                  <p:childTnLst>
                                    <p:animMotion origin="layout" path="M -3.33333E-6 -1.11111E-6 L 0.07882 -0.00046 " pathEditMode="relative" rAng="0" ptsTypes="AA">
                                      <p:cBhvr>
                                        <p:cTn id="30" dur="2000" fill="hold"/>
                                        <p:tgtEl>
                                          <p:spTgt spid="20"/>
                                        </p:tgtEl>
                                        <p:attrNameLst>
                                          <p:attrName>ppt_x</p:attrName>
                                          <p:attrName>ppt_y</p:attrName>
                                        </p:attrNameLst>
                                      </p:cBhvr>
                                      <p:rCtr x="3941" y="-23"/>
                                    </p:animMotion>
                                  </p:childTnLst>
                                </p:cTn>
                              </p:par>
                            </p:childTnLst>
                          </p:cTn>
                        </p:par>
                        <p:par>
                          <p:cTn id="31" fill="hold">
                            <p:stCondLst>
                              <p:cond delay="2000"/>
                            </p:stCondLst>
                            <p:childTnLst>
                              <p:par>
                                <p:cTn id="32" presetID="2" presetClass="entr" presetSubtype="4"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sz="3200" dirty="0" smtClean="0"/>
              <a:t>How to measure degrading joint strength</a:t>
            </a:r>
            <a:endParaRPr lang="en-AU" sz="3200" dirty="0"/>
          </a:p>
        </p:txBody>
      </p:sp>
      <p:sp>
        <p:nvSpPr>
          <p:cNvPr id="6" name="Content Placeholder 5"/>
          <p:cNvSpPr>
            <a:spLocks noGrp="1"/>
          </p:cNvSpPr>
          <p:nvPr>
            <p:ph idx="1"/>
          </p:nvPr>
        </p:nvSpPr>
        <p:spPr/>
        <p:txBody>
          <a:bodyPr/>
          <a:lstStyle/>
          <a:p>
            <a:r>
              <a:rPr lang="en-AU" dirty="0" smtClean="0"/>
              <a:t>If the local strength varies along the joint and changes as hydration occurs then how is joint strength measured?</a:t>
            </a:r>
          </a:p>
          <a:p>
            <a:r>
              <a:rPr lang="en-AU" dirty="0" smtClean="0"/>
              <a:t>The true measure of joint strength is the LOAD at failure, </a:t>
            </a:r>
            <a:r>
              <a:rPr lang="en-AU" dirty="0" smtClean="0">
                <a:solidFill>
                  <a:srgbClr val="FF0000"/>
                </a:solidFill>
              </a:rPr>
              <a:t>not the average adhesive stress</a:t>
            </a:r>
          </a:p>
          <a:p>
            <a:r>
              <a:rPr lang="en-AU" dirty="0" smtClean="0"/>
              <a:t>The </a:t>
            </a:r>
            <a:r>
              <a:rPr lang="en-AU" dirty="0"/>
              <a:t>load at which the joint fails is the integral of the local strength of the bond over the length of the joint;- </a:t>
            </a:r>
            <a:r>
              <a:rPr lang="en-AU" dirty="0" smtClean="0"/>
              <a:t>the </a:t>
            </a:r>
            <a:r>
              <a:rPr lang="en-AU" i="1" dirty="0"/>
              <a:t>load </a:t>
            </a:r>
            <a:r>
              <a:rPr lang="en-AU" b="1" i="1" u="sng" dirty="0"/>
              <a:t>capability</a:t>
            </a:r>
            <a:r>
              <a:rPr lang="en-AU" b="1" i="1" dirty="0"/>
              <a:t> </a:t>
            </a:r>
            <a:r>
              <a:rPr lang="en-AU" sz="2000" dirty="0"/>
              <a:t>(my terminology)</a:t>
            </a:r>
            <a:endParaRPr lang="en-AU" sz="1800" dirty="0"/>
          </a:p>
          <a:p>
            <a:r>
              <a:rPr lang="en-AU" dirty="0" smtClean="0"/>
              <a:t>Load capability of a degraded joint will determine the airworthiness - can the degraded joint sustain limit load?</a:t>
            </a:r>
          </a:p>
          <a:p>
            <a:pPr lvl="1"/>
            <a:r>
              <a:rPr lang="en-AU" dirty="0" smtClean="0"/>
              <a:t>Average shear stress at failure is </a:t>
            </a:r>
            <a:r>
              <a:rPr lang="en-AU" u="sng" dirty="0" smtClean="0"/>
              <a:t>meaningless</a:t>
            </a:r>
          </a:p>
          <a:p>
            <a:pPr lvl="1"/>
            <a:r>
              <a:rPr lang="en-AU" dirty="0" smtClean="0"/>
              <a:t>The shear stress predicted by FEA is </a:t>
            </a:r>
            <a:r>
              <a:rPr lang="en-AU" u="sng" dirty="0" smtClean="0"/>
              <a:t>meaningless</a:t>
            </a:r>
            <a:endParaRPr lang="en-AU" u="sng" dirty="0" smtClean="0"/>
          </a:p>
        </p:txBody>
      </p:sp>
      <p:sp>
        <p:nvSpPr>
          <p:cNvPr id="4"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
        <p:nvSpPr>
          <p:cNvPr id="7" name="AutoShape 57"/>
          <p:cNvSpPr>
            <a:spLocks noChangeArrowheads="1"/>
          </p:cNvSpPr>
          <p:nvPr/>
        </p:nvSpPr>
        <p:spPr bwMode="auto">
          <a:xfrm>
            <a:off x="6585438"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Tree>
    <p:extLst>
      <p:ext uri="{BB962C8B-B14F-4D97-AF65-F5344CB8AC3E}">
        <p14:creationId xmlns:p14="http://schemas.microsoft.com/office/powerpoint/2010/main" val="420755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26" name="Rectangle 54"/>
          <p:cNvSpPr>
            <a:spLocks noGrp="1" noChangeArrowheads="1"/>
          </p:cNvSpPr>
          <p:nvPr>
            <p:ph type="title"/>
          </p:nvPr>
        </p:nvSpPr>
        <p:spPr/>
        <p:txBody>
          <a:bodyPr/>
          <a:lstStyle/>
          <a:p>
            <a:r>
              <a:rPr lang="en-AU" dirty="0"/>
              <a:t>Adhesive bond failure types</a:t>
            </a:r>
            <a:r>
              <a:rPr lang="en-US" dirty="0"/>
              <a:t> </a:t>
            </a:r>
            <a:endParaRPr lang="en-AU" dirty="0"/>
          </a:p>
        </p:txBody>
      </p:sp>
      <p:sp>
        <p:nvSpPr>
          <p:cNvPr id="28727" name="Rectangle 55"/>
          <p:cNvSpPr>
            <a:spLocks noGrp="1" noChangeArrowheads="1"/>
          </p:cNvSpPr>
          <p:nvPr>
            <p:ph sz="half" idx="1"/>
          </p:nvPr>
        </p:nvSpPr>
        <p:spPr/>
        <p:txBody>
          <a:bodyPr/>
          <a:lstStyle/>
          <a:p>
            <a:r>
              <a:rPr lang="en-AU" sz="2000" dirty="0" smtClean="0"/>
              <a:t>Four </a:t>
            </a:r>
            <a:r>
              <a:rPr lang="en-AU" sz="2000" dirty="0"/>
              <a:t>types of bond failure:</a:t>
            </a:r>
            <a:endParaRPr lang="en-US" sz="2000" dirty="0"/>
          </a:p>
          <a:p>
            <a:pPr lvl="1"/>
            <a:r>
              <a:rPr lang="en-AU" sz="1800" dirty="0"/>
              <a:t>Cohesion failure </a:t>
            </a:r>
          </a:p>
          <a:p>
            <a:pPr lvl="2"/>
            <a:r>
              <a:rPr lang="en-AU" sz="1800" dirty="0"/>
              <a:t>Adhesive layer is fractured</a:t>
            </a:r>
          </a:p>
          <a:p>
            <a:pPr lvl="1"/>
            <a:r>
              <a:rPr lang="en-AU" sz="1800" dirty="0"/>
              <a:t>Adhesion failure </a:t>
            </a:r>
          </a:p>
          <a:p>
            <a:pPr lvl="2"/>
            <a:r>
              <a:rPr lang="en-AU" sz="1800" dirty="0"/>
              <a:t>Separates from the surface of the adherend(s)</a:t>
            </a:r>
          </a:p>
          <a:p>
            <a:pPr lvl="1"/>
            <a:r>
              <a:rPr lang="en-AU" sz="1800" dirty="0"/>
              <a:t>Mixed-mode failure </a:t>
            </a:r>
          </a:p>
          <a:p>
            <a:pPr lvl="2"/>
            <a:r>
              <a:rPr lang="en-AU" sz="1800" dirty="0" smtClean="0"/>
              <a:t>Variable combination of adhesion and cohesion failure</a:t>
            </a:r>
          </a:p>
          <a:p>
            <a:pPr lvl="1"/>
            <a:r>
              <a:rPr lang="en-US" sz="1800" dirty="0" smtClean="0"/>
              <a:t>Peel failure</a:t>
            </a:r>
          </a:p>
          <a:p>
            <a:pPr lvl="2"/>
            <a:r>
              <a:rPr lang="en-US" sz="1800" dirty="0" smtClean="0"/>
              <a:t>Cleavage of the joint by out-of-plane forces</a:t>
            </a:r>
          </a:p>
        </p:txBody>
      </p:sp>
      <p:grpSp>
        <p:nvGrpSpPr>
          <p:cNvPr id="17" name="Group 16"/>
          <p:cNvGrpSpPr/>
          <p:nvPr/>
        </p:nvGrpSpPr>
        <p:grpSpPr>
          <a:xfrm>
            <a:off x="5116513" y="1862138"/>
            <a:ext cx="2454275" cy="915987"/>
            <a:chOff x="5116513" y="1862138"/>
            <a:chExt cx="2454275" cy="915987"/>
          </a:xfrm>
        </p:grpSpPr>
        <p:sp>
          <p:nvSpPr>
            <p:cNvPr id="28705" name="Rectangle 33"/>
            <p:cNvSpPr>
              <a:spLocks noChangeArrowheads="1"/>
            </p:cNvSpPr>
            <p:nvPr/>
          </p:nvSpPr>
          <p:spPr bwMode="auto">
            <a:xfrm>
              <a:off x="5681663" y="2111375"/>
              <a:ext cx="993775" cy="41275"/>
            </a:xfrm>
            <a:prstGeom prst="rect">
              <a:avLst/>
            </a:prstGeom>
            <a:solidFill>
              <a:srgbClr val="FF0000"/>
            </a:solidFill>
            <a:ln w="12700">
              <a:solidFill>
                <a:srgbClr val="414141"/>
              </a:solidFill>
              <a:miter lim="800000"/>
              <a:headEnd/>
              <a:tailEnd/>
            </a:ln>
            <a:effectLst/>
            <a:extLst/>
          </p:spPr>
          <p:txBody>
            <a:bodyPr wrap="none" anchor="ctr"/>
            <a:lstStyle/>
            <a:p>
              <a:endParaRPr lang="en-AU" dirty="0"/>
            </a:p>
          </p:txBody>
        </p:sp>
        <p:sp>
          <p:nvSpPr>
            <p:cNvPr id="28706" name="Rectangle 34"/>
            <p:cNvSpPr>
              <a:spLocks noChangeArrowheads="1"/>
            </p:cNvSpPr>
            <p:nvPr/>
          </p:nvSpPr>
          <p:spPr bwMode="auto">
            <a:xfrm>
              <a:off x="5330826" y="1862138"/>
              <a:ext cx="1344613" cy="141287"/>
            </a:xfrm>
            <a:prstGeom prst="rect">
              <a:avLst/>
            </a:prstGeom>
            <a:solidFill>
              <a:schemeClr val="bg1">
                <a:lumMod val="50000"/>
              </a:schemeClr>
            </a:solidFill>
            <a:ln w="12700">
              <a:solidFill>
                <a:srgbClr val="414141"/>
              </a:solidFill>
              <a:miter lim="800000"/>
              <a:headEnd/>
              <a:tailEnd/>
            </a:ln>
            <a:effectLst/>
            <a:extLst/>
          </p:spPr>
          <p:txBody>
            <a:bodyPr wrap="none" anchor="ctr"/>
            <a:lstStyle/>
            <a:p>
              <a:endParaRPr lang="en-AU" dirty="0"/>
            </a:p>
          </p:txBody>
        </p:sp>
        <p:sp>
          <p:nvSpPr>
            <p:cNvPr id="28707" name="Rectangle 35"/>
            <p:cNvSpPr>
              <a:spLocks noChangeArrowheads="1"/>
            </p:cNvSpPr>
            <p:nvPr/>
          </p:nvSpPr>
          <p:spPr bwMode="auto">
            <a:xfrm>
              <a:off x="5681663" y="2160588"/>
              <a:ext cx="1344613" cy="141287"/>
            </a:xfrm>
            <a:prstGeom prst="rect">
              <a:avLst/>
            </a:prstGeom>
            <a:solidFill>
              <a:schemeClr val="bg1">
                <a:lumMod val="50000"/>
              </a:schemeClr>
            </a:solidFill>
            <a:ln w="12700">
              <a:solidFill>
                <a:srgbClr val="414141"/>
              </a:solidFill>
              <a:miter lim="800000"/>
              <a:headEnd/>
              <a:tailEnd/>
            </a:ln>
            <a:effectLst/>
            <a:extLst/>
          </p:spPr>
          <p:txBody>
            <a:bodyPr wrap="none" anchor="ctr"/>
            <a:lstStyle/>
            <a:p>
              <a:endParaRPr lang="en-AU" dirty="0"/>
            </a:p>
          </p:txBody>
        </p:sp>
        <p:sp>
          <p:nvSpPr>
            <p:cNvPr id="28708" name="Rectangle 36"/>
            <p:cNvSpPr>
              <a:spLocks noChangeArrowheads="1"/>
            </p:cNvSpPr>
            <p:nvPr/>
          </p:nvSpPr>
          <p:spPr bwMode="auto">
            <a:xfrm>
              <a:off x="5681663" y="2011363"/>
              <a:ext cx="993775" cy="41275"/>
            </a:xfrm>
            <a:prstGeom prst="rect">
              <a:avLst/>
            </a:prstGeom>
            <a:solidFill>
              <a:srgbClr val="FF0000"/>
            </a:solidFill>
            <a:ln w="12700">
              <a:solidFill>
                <a:srgbClr val="414141"/>
              </a:solidFill>
              <a:miter lim="800000"/>
              <a:headEnd/>
              <a:tailEnd/>
            </a:ln>
            <a:effectLst/>
            <a:extLst/>
          </p:spPr>
          <p:txBody>
            <a:bodyPr wrap="none" anchor="ctr"/>
            <a:lstStyle/>
            <a:p>
              <a:endParaRPr lang="en-AU" dirty="0"/>
            </a:p>
          </p:txBody>
        </p:sp>
        <p:sp>
          <p:nvSpPr>
            <p:cNvPr id="28709" name="Rectangle 37"/>
            <p:cNvSpPr>
              <a:spLocks noChangeArrowheads="1"/>
            </p:cNvSpPr>
            <p:nvPr/>
          </p:nvSpPr>
          <p:spPr bwMode="auto">
            <a:xfrm>
              <a:off x="5116513" y="2414588"/>
              <a:ext cx="24542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1" dirty="0">
                  <a:solidFill>
                    <a:srgbClr val="000000"/>
                  </a:solidFill>
                </a:rPr>
                <a:t>COHESION FAILURE</a:t>
              </a:r>
            </a:p>
          </p:txBody>
        </p:sp>
      </p:grpSp>
      <p:grpSp>
        <p:nvGrpSpPr>
          <p:cNvPr id="16" name="Group 15"/>
          <p:cNvGrpSpPr/>
          <p:nvPr/>
        </p:nvGrpSpPr>
        <p:grpSpPr>
          <a:xfrm>
            <a:off x="5141913" y="2826473"/>
            <a:ext cx="2441575" cy="889866"/>
            <a:chOff x="5141913" y="2826473"/>
            <a:chExt cx="2441575" cy="889866"/>
          </a:xfrm>
        </p:grpSpPr>
        <p:sp>
          <p:nvSpPr>
            <p:cNvPr id="28711" name="Rectangle 39"/>
            <p:cNvSpPr>
              <a:spLocks noChangeArrowheads="1"/>
            </p:cNvSpPr>
            <p:nvPr/>
          </p:nvSpPr>
          <p:spPr bwMode="auto">
            <a:xfrm>
              <a:off x="5354638" y="2826473"/>
              <a:ext cx="1344613" cy="141288"/>
            </a:xfrm>
            <a:prstGeom prst="rect">
              <a:avLst/>
            </a:prstGeom>
            <a:solidFill>
              <a:schemeClr val="bg1">
                <a:lumMod val="50000"/>
              </a:schemeClr>
            </a:solidFill>
            <a:ln w="12700">
              <a:noFill/>
              <a:miter lim="800000"/>
              <a:headEnd/>
              <a:tailEnd/>
            </a:ln>
            <a:effectLst/>
            <a:extLst/>
          </p:spPr>
          <p:txBody>
            <a:bodyPr wrap="none" anchor="ctr"/>
            <a:lstStyle/>
            <a:p>
              <a:endParaRPr lang="en-AU" dirty="0"/>
            </a:p>
          </p:txBody>
        </p:sp>
        <p:sp>
          <p:nvSpPr>
            <p:cNvPr id="28712" name="Rectangle 40"/>
            <p:cNvSpPr>
              <a:spLocks noChangeArrowheads="1"/>
            </p:cNvSpPr>
            <p:nvPr/>
          </p:nvSpPr>
          <p:spPr bwMode="auto">
            <a:xfrm>
              <a:off x="5705476" y="3097213"/>
              <a:ext cx="1344613" cy="141288"/>
            </a:xfrm>
            <a:prstGeom prst="rect">
              <a:avLst/>
            </a:prstGeom>
            <a:solidFill>
              <a:schemeClr val="bg1">
                <a:lumMod val="50000"/>
              </a:schemeClr>
            </a:solidFill>
            <a:ln w="12700">
              <a:noFill/>
              <a:miter lim="800000"/>
              <a:headEnd/>
              <a:tailEnd/>
            </a:ln>
            <a:effectLst/>
            <a:extLst/>
          </p:spPr>
          <p:txBody>
            <a:bodyPr wrap="none" anchor="ctr"/>
            <a:lstStyle/>
            <a:p>
              <a:endParaRPr lang="en-AU" dirty="0"/>
            </a:p>
          </p:txBody>
        </p:sp>
        <p:sp>
          <p:nvSpPr>
            <p:cNvPr id="28713" name="Rectangle 41"/>
            <p:cNvSpPr>
              <a:spLocks noChangeArrowheads="1"/>
            </p:cNvSpPr>
            <p:nvPr/>
          </p:nvSpPr>
          <p:spPr bwMode="auto">
            <a:xfrm>
              <a:off x="5705476" y="2947988"/>
              <a:ext cx="993775" cy="90488"/>
            </a:xfrm>
            <a:prstGeom prst="rect">
              <a:avLst/>
            </a:prstGeom>
            <a:solidFill>
              <a:srgbClr val="FF0000"/>
            </a:solidFill>
            <a:ln w="12700">
              <a:solidFill>
                <a:srgbClr val="414141"/>
              </a:solidFill>
              <a:miter lim="800000"/>
              <a:headEnd/>
              <a:tailEnd/>
            </a:ln>
            <a:effectLst/>
            <a:extLst/>
          </p:spPr>
          <p:txBody>
            <a:bodyPr wrap="none" anchor="ctr"/>
            <a:lstStyle/>
            <a:p>
              <a:endParaRPr lang="en-AU" dirty="0"/>
            </a:p>
          </p:txBody>
        </p:sp>
        <p:sp>
          <p:nvSpPr>
            <p:cNvPr id="28714" name="Rectangle 42"/>
            <p:cNvSpPr>
              <a:spLocks noChangeArrowheads="1"/>
            </p:cNvSpPr>
            <p:nvPr/>
          </p:nvSpPr>
          <p:spPr bwMode="auto">
            <a:xfrm>
              <a:off x="5141913" y="3352801"/>
              <a:ext cx="24415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1" dirty="0">
                  <a:solidFill>
                    <a:srgbClr val="000000"/>
                  </a:solidFill>
                </a:rPr>
                <a:t>ADHESION FAILURE</a:t>
              </a:r>
            </a:p>
          </p:txBody>
        </p:sp>
      </p:grpSp>
      <p:grpSp>
        <p:nvGrpSpPr>
          <p:cNvPr id="6" name="Group 5"/>
          <p:cNvGrpSpPr/>
          <p:nvPr/>
        </p:nvGrpSpPr>
        <p:grpSpPr>
          <a:xfrm>
            <a:off x="5256213" y="3769448"/>
            <a:ext cx="2720975" cy="888277"/>
            <a:chOff x="5256213" y="3769448"/>
            <a:chExt cx="2720975" cy="888277"/>
          </a:xfrm>
        </p:grpSpPr>
        <p:grpSp>
          <p:nvGrpSpPr>
            <p:cNvPr id="12" name="Group 11"/>
            <p:cNvGrpSpPr/>
            <p:nvPr/>
          </p:nvGrpSpPr>
          <p:grpSpPr>
            <a:xfrm>
              <a:off x="5256213" y="3769448"/>
              <a:ext cx="2720975" cy="888277"/>
              <a:chOff x="5256213" y="3769448"/>
              <a:chExt cx="2720975" cy="888277"/>
            </a:xfrm>
          </p:grpSpPr>
          <p:sp>
            <p:nvSpPr>
              <p:cNvPr id="28717" name="Rectangle 45"/>
              <p:cNvSpPr>
                <a:spLocks noChangeArrowheads="1"/>
              </p:cNvSpPr>
              <p:nvPr/>
            </p:nvSpPr>
            <p:spPr bwMode="auto">
              <a:xfrm>
                <a:off x="5821363" y="3990975"/>
                <a:ext cx="993775" cy="41275"/>
              </a:xfrm>
              <a:prstGeom prst="rect">
                <a:avLst/>
              </a:prstGeom>
              <a:solidFill>
                <a:srgbClr val="FF0000"/>
              </a:solidFill>
              <a:ln w="12700">
                <a:solidFill>
                  <a:srgbClr val="41414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8718" name="Rectangle 46"/>
              <p:cNvSpPr>
                <a:spLocks noChangeArrowheads="1"/>
              </p:cNvSpPr>
              <p:nvPr/>
            </p:nvSpPr>
            <p:spPr bwMode="auto">
              <a:xfrm>
                <a:off x="5470526" y="3769448"/>
                <a:ext cx="1344613" cy="141287"/>
              </a:xfrm>
              <a:prstGeom prst="rect">
                <a:avLst/>
              </a:prstGeom>
              <a:solidFill>
                <a:schemeClr val="bg1">
                  <a:lumMod val="50000"/>
                </a:schemeClr>
              </a:solidFill>
              <a:ln w="12700">
                <a:noFill/>
                <a:miter lim="800000"/>
                <a:headEnd/>
                <a:tailEnd/>
              </a:ln>
              <a:effectLst/>
              <a:extLst/>
            </p:spPr>
            <p:txBody>
              <a:bodyPr wrap="none" anchor="ctr"/>
              <a:lstStyle/>
              <a:p>
                <a:endParaRPr lang="en-AU" dirty="0"/>
              </a:p>
            </p:txBody>
          </p:sp>
          <p:sp>
            <p:nvSpPr>
              <p:cNvPr id="28719" name="Rectangle 47"/>
              <p:cNvSpPr>
                <a:spLocks noChangeArrowheads="1"/>
              </p:cNvSpPr>
              <p:nvPr/>
            </p:nvSpPr>
            <p:spPr bwMode="auto">
              <a:xfrm>
                <a:off x="5821363" y="4040188"/>
                <a:ext cx="1344613" cy="141287"/>
              </a:xfrm>
              <a:prstGeom prst="rect">
                <a:avLst/>
              </a:prstGeom>
              <a:solidFill>
                <a:schemeClr val="bg1">
                  <a:lumMod val="50000"/>
                </a:schemeClr>
              </a:solidFill>
              <a:ln w="12700">
                <a:noFill/>
                <a:miter lim="800000"/>
                <a:headEnd/>
                <a:tailEnd/>
              </a:ln>
              <a:effectLst/>
              <a:extLst/>
            </p:spPr>
            <p:txBody>
              <a:bodyPr wrap="none" anchor="ctr"/>
              <a:lstStyle/>
              <a:p>
                <a:endParaRPr lang="en-AU" dirty="0"/>
              </a:p>
            </p:txBody>
          </p:sp>
          <p:sp>
            <p:nvSpPr>
              <p:cNvPr id="28720" name="Rectangle 48"/>
              <p:cNvSpPr>
                <a:spLocks noChangeArrowheads="1"/>
              </p:cNvSpPr>
              <p:nvPr/>
            </p:nvSpPr>
            <p:spPr bwMode="auto">
              <a:xfrm>
                <a:off x="5821363" y="3889375"/>
                <a:ext cx="358775" cy="42862"/>
              </a:xfrm>
              <a:prstGeom prst="rect">
                <a:avLst/>
              </a:prstGeom>
              <a:solidFill>
                <a:srgbClr val="FF0000"/>
              </a:solidFill>
              <a:ln w="12700">
                <a:solidFill>
                  <a:srgbClr val="41414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8721" name="Rectangle 49"/>
              <p:cNvSpPr>
                <a:spLocks noChangeArrowheads="1"/>
              </p:cNvSpPr>
              <p:nvPr/>
            </p:nvSpPr>
            <p:spPr bwMode="auto">
              <a:xfrm>
                <a:off x="5256213" y="4294188"/>
                <a:ext cx="2720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1" dirty="0">
                    <a:solidFill>
                      <a:srgbClr val="000000"/>
                    </a:solidFill>
                  </a:rPr>
                  <a:t>MIXED-MODE FAILURE</a:t>
                </a:r>
              </a:p>
            </p:txBody>
          </p:sp>
          <p:sp>
            <p:nvSpPr>
              <p:cNvPr id="28722" name="Rectangle 50"/>
              <p:cNvSpPr>
                <a:spLocks noChangeArrowheads="1"/>
              </p:cNvSpPr>
              <p:nvPr/>
            </p:nvSpPr>
            <p:spPr bwMode="auto">
              <a:xfrm>
                <a:off x="6456363" y="3876675"/>
                <a:ext cx="358775" cy="42862"/>
              </a:xfrm>
              <a:prstGeom prst="rect">
                <a:avLst/>
              </a:prstGeom>
              <a:solidFill>
                <a:srgbClr val="FF0000"/>
              </a:solidFill>
              <a:ln w="12700">
                <a:solidFill>
                  <a:srgbClr val="41414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8723" name="Rectangle 51"/>
              <p:cNvSpPr>
                <a:spLocks noChangeArrowheads="1"/>
              </p:cNvSpPr>
              <p:nvPr/>
            </p:nvSpPr>
            <p:spPr bwMode="auto">
              <a:xfrm>
                <a:off x="6164263" y="3957638"/>
                <a:ext cx="320675" cy="42862"/>
              </a:xfrm>
              <a:prstGeom prst="rect">
                <a:avLst/>
              </a:prstGeom>
              <a:solidFill>
                <a:srgbClr val="FF0000"/>
              </a:solidFill>
              <a:ln>
                <a:noFill/>
              </a:ln>
              <a:effectLst/>
              <a:extLst>
                <a:ext uri="{91240B29-F687-4F45-9708-019B960494DF}">
                  <a14:hiddenLine xmlns:a14="http://schemas.microsoft.com/office/drawing/2010/main" w="12700">
                    <a:solidFill>
                      <a:srgbClr val="41414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sp>
          <p:nvSpPr>
            <p:cNvPr id="28724" name="Line 52"/>
            <p:cNvSpPr>
              <a:spLocks noChangeShapeType="1"/>
            </p:cNvSpPr>
            <p:nvPr/>
          </p:nvSpPr>
          <p:spPr bwMode="auto">
            <a:xfrm>
              <a:off x="6165851" y="3952875"/>
              <a:ext cx="3190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grpSp>
      <p:sp>
        <p:nvSpPr>
          <p:cNvPr id="28729" name="AutoShape 57"/>
          <p:cNvSpPr>
            <a:spLocks noChangeArrowheads="1"/>
          </p:cNvSpPr>
          <p:nvPr/>
        </p:nvSpPr>
        <p:spPr bwMode="auto">
          <a:xfrm>
            <a:off x="6585438"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36"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grpSp>
        <p:nvGrpSpPr>
          <p:cNvPr id="40" name="Group 39"/>
          <p:cNvGrpSpPr/>
          <p:nvPr/>
        </p:nvGrpSpPr>
        <p:grpSpPr>
          <a:xfrm>
            <a:off x="5353193" y="4364639"/>
            <a:ext cx="1945132" cy="1515551"/>
            <a:chOff x="5353193" y="4364639"/>
            <a:chExt cx="1945132" cy="1515551"/>
          </a:xfrm>
        </p:grpSpPr>
        <p:sp>
          <p:nvSpPr>
            <p:cNvPr id="42" name="Arc 41"/>
            <p:cNvSpPr/>
            <p:nvPr/>
          </p:nvSpPr>
          <p:spPr bwMode="auto">
            <a:xfrm rot="7525749">
              <a:off x="6716701" y="4608323"/>
              <a:ext cx="825307" cy="337940"/>
            </a:xfrm>
            <a:prstGeom prst="arc">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3" name="Group 42"/>
            <p:cNvGrpSpPr/>
            <p:nvPr/>
          </p:nvGrpSpPr>
          <p:grpSpPr>
            <a:xfrm>
              <a:off x="5353193" y="4433456"/>
              <a:ext cx="1906589" cy="1446734"/>
              <a:chOff x="5353193" y="4433456"/>
              <a:chExt cx="1906589" cy="1446734"/>
            </a:xfrm>
          </p:grpSpPr>
          <p:grpSp>
            <p:nvGrpSpPr>
              <p:cNvPr id="44" name="Group 43"/>
              <p:cNvGrpSpPr/>
              <p:nvPr/>
            </p:nvGrpSpPr>
            <p:grpSpPr>
              <a:xfrm>
                <a:off x="5597236" y="4433456"/>
                <a:ext cx="1662546" cy="1440891"/>
                <a:chOff x="5597236" y="4433456"/>
                <a:chExt cx="1662546" cy="1440891"/>
              </a:xfrm>
            </p:grpSpPr>
            <p:grpSp>
              <p:nvGrpSpPr>
                <p:cNvPr id="49" name="Group 48"/>
                <p:cNvGrpSpPr/>
                <p:nvPr/>
              </p:nvGrpSpPr>
              <p:grpSpPr>
                <a:xfrm>
                  <a:off x="5597236" y="4433456"/>
                  <a:ext cx="1662546" cy="720434"/>
                  <a:chOff x="5597236" y="4433456"/>
                  <a:chExt cx="1662546" cy="720434"/>
                </a:xfrm>
              </p:grpSpPr>
              <p:sp>
                <p:nvSpPr>
                  <p:cNvPr id="53" name="Rectangle 46"/>
                  <p:cNvSpPr>
                    <a:spLocks noChangeArrowheads="1"/>
                  </p:cNvSpPr>
                  <p:nvPr/>
                </p:nvSpPr>
                <p:spPr bwMode="auto">
                  <a:xfrm>
                    <a:off x="5597236" y="4973782"/>
                    <a:ext cx="936296" cy="152400"/>
                  </a:xfrm>
                  <a:prstGeom prst="rect">
                    <a:avLst/>
                  </a:prstGeom>
                  <a:solidFill>
                    <a:schemeClr val="bg1">
                      <a:lumMod val="50000"/>
                    </a:schemeClr>
                  </a:solidFill>
                  <a:ln w="12700">
                    <a:noFill/>
                    <a:miter lim="800000"/>
                    <a:headEnd/>
                    <a:tailEnd/>
                  </a:ln>
                  <a:effectLst/>
                  <a:extLst/>
                </p:spPr>
                <p:txBody>
                  <a:bodyPr wrap="none" anchor="ctr"/>
                  <a:lstStyle/>
                  <a:p>
                    <a:endParaRPr lang="en-AU" dirty="0"/>
                  </a:p>
                </p:txBody>
              </p:sp>
              <p:sp>
                <p:nvSpPr>
                  <p:cNvPr id="54" name="Block Arc 53"/>
                  <p:cNvSpPr/>
                  <p:nvPr/>
                </p:nvSpPr>
                <p:spPr bwMode="auto">
                  <a:xfrm flipV="1">
                    <a:off x="5802340" y="4433456"/>
                    <a:ext cx="1457442" cy="720434"/>
                  </a:xfrm>
                  <a:prstGeom prst="blockArc">
                    <a:avLst>
                      <a:gd name="adj1" fmla="val 16109150"/>
                      <a:gd name="adj2" fmla="val 0"/>
                      <a:gd name="adj3" fmla="val 25000"/>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0" name="Group 49"/>
                <p:cNvGrpSpPr/>
                <p:nvPr/>
              </p:nvGrpSpPr>
              <p:grpSpPr>
                <a:xfrm>
                  <a:off x="5652655" y="5153910"/>
                  <a:ext cx="1551708" cy="720437"/>
                  <a:chOff x="5652655" y="5153910"/>
                  <a:chExt cx="1551708" cy="720437"/>
                </a:xfrm>
              </p:grpSpPr>
              <p:sp>
                <p:nvSpPr>
                  <p:cNvPr id="51" name="Rectangle 46"/>
                  <p:cNvSpPr>
                    <a:spLocks noChangeArrowheads="1"/>
                  </p:cNvSpPr>
                  <p:nvPr/>
                </p:nvSpPr>
                <p:spPr bwMode="auto">
                  <a:xfrm rot="10800000">
                    <a:off x="6245679" y="5153910"/>
                    <a:ext cx="958684" cy="180089"/>
                  </a:xfrm>
                  <a:prstGeom prst="rect">
                    <a:avLst/>
                  </a:prstGeom>
                  <a:solidFill>
                    <a:schemeClr val="bg1">
                      <a:lumMod val="50000"/>
                    </a:schemeClr>
                  </a:solidFill>
                  <a:ln w="12700">
                    <a:noFill/>
                    <a:miter lim="800000"/>
                    <a:headEnd/>
                    <a:tailEnd/>
                  </a:ln>
                  <a:effectLst/>
                  <a:extLst/>
                </p:spPr>
                <p:txBody>
                  <a:bodyPr wrap="none" anchor="ctr"/>
                  <a:lstStyle/>
                  <a:p>
                    <a:endParaRPr lang="en-AU" dirty="0"/>
                  </a:p>
                </p:txBody>
              </p:sp>
              <p:sp>
                <p:nvSpPr>
                  <p:cNvPr id="52" name="Block Arc 51"/>
                  <p:cNvSpPr/>
                  <p:nvPr/>
                </p:nvSpPr>
                <p:spPr bwMode="auto">
                  <a:xfrm rot="10800000" flipV="1">
                    <a:off x="5652655" y="5153913"/>
                    <a:ext cx="1167806" cy="720434"/>
                  </a:xfrm>
                  <a:prstGeom prst="blockArc">
                    <a:avLst>
                      <a:gd name="adj1" fmla="val 16003305"/>
                      <a:gd name="adj2" fmla="val 21364466"/>
                      <a:gd name="adj3" fmla="val 24868"/>
                    </a:avLst>
                  </a:prstGeom>
                  <a:solidFill>
                    <a:schemeClr val="bg1">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45" name="Rectangle 41"/>
              <p:cNvSpPr>
                <a:spLocks noChangeArrowheads="1"/>
              </p:cNvSpPr>
              <p:nvPr/>
            </p:nvSpPr>
            <p:spPr bwMode="auto">
              <a:xfrm>
                <a:off x="5597236" y="5095443"/>
                <a:ext cx="1634837" cy="100012"/>
              </a:xfrm>
              <a:prstGeom prst="rect">
                <a:avLst/>
              </a:prstGeom>
              <a:solidFill>
                <a:srgbClr val="FF0000"/>
              </a:solidFill>
              <a:ln w="12700">
                <a:solidFill>
                  <a:srgbClr val="414141"/>
                </a:solidFill>
                <a:miter lim="800000"/>
                <a:headEnd/>
                <a:tailEnd/>
              </a:ln>
              <a:effectLst/>
              <a:extLst/>
            </p:spPr>
            <p:txBody>
              <a:bodyPr wrap="none" anchor="ctr"/>
              <a:lstStyle/>
              <a:p>
                <a:endParaRPr lang="en-AU" dirty="0"/>
              </a:p>
            </p:txBody>
          </p:sp>
          <p:sp>
            <p:nvSpPr>
              <p:cNvPr id="46" name="Arc 45"/>
              <p:cNvSpPr/>
              <p:nvPr/>
            </p:nvSpPr>
            <p:spPr bwMode="auto">
              <a:xfrm rot="17896575">
                <a:off x="5527973" y="5264735"/>
                <a:ext cx="651164" cy="415636"/>
              </a:xfrm>
              <a:prstGeom prst="arc">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49"/>
              <p:cNvSpPr>
                <a:spLocks noChangeArrowheads="1"/>
              </p:cNvSpPr>
              <p:nvPr/>
            </p:nvSpPr>
            <p:spPr bwMode="auto">
              <a:xfrm>
                <a:off x="5353193" y="5513423"/>
                <a:ext cx="183293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1" dirty="0" smtClean="0">
                    <a:solidFill>
                      <a:srgbClr val="000000"/>
                    </a:solidFill>
                  </a:rPr>
                  <a:t>PEEL FAILURE</a:t>
                </a:r>
                <a:endParaRPr lang="en-US" b="1" dirty="0">
                  <a:solidFill>
                    <a:srgbClr val="00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7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727">
                                            <p:txEl>
                                              <p:pRg st="1" end="1"/>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287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27">
                                            <p:txEl>
                                              <p:pRg st="3" end="3"/>
                                            </p:txEl>
                                          </p:spTgt>
                                        </p:tgtEl>
                                        <p:attrNameLst>
                                          <p:attrName>style.visibility</p:attrName>
                                        </p:attrNameLst>
                                      </p:cBhvr>
                                      <p:to>
                                        <p:strVal val="visible"/>
                                      </p:to>
                                    </p:set>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872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727">
                                            <p:txEl>
                                              <p:pRg st="5" end="5"/>
                                            </p:txEl>
                                          </p:spTgt>
                                        </p:tgtEl>
                                        <p:attrNameLst>
                                          <p:attrName>style.visibility</p:attrName>
                                        </p:attrNameLst>
                                      </p:cBhvr>
                                      <p:to>
                                        <p:strVal val="visible"/>
                                      </p:to>
                                    </p:set>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2872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727">
                                            <p:txEl>
                                              <p:pRg st="7" end="7"/>
                                            </p:txEl>
                                          </p:spTgt>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28727">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7" grpId="0" uiExpand="1" build="p" bldLvl="2"/>
      <p:bldP spid="287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Special failure mode for laminates</a:t>
            </a:r>
            <a:endParaRPr lang="en-AU" dirty="0"/>
          </a:p>
        </p:txBody>
      </p:sp>
      <p:sp>
        <p:nvSpPr>
          <p:cNvPr id="7" name="Content Placeholder 6"/>
          <p:cNvSpPr>
            <a:spLocks noGrp="1"/>
          </p:cNvSpPr>
          <p:nvPr>
            <p:ph sz="half" idx="1"/>
          </p:nvPr>
        </p:nvSpPr>
        <p:spPr/>
        <p:txBody>
          <a:bodyPr/>
          <a:lstStyle/>
          <a:p>
            <a:r>
              <a:rPr lang="en-AU" sz="2400" dirty="0" smtClean="0"/>
              <a:t>Laminated composites may exhibit a unique failure mode</a:t>
            </a:r>
          </a:p>
          <a:p>
            <a:r>
              <a:rPr lang="en-AU" sz="2400" dirty="0" smtClean="0"/>
              <a:t>Inter-laminar failure may peel the first ply off the laminate </a:t>
            </a:r>
          </a:p>
          <a:p>
            <a:pPr lvl="1"/>
            <a:r>
              <a:rPr lang="en-AU" sz="2000" dirty="0" smtClean="0"/>
              <a:t>Peel stresses </a:t>
            </a:r>
          </a:p>
          <a:p>
            <a:pPr lvl="1"/>
            <a:r>
              <a:rPr lang="en-AU" sz="2000" dirty="0" smtClean="0"/>
              <a:t>Shear stresses may exceed ILS</a:t>
            </a:r>
          </a:p>
          <a:p>
            <a:r>
              <a:rPr lang="en-AU" dirty="0">
                <a:solidFill>
                  <a:srgbClr val="FF0000"/>
                </a:solidFill>
              </a:rPr>
              <a:t>Not discussed </a:t>
            </a:r>
            <a:r>
              <a:rPr lang="en-AU" dirty="0" smtClean="0">
                <a:solidFill>
                  <a:srgbClr val="FF0000"/>
                </a:solidFill>
              </a:rPr>
              <a:t>further</a:t>
            </a:r>
            <a:endParaRPr lang="en-AU" dirty="0">
              <a:solidFill>
                <a:srgbClr val="FF0000"/>
              </a:solidFill>
            </a:endParaRPr>
          </a:p>
        </p:txBody>
      </p:sp>
      <p:sp>
        <p:nvSpPr>
          <p:cNvPr id="11" name="Rectangle 34"/>
          <p:cNvSpPr>
            <a:spLocks noChangeArrowheads="1"/>
          </p:cNvSpPr>
          <p:nvPr/>
        </p:nvSpPr>
        <p:spPr bwMode="auto">
          <a:xfrm>
            <a:off x="5330826" y="1862138"/>
            <a:ext cx="1344613" cy="141287"/>
          </a:xfrm>
          <a:prstGeom prst="rect">
            <a:avLst/>
          </a:prstGeom>
          <a:solidFill>
            <a:schemeClr val="bg1">
              <a:lumMod val="50000"/>
            </a:schemeClr>
          </a:solidFill>
          <a:ln w="12700">
            <a:solidFill>
              <a:srgbClr val="414141"/>
            </a:solidFill>
            <a:miter lim="800000"/>
            <a:headEnd/>
            <a:tailEnd/>
          </a:ln>
          <a:effectLst/>
          <a:extLst/>
        </p:spPr>
        <p:txBody>
          <a:bodyPr wrap="none" anchor="ctr"/>
          <a:lstStyle/>
          <a:p>
            <a:endParaRPr lang="en-AU" dirty="0"/>
          </a:p>
        </p:txBody>
      </p:sp>
      <p:sp>
        <p:nvSpPr>
          <p:cNvPr id="12" name="Rectangle 35"/>
          <p:cNvSpPr>
            <a:spLocks noChangeArrowheads="1"/>
          </p:cNvSpPr>
          <p:nvPr/>
        </p:nvSpPr>
        <p:spPr bwMode="auto">
          <a:xfrm>
            <a:off x="5681663" y="2229863"/>
            <a:ext cx="1344613" cy="141287"/>
          </a:xfrm>
          <a:prstGeom prst="rect">
            <a:avLst/>
          </a:prstGeom>
          <a:solidFill>
            <a:schemeClr val="bg1">
              <a:lumMod val="50000"/>
            </a:schemeClr>
          </a:solidFill>
          <a:ln w="12700">
            <a:solidFill>
              <a:srgbClr val="414141"/>
            </a:solidFill>
            <a:miter lim="800000"/>
            <a:headEnd/>
            <a:tailEnd/>
          </a:ln>
          <a:effectLst/>
          <a:extLst/>
        </p:spPr>
        <p:txBody>
          <a:bodyPr wrap="none" anchor="ctr"/>
          <a:lstStyle/>
          <a:p>
            <a:endParaRPr lang="en-AU" dirty="0"/>
          </a:p>
        </p:txBody>
      </p:sp>
      <p:sp>
        <p:nvSpPr>
          <p:cNvPr id="13" name="Rectangle 36"/>
          <p:cNvSpPr>
            <a:spLocks noChangeArrowheads="1"/>
          </p:cNvSpPr>
          <p:nvPr/>
        </p:nvSpPr>
        <p:spPr bwMode="auto">
          <a:xfrm>
            <a:off x="5681663" y="2011363"/>
            <a:ext cx="993775" cy="108382"/>
          </a:xfrm>
          <a:prstGeom prst="rect">
            <a:avLst/>
          </a:prstGeom>
          <a:solidFill>
            <a:srgbClr val="FF0000"/>
          </a:solidFill>
          <a:ln w="12700">
            <a:solidFill>
              <a:srgbClr val="414141"/>
            </a:solidFill>
            <a:miter lim="800000"/>
            <a:headEnd/>
            <a:tailEnd/>
          </a:ln>
          <a:effectLst/>
          <a:extLst/>
        </p:spPr>
        <p:txBody>
          <a:bodyPr wrap="none" anchor="ctr"/>
          <a:lstStyle/>
          <a:p>
            <a:endParaRPr lang="en-AU" dirty="0"/>
          </a:p>
        </p:txBody>
      </p:sp>
      <p:sp>
        <p:nvSpPr>
          <p:cNvPr id="14" name="Rectangle 37"/>
          <p:cNvSpPr>
            <a:spLocks noChangeArrowheads="1"/>
          </p:cNvSpPr>
          <p:nvPr/>
        </p:nvSpPr>
        <p:spPr bwMode="auto">
          <a:xfrm>
            <a:off x="5116513" y="2414588"/>
            <a:ext cx="313233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1" dirty="0" smtClean="0">
                <a:solidFill>
                  <a:srgbClr val="000000"/>
                </a:solidFill>
              </a:rPr>
              <a:t>INTER-LAMINAR  </a:t>
            </a:r>
            <a:r>
              <a:rPr lang="en-US" b="1" dirty="0">
                <a:solidFill>
                  <a:srgbClr val="000000"/>
                </a:solidFill>
              </a:rPr>
              <a:t>FAILURE</a:t>
            </a:r>
          </a:p>
        </p:txBody>
      </p:sp>
      <p:sp>
        <p:nvSpPr>
          <p:cNvPr id="15" name="Rectangle 35"/>
          <p:cNvSpPr>
            <a:spLocks noChangeArrowheads="1"/>
          </p:cNvSpPr>
          <p:nvPr/>
        </p:nvSpPr>
        <p:spPr bwMode="auto">
          <a:xfrm>
            <a:off x="5681663" y="2105172"/>
            <a:ext cx="1344613" cy="56137"/>
          </a:xfrm>
          <a:prstGeom prst="rect">
            <a:avLst/>
          </a:prstGeom>
          <a:solidFill>
            <a:schemeClr val="bg1">
              <a:lumMod val="50000"/>
            </a:schemeClr>
          </a:solidFill>
          <a:ln w="12700">
            <a:solidFill>
              <a:srgbClr val="414141"/>
            </a:solidFill>
            <a:miter lim="800000"/>
            <a:headEnd/>
            <a:tailEnd/>
          </a:ln>
          <a:effectLst/>
          <a:extLst/>
        </p:spPr>
        <p:txBody>
          <a:bodyPr wrap="none" anchor="ctr"/>
          <a:lstStyle/>
          <a:p>
            <a:endParaRPr lang="en-AU" dirty="0"/>
          </a:p>
        </p:txBody>
      </p:sp>
      <p:sp>
        <p:nvSpPr>
          <p:cNvPr id="9"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0"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7903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Load capability and failure modes</a:t>
            </a:r>
            <a:endParaRPr lang="en-AU" dirty="0"/>
          </a:p>
        </p:txBody>
      </p:sp>
      <p:sp>
        <p:nvSpPr>
          <p:cNvPr id="3" name="Content Placeholder 2"/>
          <p:cNvSpPr>
            <a:spLocks noGrp="1"/>
          </p:cNvSpPr>
          <p:nvPr>
            <p:ph sz="half" idx="1"/>
          </p:nvPr>
        </p:nvSpPr>
        <p:spPr/>
        <p:txBody>
          <a:bodyPr/>
          <a:lstStyle/>
          <a:p>
            <a:r>
              <a:rPr lang="en-AU" sz="2400" dirty="0" smtClean="0"/>
              <a:t>Joint load capability correlates with failure mode</a:t>
            </a:r>
          </a:p>
          <a:p>
            <a:pPr lvl="1"/>
            <a:r>
              <a:rPr lang="en-AU" sz="2000" dirty="0" smtClean="0"/>
              <a:t>Cohesion failure: full strength</a:t>
            </a:r>
          </a:p>
          <a:p>
            <a:pPr lvl="2"/>
            <a:r>
              <a:rPr lang="en-AU" sz="1600" dirty="0" smtClean="0"/>
              <a:t>Fails through carrier cloth</a:t>
            </a:r>
          </a:p>
          <a:p>
            <a:pPr lvl="1"/>
            <a:r>
              <a:rPr lang="en-AU" sz="2000" dirty="0" smtClean="0"/>
              <a:t>Adhesion failure: low strength</a:t>
            </a:r>
          </a:p>
          <a:p>
            <a:pPr lvl="2"/>
            <a:r>
              <a:rPr lang="en-AU" sz="1600" dirty="0" smtClean="0"/>
              <a:t>Failure through interface</a:t>
            </a:r>
          </a:p>
          <a:p>
            <a:pPr lvl="1"/>
            <a:r>
              <a:rPr lang="en-AU" sz="2000" dirty="0" smtClean="0"/>
              <a:t>Mixed mode: Intermediate, degrading with time since manufacture</a:t>
            </a:r>
          </a:p>
          <a:p>
            <a:pPr lvl="2"/>
            <a:r>
              <a:rPr lang="en-AU" sz="1600" dirty="0" smtClean="0"/>
              <a:t>Failure transitions from carrier cloth towards interface </a:t>
            </a:r>
            <a:endParaRPr lang="en-AU" sz="1600" dirty="0"/>
          </a:p>
        </p:txBody>
      </p:sp>
      <p:sp>
        <p:nvSpPr>
          <p:cNvPr id="8" name="Cube 7"/>
          <p:cNvSpPr/>
          <p:nvPr/>
        </p:nvSpPr>
        <p:spPr>
          <a:xfrm rot="5400000" flipH="1">
            <a:off x="6047693" y="3066182"/>
            <a:ext cx="289067" cy="2502002"/>
          </a:xfrm>
          <a:prstGeom prst="cube">
            <a:avLst>
              <a:gd name="adj" fmla="val 730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sp>
        <p:nvSpPr>
          <p:cNvPr id="9" name="Cube 8"/>
          <p:cNvSpPr/>
          <p:nvPr/>
        </p:nvSpPr>
        <p:spPr>
          <a:xfrm>
            <a:off x="4935829" y="2006600"/>
            <a:ext cx="263922" cy="2380729"/>
          </a:xfrm>
          <a:prstGeom prst="cube">
            <a:avLst>
              <a:gd name="adj" fmla="val 7307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10" name="Cube 9"/>
          <p:cNvSpPr/>
          <p:nvPr/>
        </p:nvSpPr>
        <p:spPr>
          <a:xfrm>
            <a:off x="5027137" y="2139572"/>
            <a:ext cx="2293015" cy="2237380"/>
          </a:xfrm>
          <a:prstGeom prst="cube">
            <a:avLst>
              <a:gd name="adj" fmla="val 763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1" name="Cube 10"/>
          <p:cNvSpPr/>
          <p:nvPr/>
        </p:nvSpPr>
        <p:spPr>
          <a:xfrm>
            <a:off x="5453444" y="2521139"/>
            <a:ext cx="264105" cy="1838467"/>
          </a:xfrm>
          <a:prstGeom prst="cube">
            <a:avLst>
              <a:gd name="adj" fmla="val 4907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2" name="Cube 11"/>
          <p:cNvSpPr/>
          <p:nvPr/>
        </p:nvSpPr>
        <p:spPr>
          <a:xfrm>
            <a:off x="5716027" y="3058803"/>
            <a:ext cx="263922" cy="1299618"/>
          </a:xfrm>
          <a:prstGeom prst="cube">
            <a:avLst>
              <a:gd name="adj" fmla="val 4907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13" name="Cube 12"/>
          <p:cNvSpPr/>
          <p:nvPr/>
        </p:nvSpPr>
        <p:spPr>
          <a:xfrm>
            <a:off x="6000984" y="3700533"/>
            <a:ext cx="263220" cy="656349"/>
          </a:xfrm>
          <a:prstGeom prst="cube">
            <a:avLst>
              <a:gd name="adj" fmla="val 4907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sp>
        <p:nvSpPr>
          <p:cNvPr id="14" name="Cube 13"/>
          <p:cNvSpPr/>
          <p:nvPr/>
        </p:nvSpPr>
        <p:spPr>
          <a:xfrm>
            <a:off x="6291512" y="3879756"/>
            <a:ext cx="262516" cy="481366"/>
          </a:xfrm>
          <a:prstGeom prst="cube">
            <a:avLst>
              <a:gd name="adj" fmla="val 4907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sp>
        <p:nvSpPr>
          <p:cNvPr id="16" name="Text Box 10"/>
          <p:cNvSpPr txBox="1"/>
          <p:nvPr/>
        </p:nvSpPr>
        <p:spPr>
          <a:xfrm rot="16200000">
            <a:off x="4079040" y="3583478"/>
            <a:ext cx="1367181" cy="25426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200" b="1" dirty="0" smtClean="0">
                <a:solidFill>
                  <a:srgbClr val="000000"/>
                </a:solidFill>
                <a:effectLst/>
                <a:ea typeface="Calibri"/>
                <a:cs typeface="Times New Roman"/>
              </a:rPr>
              <a:t>Load capability</a:t>
            </a:r>
            <a:endParaRPr lang="en-AU" sz="1200" b="1" dirty="0">
              <a:solidFill>
                <a:srgbClr val="000000"/>
              </a:solidFill>
              <a:effectLst/>
              <a:ea typeface="Calibri"/>
              <a:cs typeface="Times New Roman"/>
            </a:endParaRPr>
          </a:p>
        </p:txBody>
      </p:sp>
      <p:sp>
        <p:nvSpPr>
          <p:cNvPr id="17" name="Text Box 47"/>
          <p:cNvSpPr txBox="1"/>
          <p:nvPr/>
        </p:nvSpPr>
        <p:spPr>
          <a:xfrm>
            <a:off x="4895362" y="4479832"/>
            <a:ext cx="2302608" cy="3121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0000"/>
                </a:solidFill>
                <a:effectLst/>
                <a:latin typeface="+mj-lt"/>
                <a:ea typeface="Calibri"/>
              </a:rPr>
              <a:t>Time since manufacture </a:t>
            </a:r>
            <a:endParaRPr lang="en-AU" sz="1400" dirty="0">
              <a:solidFill>
                <a:srgbClr val="000000"/>
              </a:solidFill>
              <a:effectLst/>
              <a:latin typeface="+mj-lt"/>
              <a:ea typeface="Times New Roman"/>
            </a:endParaRPr>
          </a:p>
        </p:txBody>
      </p:sp>
      <p:sp>
        <p:nvSpPr>
          <p:cNvPr id="18" name="Text Box 47"/>
          <p:cNvSpPr txBox="1"/>
          <p:nvPr/>
        </p:nvSpPr>
        <p:spPr>
          <a:xfrm>
            <a:off x="7521402" y="3051840"/>
            <a:ext cx="1091278" cy="312193"/>
          </a:xfrm>
          <a:prstGeom prst="rect">
            <a:avLst/>
          </a:prstGeom>
          <a:solidFill>
            <a:srgbClr val="00B0F0"/>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600" b="1" dirty="0">
                <a:solidFill>
                  <a:srgbClr val="000000"/>
                </a:solidFill>
                <a:effectLst/>
                <a:latin typeface="Times New Roman"/>
                <a:ea typeface="Calibri"/>
              </a:rPr>
              <a:t>Cohesion</a:t>
            </a:r>
            <a:endParaRPr lang="en-AU" sz="1600" dirty="0">
              <a:solidFill>
                <a:srgbClr val="000000"/>
              </a:solidFill>
              <a:effectLst/>
              <a:latin typeface="Times New Roman"/>
              <a:ea typeface="Times New Roman"/>
            </a:endParaRPr>
          </a:p>
        </p:txBody>
      </p:sp>
      <p:sp>
        <p:nvSpPr>
          <p:cNvPr id="21" name="Right Arrow 20"/>
          <p:cNvSpPr/>
          <p:nvPr/>
        </p:nvSpPr>
        <p:spPr>
          <a:xfrm>
            <a:off x="7016050" y="4613986"/>
            <a:ext cx="300871" cy="578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2" name="Right Arrow 21"/>
          <p:cNvSpPr/>
          <p:nvPr/>
        </p:nvSpPr>
        <p:spPr>
          <a:xfrm rot="16200000">
            <a:off x="4641183" y="2863569"/>
            <a:ext cx="329151" cy="527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25"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29" name="Group 28"/>
          <p:cNvGrpSpPr/>
          <p:nvPr/>
        </p:nvGrpSpPr>
        <p:grpSpPr>
          <a:xfrm>
            <a:off x="4702441" y="4075138"/>
            <a:ext cx="3818025" cy="1167977"/>
            <a:chOff x="4702441" y="4075138"/>
            <a:chExt cx="3818025" cy="1167977"/>
          </a:xfrm>
        </p:grpSpPr>
        <p:sp>
          <p:nvSpPr>
            <p:cNvPr id="20" name="Text Box 47"/>
            <p:cNvSpPr txBox="1"/>
            <p:nvPr/>
          </p:nvSpPr>
          <p:spPr>
            <a:xfrm>
              <a:off x="7515980" y="4075138"/>
              <a:ext cx="1004486" cy="312193"/>
            </a:xfrm>
            <a:prstGeom prst="rect">
              <a:avLst/>
            </a:prstGeom>
            <a:solidFill>
              <a:srgbClr val="FFC000"/>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600" b="1" dirty="0">
                  <a:solidFill>
                    <a:srgbClr val="000000"/>
                  </a:solidFill>
                  <a:effectLst/>
                  <a:latin typeface="Times New Roman"/>
                  <a:ea typeface="Calibri"/>
                </a:rPr>
                <a:t>Adhesion</a:t>
              </a:r>
              <a:endParaRPr lang="en-AU" sz="1600" dirty="0">
                <a:solidFill>
                  <a:srgbClr val="000000"/>
                </a:solidFill>
                <a:effectLst/>
                <a:latin typeface="Times New Roman"/>
                <a:ea typeface="Times New Roman"/>
              </a:endParaRPr>
            </a:p>
          </p:txBody>
        </p:sp>
        <p:grpSp>
          <p:nvGrpSpPr>
            <p:cNvPr id="6" name="Group 5"/>
            <p:cNvGrpSpPr/>
            <p:nvPr/>
          </p:nvGrpSpPr>
          <p:grpSpPr>
            <a:xfrm>
              <a:off x="4702441" y="4175244"/>
              <a:ext cx="1592852" cy="1067871"/>
              <a:chOff x="4702441" y="4175244"/>
              <a:chExt cx="1592852" cy="1067871"/>
            </a:xfrm>
          </p:grpSpPr>
          <p:sp>
            <p:nvSpPr>
              <p:cNvPr id="24" name="Cube 23"/>
              <p:cNvSpPr/>
              <p:nvPr/>
            </p:nvSpPr>
            <p:spPr>
              <a:xfrm>
                <a:off x="5012915" y="4175244"/>
                <a:ext cx="468024" cy="237008"/>
              </a:xfrm>
              <a:prstGeom prst="cube">
                <a:avLst>
                  <a:gd name="adj" fmla="val 8490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sp>
            <p:nvSpPr>
              <p:cNvPr id="26" name="Text Box 47"/>
              <p:cNvSpPr txBox="1"/>
              <p:nvPr/>
            </p:nvSpPr>
            <p:spPr>
              <a:xfrm>
                <a:off x="4702441" y="4930922"/>
                <a:ext cx="1592852" cy="312193"/>
              </a:xfrm>
              <a:prstGeom prst="rect">
                <a:avLst/>
              </a:prstGeom>
              <a:solidFill>
                <a:srgbClr val="FFC000"/>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600" b="1" dirty="0" smtClean="0">
                    <a:solidFill>
                      <a:srgbClr val="000000"/>
                    </a:solidFill>
                    <a:effectLst/>
                    <a:latin typeface="Times New Roman"/>
                    <a:ea typeface="Calibri"/>
                  </a:rPr>
                  <a:t>Contamination</a:t>
                </a:r>
                <a:endParaRPr lang="en-AU" sz="1600" dirty="0">
                  <a:solidFill>
                    <a:srgbClr val="000000"/>
                  </a:solidFill>
                  <a:effectLst/>
                  <a:latin typeface="Times New Roman"/>
                  <a:ea typeface="Times New Roman"/>
                </a:endParaRPr>
              </a:p>
            </p:txBody>
          </p:sp>
          <p:cxnSp>
            <p:nvCxnSpPr>
              <p:cNvPr id="5" name="Straight Arrow Connector 4"/>
              <p:cNvCxnSpPr>
                <a:stCxn id="26" idx="0"/>
                <a:endCxn id="24" idx="1"/>
              </p:cNvCxnSpPr>
              <p:nvPr/>
            </p:nvCxnSpPr>
            <p:spPr bwMode="auto">
              <a:xfrm flipH="1" flipV="1">
                <a:off x="5146306" y="4376485"/>
                <a:ext cx="352561" cy="554437"/>
              </a:xfrm>
              <a:prstGeom prst="straightConnector1">
                <a:avLst/>
              </a:prstGeom>
              <a:solidFill>
                <a:schemeClr val="hlink"/>
              </a:solidFill>
              <a:ln w="28575" cap="flat" cmpd="sng" algn="ctr">
                <a:solidFill>
                  <a:srgbClr val="FF0000"/>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Group 6"/>
            <p:cNvGrpSpPr/>
            <p:nvPr/>
          </p:nvGrpSpPr>
          <p:grpSpPr>
            <a:xfrm>
              <a:off x="6595530" y="4128352"/>
              <a:ext cx="1598902" cy="1079594"/>
              <a:chOff x="6595530" y="4128352"/>
              <a:chExt cx="1598902" cy="1079594"/>
            </a:xfrm>
          </p:grpSpPr>
          <p:sp>
            <p:nvSpPr>
              <p:cNvPr id="15" name="Cube 14"/>
              <p:cNvSpPr/>
              <p:nvPr/>
            </p:nvSpPr>
            <p:spPr>
              <a:xfrm>
                <a:off x="6595530" y="4128352"/>
                <a:ext cx="468024" cy="237008"/>
              </a:xfrm>
              <a:prstGeom prst="cube">
                <a:avLst>
                  <a:gd name="adj" fmla="val 8490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sp>
            <p:nvSpPr>
              <p:cNvPr id="27" name="Text Box 47"/>
              <p:cNvSpPr txBox="1"/>
              <p:nvPr/>
            </p:nvSpPr>
            <p:spPr>
              <a:xfrm>
                <a:off x="6601580" y="4895753"/>
                <a:ext cx="1592852" cy="312193"/>
              </a:xfrm>
              <a:prstGeom prst="rect">
                <a:avLst/>
              </a:prstGeom>
              <a:solidFill>
                <a:srgbClr val="FFC000"/>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600" b="1" dirty="0" smtClean="0">
                    <a:solidFill>
                      <a:srgbClr val="000000"/>
                    </a:solidFill>
                    <a:effectLst/>
                    <a:latin typeface="Times New Roman"/>
                    <a:ea typeface="Calibri"/>
                  </a:rPr>
                  <a:t>Degradation</a:t>
                </a:r>
                <a:endParaRPr lang="en-AU" sz="1600" dirty="0">
                  <a:solidFill>
                    <a:srgbClr val="000000"/>
                  </a:solidFill>
                  <a:effectLst/>
                  <a:latin typeface="Times New Roman"/>
                  <a:ea typeface="Times New Roman"/>
                </a:endParaRPr>
              </a:p>
            </p:txBody>
          </p:sp>
          <p:cxnSp>
            <p:nvCxnSpPr>
              <p:cNvPr id="28" name="Straight Arrow Connector 27"/>
              <p:cNvCxnSpPr/>
              <p:nvPr/>
            </p:nvCxnSpPr>
            <p:spPr bwMode="auto">
              <a:xfrm flipH="1" flipV="1">
                <a:off x="6857875" y="4341316"/>
                <a:ext cx="352561" cy="554437"/>
              </a:xfrm>
              <a:prstGeom prst="straightConnector1">
                <a:avLst/>
              </a:prstGeom>
              <a:solidFill>
                <a:schemeClr val="hlink"/>
              </a:solidFill>
              <a:ln w="28575" cap="flat" cmpd="sng" algn="ctr">
                <a:solidFill>
                  <a:srgbClr val="FF0000"/>
                </a:solid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4" name="Group 3"/>
          <p:cNvGrpSpPr/>
          <p:nvPr/>
        </p:nvGrpSpPr>
        <p:grpSpPr>
          <a:xfrm>
            <a:off x="5167509" y="2329171"/>
            <a:ext cx="3648245" cy="2056616"/>
            <a:chOff x="5167509" y="2329171"/>
            <a:chExt cx="3648245" cy="2056616"/>
          </a:xfrm>
        </p:grpSpPr>
        <p:sp>
          <p:nvSpPr>
            <p:cNvPr id="19" name="Text Box 47"/>
            <p:cNvSpPr txBox="1"/>
            <p:nvPr/>
          </p:nvSpPr>
          <p:spPr>
            <a:xfrm>
              <a:off x="7515218" y="3543254"/>
              <a:ext cx="1300536" cy="312193"/>
            </a:xfrm>
            <a:prstGeom prst="rect">
              <a:avLst/>
            </a:prstGeom>
            <a:solidFill>
              <a:srgbClr val="92D050"/>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600" b="1" dirty="0">
                  <a:solidFill>
                    <a:srgbClr val="000000"/>
                  </a:solidFill>
                  <a:effectLst/>
                  <a:latin typeface="Times New Roman"/>
                  <a:ea typeface="Calibri"/>
                </a:rPr>
                <a:t>Mixed-mode</a:t>
              </a:r>
              <a:endParaRPr lang="en-AU" sz="1600" dirty="0">
                <a:solidFill>
                  <a:srgbClr val="000000"/>
                </a:solidFill>
                <a:effectLst/>
                <a:latin typeface="Times New Roman"/>
                <a:ea typeface="Times New Roman"/>
              </a:endParaRPr>
            </a:p>
          </p:txBody>
        </p:sp>
        <p:sp>
          <p:nvSpPr>
            <p:cNvPr id="23" name="Cube 22"/>
            <p:cNvSpPr/>
            <p:nvPr/>
          </p:nvSpPr>
          <p:spPr>
            <a:xfrm>
              <a:off x="5167509" y="2329171"/>
              <a:ext cx="263922" cy="2056616"/>
            </a:xfrm>
            <a:prstGeom prst="cube">
              <a:avLst>
                <a:gd name="adj" fmla="val 4907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grpSp>
      <p:sp>
        <p:nvSpPr>
          <p:cNvPr id="30"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47263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2" presetClass="entr" presetSubtype="4"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par>
                                <p:cTn id="68" presetID="1"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0" grpId="0" animBg="1"/>
      <p:bldP spid="11" grpId="0" animBg="1"/>
      <p:bldP spid="12" grpId="0" animBg="1"/>
      <p:bldP spid="13" grpId="0" animBg="1"/>
      <p:bldP spid="1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AU" sz="3200" dirty="0" smtClean="0">
                <a:solidFill>
                  <a:srgbClr val="FF0000"/>
                </a:solidFill>
              </a:rPr>
              <a:t>Cohesion</a:t>
            </a:r>
            <a:r>
              <a:rPr lang="en-AU" sz="3200" dirty="0" smtClean="0"/>
              <a:t> failure</a:t>
            </a:r>
            <a:endParaRPr lang="en-AU" sz="3200" dirty="0"/>
          </a:p>
        </p:txBody>
      </p:sp>
      <p:sp>
        <p:nvSpPr>
          <p:cNvPr id="35843" name="Rectangle 3"/>
          <p:cNvSpPr>
            <a:spLocks noGrp="1" noChangeArrowheads="1"/>
          </p:cNvSpPr>
          <p:nvPr>
            <p:ph sz="half" idx="1"/>
          </p:nvPr>
        </p:nvSpPr>
        <p:spPr>
          <a:xfrm>
            <a:off x="457200" y="1358900"/>
            <a:ext cx="4038600" cy="4525963"/>
          </a:xfrm>
        </p:spPr>
        <p:txBody>
          <a:bodyPr/>
          <a:lstStyle/>
          <a:p>
            <a:r>
              <a:rPr lang="en-AU" sz="2000" dirty="0"/>
              <a:t>Occurs through carrier cloth</a:t>
            </a:r>
          </a:p>
          <a:p>
            <a:r>
              <a:rPr lang="en-AU" sz="2000" dirty="0"/>
              <a:t>Strength is high</a:t>
            </a:r>
          </a:p>
          <a:p>
            <a:r>
              <a:rPr lang="en-AU" sz="2000" dirty="0"/>
              <a:t>NDI can find large defects</a:t>
            </a:r>
          </a:p>
          <a:p>
            <a:r>
              <a:rPr lang="en-AU" sz="2000" dirty="0"/>
              <a:t>DTA is appropriate</a:t>
            </a:r>
          </a:p>
        </p:txBody>
      </p:sp>
      <p:sp>
        <p:nvSpPr>
          <p:cNvPr id="35860" name="AutoShape 20"/>
          <p:cNvSpPr>
            <a:spLocks noChangeArrowheads="1"/>
          </p:cNvSpPr>
          <p:nvPr/>
        </p:nvSpPr>
        <p:spPr bwMode="auto">
          <a:xfrm>
            <a:off x="6702669" y="6263054"/>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pic>
        <p:nvPicPr>
          <p:cNvPr id="35861" name="Picture 21" descr="cohesion fail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128" y="2293649"/>
            <a:ext cx="3704619" cy="2887951"/>
          </a:xfrm>
          <a:prstGeom prst="rect">
            <a:avLst/>
          </a:prstGeom>
          <a:noFill/>
          <a:extLst>
            <a:ext uri="{909E8E84-426E-40DD-AFC4-6F175D3DCCD1}">
              <a14:hiddenFill xmlns:a14="http://schemas.microsoft.com/office/drawing/2010/main">
                <a:solidFill>
                  <a:srgbClr val="FFFFFF"/>
                </a:solidFill>
              </a14:hiddenFill>
            </a:ext>
          </a:extLst>
        </p:spPr>
      </p:pic>
      <p:grpSp>
        <p:nvGrpSpPr>
          <p:cNvPr id="35844" name="Group 4"/>
          <p:cNvGrpSpPr>
            <a:grpSpLocks/>
          </p:cNvGrpSpPr>
          <p:nvPr/>
        </p:nvGrpSpPr>
        <p:grpSpPr bwMode="auto">
          <a:xfrm>
            <a:off x="917575" y="2963863"/>
            <a:ext cx="2713038" cy="760412"/>
            <a:chOff x="3003" y="1016"/>
            <a:chExt cx="1795" cy="504"/>
          </a:xfrm>
        </p:grpSpPr>
        <p:sp>
          <p:nvSpPr>
            <p:cNvPr id="35845" name="Line 5"/>
            <p:cNvSpPr>
              <a:spLocks noChangeShapeType="1"/>
            </p:cNvSpPr>
            <p:nvPr/>
          </p:nvSpPr>
          <p:spPr bwMode="auto">
            <a:xfrm>
              <a:off x="3003" y="1376"/>
              <a:ext cx="1728" cy="14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35846" name="Text Box 6"/>
            <p:cNvSpPr txBox="1">
              <a:spLocks noChangeArrowheads="1"/>
            </p:cNvSpPr>
            <p:nvPr/>
          </p:nvSpPr>
          <p:spPr bwMode="auto">
            <a:xfrm>
              <a:off x="4121" y="1016"/>
              <a:ext cx="677" cy="4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0000"/>
                  </a:solidFill>
                  <a:latin typeface="Times New Roman" pitchFamily="18" charset="0"/>
                </a:rPr>
                <a:t>Effective</a:t>
              </a:r>
              <a:br>
                <a:rPr lang="en-US" dirty="0">
                  <a:solidFill>
                    <a:srgbClr val="000000"/>
                  </a:solidFill>
                  <a:latin typeface="Times New Roman" pitchFamily="18" charset="0"/>
                </a:rPr>
              </a:br>
              <a:r>
                <a:rPr lang="en-US" dirty="0">
                  <a:solidFill>
                    <a:srgbClr val="000000"/>
                  </a:solidFill>
                  <a:latin typeface="Times New Roman" pitchFamily="18" charset="0"/>
                </a:rPr>
                <a:t>bond</a:t>
              </a:r>
            </a:p>
          </p:txBody>
        </p:sp>
      </p:grpSp>
      <p:grpSp>
        <p:nvGrpSpPr>
          <p:cNvPr id="35874" name="Group 34"/>
          <p:cNvGrpSpPr>
            <a:grpSpLocks/>
          </p:cNvGrpSpPr>
          <p:nvPr/>
        </p:nvGrpSpPr>
        <p:grpSpPr bwMode="auto">
          <a:xfrm>
            <a:off x="441325" y="3289300"/>
            <a:ext cx="3354388" cy="2852738"/>
            <a:chOff x="278" y="2072"/>
            <a:chExt cx="2113" cy="1797"/>
          </a:xfrm>
        </p:grpSpPr>
        <p:sp>
          <p:nvSpPr>
            <p:cNvPr id="35848" name="Text Box 8"/>
            <p:cNvSpPr txBox="1">
              <a:spLocks noChangeArrowheads="1"/>
            </p:cNvSpPr>
            <p:nvPr/>
          </p:nvSpPr>
          <p:spPr bwMode="auto">
            <a:xfrm>
              <a:off x="1536" y="3638"/>
              <a:ext cx="420" cy="2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0000"/>
                  </a:solidFill>
                  <a:latin typeface="Times New Roman" pitchFamily="18" charset="0"/>
                </a:rPr>
                <a:t>Time</a:t>
              </a:r>
            </a:p>
          </p:txBody>
        </p:sp>
        <p:grpSp>
          <p:nvGrpSpPr>
            <p:cNvPr id="35873" name="Group 33"/>
            <p:cNvGrpSpPr>
              <a:grpSpLocks/>
            </p:cNvGrpSpPr>
            <p:nvPr/>
          </p:nvGrpSpPr>
          <p:grpSpPr bwMode="auto">
            <a:xfrm>
              <a:off x="278" y="2072"/>
              <a:ext cx="2113" cy="1505"/>
              <a:chOff x="278" y="2072"/>
              <a:chExt cx="2113" cy="1505"/>
            </a:xfrm>
          </p:grpSpPr>
          <p:sp>
            <p:nvSpPr>
              <p:cNvPr id="35850" name="Line 10"/>
              <p:cNvSpPr>
                <a:spLocks noChangeShapeType="1"/>
              </p:cNvSpPr>
              <p:nvPr/>
            </p:nvSpPr>
            <p:spPr bwMode="auto">
              <a:xfrm>
                <a:off x="578" y="2072"/>
                <a:ext cx="0" cy="1505"/>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35851" name="Line 11"/>
              <p:cNvSpPr>
                <a:spLocks noChangeShapeType="1"/>
              </p:cNvSpPr>
              <p:nvPr/>
            </p:nvSpPr>
            <p:spPr bwMode="auto">
              <a:xfrm>
                <a:off x="579" y="3577"/>
                <a:ext cx="1576"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35852" name="Text Box 12"/>
              <p:cNvSpPr txBox="1">
                <a:spLocks noChangeArrowheads="1"/>
              </p:cNvSpPr>
              <p:nvPr/>
            </p:nvSpPr>
            <p:spPr bwMode="auto">
              <a:xfrm rot="-5400000">
                <a:off x="92" y="2746"/>
                <a:ext cx="604" cy="2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0000"/>
                    </a:solidFill>
                    <a:latin typeface="Times New Roman" pitchFamily="18" charset="0"/>
                  </a:rPr>
                  <a:t>Strength</a:t>
                </a:r>
              </a:p>
            </p:txBody>
          </p:sp>
          <p:sp>
            <p:nvSpPr>
              <p:cNvPr id="35853" name="Line 13"/>
              <p:cNvSpPr>
                <a:spLocks noChangeShapeType="1"/>
              </p:cNvSpPr>
              <p:nvPr/>
            </p:nvSpPr>
            <p:spPr bwMode="auto">
              <a:xfrm>
                <a:off x="570" y="2566"/>
                <a:ext cx="1821" cy="0"/>
              </a:xfrm>
              <a:prstGeom prst="line">
                <a:avLst/>
              </a:prstGeom>
              <a:noFill/>
              <a:ln w="38100">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35854" name="Text Box 14"/>
              <p:cNvSpPr txBox="1">
                <a:spLocks noChangeArrowheads="1"/>
              </p:cNvSpPr>
              <p:nvPr/>
            </p:nvSpPr>
            <p:spPr bwMode="auto">
              <a:xfrm>
                <a:off x="1231" y="2344"/>
                <a:ext cx="1144" cy="2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3399"/>
                    </a:solidFill>
                    <a:latin typeface="Times New Roman" pitchFamily="18" charset="0"/>
                  </a:rPr>
                  <a:t>Required strength</a:t>
                </a:r>
              </a:p>
            </p:txBody>
          </p:sp>
        </p:grpSp>
      </p:grpSp>
      <p:grpSp>
        <p:nvGrpSpPr>
          <p:cNvPr id="35855" name="Group 15"/>
          <p:cNvGrpSpPr>
            <a:grpSpLocks/>
          </p:cNvGrpSpPr>
          <p:nvPr/>
        </p:nvGrpSpPr>
        <p:grpSpPr bwMode="auto">
          <a:xfrm>
            <a:off x="960438" y="2878138"/>
            <a:ext cx="1093787" cy="2822575"/>
            <a:chOff x="728" y="1838"/>
            <a:chExt cx="723" cy="1871"/>
          </a:xfrm>
        </p:grpSpPr>
        <p:sp>
          <p:nvSpPr>
            <p:cNvPr id="35856" name="Line 16"/>
            <p:cNvSpPr>
              <a:spLocks noChangeShapeType="1"/>
            </p:cNvSpPr>
            <p:nvPr/>
          </p:nvSpPr>
          <p:spPr bwMode="auto">
            <a:xfrm>
              <a:off x="755" y="2208"/>
              <a:ext cx="0" cy="150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35857" name="Text Box 17"/>
            <p:cNvSpPr txBox="1">
              <a:spLocks noChangeArrowheads="1"/>
            </p:cNvSpPr>
            <p:nvPr/>
          </p:nvSpPr>
          <p:spPr bwMode="auto">
            <a:xfrm>
              <a:off x="761" y="1838"/>
              <a:ext cx="690" cy="4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AU" dirty="0">
                  <a:solidFill>
                    <a:srgbClr val="FF0000"/>
                  </a:solidFill>
                  <a:latin typeface="Times New Roman" pitchFamily="18" charset="0"/>
                </a:rPr>
                <a:t>Cohesion</a:t>
              </a:r>
              <a:br>
                <a:rPr lang="en-AU" dirty="0">
                  <a:solidFill>
                    <a:srgbClr val="FF0000"/>
                  </a:solidFill>
                  <a:latin typeface="Times New Roman" pitchFamily="18" charset="0"/>
                </a:rPr>
              </a:br>
              <a:r>
                <a:rPr lang="en-AU" dirty="0">
                  <a:solidFill>
                    <a:srgbClr val="FF0000"/>
                  </a:solidFill>
                  <a:latin typeface="Times New Roman" pitchFamily="18" charset="0"/>
                </a:rPr>
                <a:t>failure</a:t>
              </a:r>
            </a:p>
          </p:txBody>
        </p:sp>
        <p:sp>
          <p:nvSpPr>
            <p:cNvPr id="35858" name="AutoShape 18"/>
            <p:cNvSpPr>
              <a:spLocks noChangeArrowheads="1"/>
            </p:cNvSpPr>
            <p:nvPr/>
          </p:nvSpPr>
          <p:spPr bwMode="auto">
            <a:xfrm>
              <a:off x="728" y="2038"/>
              <a:ext cx="56" cy="206"/>
            </a:xfrm>
            <a:prstGeom prst="downArrow">
              <a:avLst>
                <a:gd name="adj1" fmla="val 50000"/>
                <a:gd name="adj2" fmla="val 91964"/>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AU" dirty="0"/>
            </a:p>
          </p:txBody>
        </p:sp>
      </p:grpSp>
      <p:grpSp>
        <p:nvGrpSpPr>
          <p:cNvPr id="35872" name="Group 32"/>
          <p:cNvGrpSpPr>
            <a:grpSpLocks/>
          </p:cNvGrpSpPr>
          <p:nvPr/>
        </p:nvGrpSpPr>
        <p:grpSpPr bwMode="auto">
          <a:xfrm>
            <a:off x="792163" y="3506789"/>
            <a:ext cx="2203450" cy="1503363"/>
            <a:chOff x="499" y="2449"/>
            <a:chExt cx="1388" cy="947"/>
          </a:xfrm>
        </p:grpSpPr>
        <p:sp>
          <p:nvSpPr>
            <p:cNvPr id="35863" name="Oval 23"/>
            <p:cNvSpPr>
              <a:spLocks noChangeArrowheads="1"/>
            </p:cNvSpPr>
            <p:nvPr/>
          </p:nvSpPr>
          <p:spPr bwMode="auto">
            <a:xfrm>
              <a:off x="499" y="2449"/>
              <a:ext cx="312" cy="381"/>
            </a:xfrm>
            <a:prstGeom prst="ellipse">
              <a:avLst/>
            </a:prstGeom>
            <a:solidFill>
              <a:srgbClr val="008000">
                <a:alpha val="35001"/>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AU" dirty="0"/>
            </a:p>
          </p:txBody>
        </p:sp>
        <p:sp>
          <p:nvSpPr>
            <p:cNvPr id="35868" name="Text Box 28"/>
            <p:cNvSpPr txBox="1">
              <a:spLocks noChangeArrowheads="1"/>
            </p:cNvSpPr>
            <p:nvPr/>
          </p:nvSpPr>
          <p:spPr bwMode="auto">
            <a:xfrm>
              <a:off x="931" y="2987"/>
              <a:ext cx="956" cy="40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AU" b="1" dirty="0">
                  <a:solidFill>
                    <a:srgbClr val="008000"/>
                  </a:solidFill>
                  <a:latin typeface="Times New Roman" pitchFamily="18" charset="0"/>
                </a:rPr>
                <a:t>NDI effective</a:t>
              </a:r>
            </a:p>
            <a:p>
              <a:r>
                <a:rPr lang="en-AU" b="1" dirty="0">
                  <a:solidFill>
                    <a:srgbClr val="008000"/>
                  </a:solidFill>
                  <a:latin typeface="Times New Roman" pitchFamily="18" charset="0"/>
                </a:rPr>
                <a:t>DTA effective</a:t>
              </a:r>
            </a:p>
          </p:txBody>
        </p:sp>
        <p:sp>
          <p:nvSpPr>
            <p:cNvPr id="35870" name="Line 30"/>
            <p:cNvSpPr>
              <a:spLocks noChangeShapeType="1"/>
            </p:cNvSpPr>
            <p:nvPr/>
          </p:nvSpPr>
          <p:spPr bwMode="auto">
            <a:xfrm flipH="1" flipV="1">
              <a:off x="735" y="2741"/>
              <a:ext cx="222" cy="372"/>
            </a:xfrm>
            <a:prstGeom prst="line">
              <a:avLst/>
            </a:prstGeom>
            <a:noFill/>
            <a:ln w="38100">
              <a:solidFill>
                <a:schemeClr val="accent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grpSp>
      <p:sp>
        <p:nvSpPr>
          <p:cNvPr id="2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5861"/>
                                        </p:tgtEl>
                                        <p:attrNameLst>
                                          <p:attrName>style.visibility</p:attrName>
                                        </p:attrNameLst>
                                      </p:cBhvr>
                                      <p:to>
                                        <p:strVal val="visible"/>
                                      </p:to>
                                    </p:set>
                                    <p:anim calcmode="lin" valueType="num">
                                      <p:cBhvr additive="base">
                                        <p:cTn id="9" dur="500" fill="hold"/>
                                        <p:tgtEl>
                                          <p:spTgt spid="35861"/>
                                        </p:tgtEl>
                                        <p:attrNameLst>
                                          <p:attrName>ppt_x</p:attrName>
                                        </p:attrNameLst>
                                      </p:cBhvr>
                                      <p:tavLst>
                                        <p:tav tm="0">
                                          <p:val>
                                            <p:strVal val="#ppt_x"/>
                                          </p:val>
                                        </p:tav>
                                        <p:tav tm="100000">
                                          <p:val>
                                            <p:strVal val="#ppt_x"/>
                                          </p:val>
                                        </p:tav>
                                      </p:tavLst>
                                    </p:anim>
                                    <p:anim calcmode="lin" valueType="num">
                                      <p:cBhvr additive="base">
                                        <p:cTn id="10" dur="500" fill="hold"/>
                                        <p:tgtEl>
                                          <p:spTgt spid="35861"/>
                                        </p:tgtEl>
                                        <p:attrNameLst>
                                          <p:attrName>ppt_y</p:attrName>
                                        </p:attrNameLst>
                                      </p:cBhvr>
                                      <p:tavLst>
                                        <p:tav tm="0">
                                          <p:val>
                                            <p:strVal val="1+#ppt_h/2"/>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35855"/>
                                        </p:tgtEl>
                                        <p:attrNameLst>
                                          <p:attrName>style.visibility</p:attrName>
                                        </p:attrNameLst>
                                      </p:cBhvr>
                                      <p:to>
                                        <p:strVal val="visible"/>
                                      </p:to>
                                    </p:set>
                                    <p:anim calcmode="lin" valueType="num">
                                      <p:cBhvr additive="base">
                                        <p:cTn id="15" dur="500" fill="hold"/>
                                        <p:tgtEl>
                                          <p:spTgt spid="35855"/>
                                        </p:tgtEl>
                                        <p:attrNameLst>
                                          <p:attrName>ppt_x</p:attrName>
                                        </p:attrNameLst>
                                      </p:cBhvr>
                                      <p:tavLst>
                                        <p:tav tm="0">
                                          <p:val>
                                            <p:strVal val="#ppt_x"/>
                                          </p:val>
                                        </p:tav>
                                        <p:tav tm="100000">
                                          <p:val>
                                            <p:strVal val="#ppt_x"/>
                                          </p:val>
                                        </p:tav>
                                      </p:tavLst>
                                    </p:anim>
                                    <p:anim calcmode="lin" valueType="num">
                                      <p:cBhvr additive="base">
                                        <p:cTn id="16" dur="500" fill="hold"/>
                                        <p:tgtEl>
                                          <p:spTgt spid="3585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35872"/>
                                        </p:tgtEl>
                                        <p:attrNameLst>
                                          <p:attrName>style.visibility</p:attrName>
                                        </p:attrNameLst>
                                      </p:cBhvr>
                                      <p:to>
                                        <p:strVal val="visible"/>
                                      </p:to>
                                    </p:set>
                                    <p:anim calcmode="lin" valueType="num">
                                      <p:cBhvr additive="base">
                                        <p:cTn id="23" dur="500" fill="hold"/>
                                        <p:tgtEl>
                                          <p:spTgt spid="35872"/>
                                        </p:tgtEl>
                                        <p:attrNameLst>
                                          <p:attrName>ppt_x</p:attrName>
                                        </p:attrNameLst>
                                      </p:cBhvr>
                                      <p:tavLst>
                                        <p:tav tm="0">
                                          <p:val>
                                            <p:strVal val="#ppt_x"/>
                                          </p:val>
                                        </p:tav>
                                        <p:tav tm="100000">
                                          <p:val>
                                            <p:strVal val="#ppt_x"/>
                                          </p:val>
                                        </p:tav>
                                      </p:tavLst>
                                    </p:anim>
                                    <p:anim calcmode="lin" valueType="num">
                                      <p:cBhvr additive="base">
                                        <p:cTn id="24" dur="500" fill="hold"/>
                                        <p:tgtEl>
                                          <p:spTgt spid="3587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84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bldLvl="2"/>
      <p:bldP spid="358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solidFill>
                  <a:srgbClr val="FF0000"/>
                </a:solidFill>
              </a:rPr>
              <a:t>Cohesion failure:</a:t>
            </a:r>
            <a:r>
              <a:rPr lang="en-AU" dirty="0" smtClean="0"/>
              <a:t> </a:t>
            </a:r>
            <a:r>
              <a:rPr lang="en-AU" dirty="0"/>
              <a:t>causes</a:t>
            </a:r>
          </a:p>
        </p:txBody>
      </p:sp>
      <p:sp>
        <p:nvSpPr>
          <p:cNvPr id="6" name="Content Placeholder 5"/>
          <p:cNvSpPr>
            <a:spLocks noGrp="1"/>
          </p:cNvSpPr>
          <p:nvPr>
            <p:ph idx="1"/>
          </p:nvPr>
        </p:nvSpPr>
        <p:spPr/>
        <p:txBody>
          <a:bodyPr/>
          <a:lstStyle/>
          <a:p>
            <a:r>
              <a:rPr lang="en-AU" sz="2000" dirty="0" smtClean="0"/>
              <a:t>Design causes			</a:t>
            </a:r>
            <a:r>
              <a:rPr lang="en-AU" sz="2000" dirty="0" smtClean="0">
                <a:solidFill>
                  <a:srgbClr val="FF0000"/>
                </a:solidFill>
              </a:rPr>
              <a:t>Methods</a:t>
            </a:r>
            <a:r>
              <a:rPr lang="en-AU" sz="2000" dirty="0" smtClean="0"/>
              <a:t>:</a:t>
            </a:r>
          </a:p>
          <a:p>
            <a:pPr lvl="2"/>
            <a:r>
              <a:rPr lang="en-AU" sz="1600" dirty="0" smtClean="0"/>
              <a:t>Thermal stresses </a:t>
            </a:r>
            <a:r>
              <a:rPr lang="en-AU" sz="1600" dirty="0" smtClean="0">
                <a:solidFill>
                  <a:srgbClr val="FF0000"/>
                </a:solidFill>
              </a:rPr>
              <a:t>		Analysis and testing </a:t>
            </a:r>
          </a:p>
          <a:p>
            <a:pPr lvl="2"/>
            <a:r>
              <a:rPr lang="en-AU" sz="1600" dirty="0" smtClean="0"/>
              <a:t>Large stiffness mismatch</a:t>
            </a:r>
            <a:r>
              <a:rPr lang="en-AU" sz="1600" dirty="0">
                <a:solidFill>
                  <a:srgbClr val="FF0000"/>
                </a:solidFill>
              </a:rPr>
              <a:t>	 </a:t>
            </a:r>
            <a:r>
              <a:rPr lang="en-AU" sz="1600" dirty="0" smtClean="0">
                <a:solidFill>
                  <a:srgbClr val="FF0000"/>
                </a:solidFill>
              </a:rPr>
              <a:t>	Analysis </a:t>
            </a:r>
            <a:r>
              <a:rPr lang="en-AU" sz="1600" dirty="0">
                <a:solidFill>
                  <a:srgbClr val="FF0000"/>
                </a:solidFill>
              </a:rPr>
              <a:t>and testing </a:t>
            </a:r>
            <a:endParaRPr lang="en-AU" sz="1600" dirty="0" smtClean="0"/>
          </a:p>
          <a:p>
            <a:pPr lvl="2"/>
            <a:r>
              <a:rPr lang="en-AU" sz="1600" dirty="0" smtClean="0"/>
              <a:t>Inadequate bond overlap </a:t>
            </a:r>
            <a:r>
              <a:rPr lang="en-AU" sz="1600" dirty="0">
                <a:solidFill>
                  <a:srgbClr val="FF0000"/>
                </a:solidFill>
              </a:rPr>
              <a:t>	 </a:t>
            </a:r>
            <a:r>
              <a:rPr lang="en-AU" sz="1600" dirty="0" smtClean="0">
                <a:solidFill>
                  <a:srgbClr val="FF0000"/>
                </a:solidFill>
              </a:rPr>
              <a:t>	Analysis </a:t>
            </a:r>
            <a:r>
              <a:rPr lang="en-AU" sz="1600" dirty="0">
                <a:solidFill>
                  <a:srgbClr val="FF0000"/>
                </a:solidFill>
              </a:rPr>
              <a:t>and testing </a:t>
            </a:r>
            <a:endParaRPr lang="en-AU" sz="1600" dirty="0" smtClean="0"/>
          </a:p>
          <a:p>
            <a:pPr lvl="2"/>
            <a:r>
              <a:rPr lang="en-AU" sz="1600" dirty="0" smtClean="0"/>
              <a:t>Inadequate temp. range for adhesive 	</a:t>
            </a:r>
            <a:r>
              <a:rPr lang="en-AU" sz="1600" dirty="0" smtClean="0">
                <a:solidFill>
                  <a:srgbClr val="FF0000"/>
                </a:solidFill>
              </a:rPr>
              <a:t>Material selection and testing</a:t>
            </a:r>
          </a:p>
          <a:p>
            <a:pPr lvl="2"/>
            <a:r>
              <a:rPr lang="en-AU" sz="1600" dirty="0" smtClean="0"/>
              <a:t>Peel stresses 			</a:t>
            </a:r>
            <a:r>
              <a:rPr lang="en-AU" sz="1600" dirty="0" smtClean="0">
                <a:solidFill>
                  <a:srgbClr val="FF0000"/>
                </a:solidFill>
              </a:rPr>
              <a:t>Analysis </a:t>
            </a:r>
            <a:r>
              <a:rPr lang="en-AU" sz="1600" dirty="0">
                <a:solidFill>
                  <a:srgbClr val="FF0000"/>
                </a:solidFill>
              </a:rPr>
              <a:t>and testing </a:t>
            </a:r>
            <a:endParaRPr lang="en-AU" sz="1600" dirty="0" smtClean="0"/>
          </a:p>
          <a:p>
            <a:pPr lvl="2"/>
            <a:r>
              <a:rPr lang="en-AU" sz="1600" dirty="0" smtClean="0"/>
              <a:t>Fatigue??? 			</a:t>
            </a:r>
            <a:r>
              <a:rPr lang="en-AU" sz="1600" dirty="0" smtClean="0">
                <a:solidFill>
                  <a:srgbClr val="FF0000"/>
                </a:solidFill>
              </a:rPr>
              <a:t>Design, analysis </a:t>
            </a:r>
            <a:r>
              <a:rPr lang="en-AU" sz="1600" dirty="0">
                <a:solidFill>
                  <a:srgbClr val="FF0000"/>
                </a:solidFill>
              </a:rPr>
              <a:t>and testing </a:t>
            </a:r>
            <a:endParaRPr lang="en-AU" sz="1600" dirty="0" smtClean="0"/>
          </a:p>
          <a:p>
            <a:r>
              <a:rPr lang="en-US" sz="2000" dirty="0" smtClean="0"/>
              <a:t>Production causes </a:t>
            </a:r>
            <a:r>
              <a:rPr lang="en-US" sz="2000" dirty="0" smtClean="0">
                <a:solidFill>
                  <a:srgbClr val="FF0000"/>
                </a:solidFill>
              </a:rPr>
              <a:t>(see next slides)</a:t>
            </a:r>
            <a:r>
              <a:rPr lang="en-US" sz="2000" dirty="0" smtClean="0"/>
              <a:t>:</a:t>
            </a:r>
          </a:p>
          <a:p>
            <a:pPr lvl="2"/>
            <a:r>
              <a:rPr lang="en-US" sz="1600" dirty="0" smtClean="0"/>
              <a:t>Macro-voids and porosity</a:t>
            </a:r>
            <a:endParaRPr lang="en-AU" sz="1600" dirty="0" smtClean="0"/>
          </a:p>
          <a:p>
            <a:r>
              <a:rPr lang="en-AU" sz="2000" dirty="0"/>
              <a:t>Operator induced failure:</a:t>
            </a:r>
          </a:p>
          <a:p>
            <a:pPr lvl="1"/>
            <a:r>
              <a:rPr lang="en-AU" sz="1800" dirty="0"/>
              <a:t>Overload </a:t>
            </a:r>
          </a:p>
          <a:p>
            <a:pPr lvl="2"/>
            <a:r>
              <a:rPr lang="en-AU" sz="1600" dirty="0"/>
              <a:t>Should not occur for joints designed using the </a:t>
            </a:r>
            <a:r>
              <a:rPr lang="en-AU" sz="1600" i="1" dirty="0"/>
              <a:t>Load Capacity </a:t>
            </a:r>
            <a:r>
              <a:rPr lang="en-AU" sz="1600" dirty="0"/>
              <a:t>approach</a:t>
            </a:r>
          </a:p>
          <a:p>
            <a:endParaRPr lang="en-AU" sz="2000"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9213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calcmode="lin" valueType="num">
                                      <p:cBhvr additive="base">
                                        <p:cTn id="2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 calcmode="lin" valueType="num">
                                      <p:cBhvr additive="base">
                                        <p:cTn id="36"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 calcmode="lin" valueType="num">
                                      <p:cBhvr additive="base">
                                        <p:cTn id="46"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additive="base">
                                        <p:cTn id="5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9" end="9"/>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6">
                                            <p:txEl>
                                              <p:pRg st="10" end="10"/>
                                            </p:txEl>
                                          </p:spTgt>
                                        </p:tgtEl>
                                        <p:attrNameLst>
                                          <p:attrName>style.visibility</p:attrName>
                                        </p:attrNameLst>
                                      </p:cBhvr>
                                      <p:to>
                                        <p:strVal val="visible"/>
                                      </p:to>
                                    </p:set>
                                    <p:anim calcmode="lin" valueType="num">
                                      <p:cBhvr additive="base">
                                        <p:cTn id="56"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
                                            <p:txEl>
                                              <p:pRg st="11" end="11"/>
                                            </p:txEl>
                                          </p:spTgt>
                                        </p:tgtEl>
                                        <p:attrNameLst>
                                          <p:attrName>style.visibility</p:attrName>
                                        </p:attrNameLst>
                                      </p:cBhvr>
                                      <p:to>
                                        <p:strVal val="visible"/>
                                      </p:to>
                                    </p:set>
                                    <p:anim calcmode="lin" valueType="num">
                                      <p:cBhvr additive="base">
                                        <p:cTn id="60"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62" presetID="1"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3"/>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Content Placeholder 2"/>
          <p:cNvSpPr>
            <a:spLocks noGrp="1"/>
          </p:cNvSpPr>
          <p:nvPr>
            <p:ph idx="1"/>
          </p:nvPr>
        </p:nvSpPr>
        <p:spPr/>
        <p:txBody>
          <a:bodyPr/>
          <a:lstStyle/>
          <a:p>
            <a:r>
              <a:rPr lang="en-AU" sz="2800" dirty="0">
                <a:effectLst/>
              </a:rPr>
              <a:t>This </a:t>
            </a:r>
            <a:r>
              <a:rPr lang="en-AU" sz="2800" dirty="0" smtClean="0">
                <a:effectLst/>
              </a:rPr>
              <a:t>presentation will explain:</a:t>
            </a:r>
          </a:p>
          <a:p>
            <a:pPr lvl="1"/>
            <a:r>
              <a:rPr lang="en-AU" sz="2400" dirty="0" smtClean="0">
                <a:effectLst/>
              </a:rPr>
              <a:t>How </a:t>
            </a:r>
            <a:r>
              <a:rPr lang="en-AU" sz="2400" dirty="0">
                <a:effectLst/>
              </a:rPr>
              <a:t>stresses are distributed in adhesive </a:t>
            </a:r>
            <a:r>
              <a:rPr lang="en-AU" sz="2400" dirty="0" smtClean="0">
                <a:effectLst/>
              </a:rPr>
              <a:t>bonds</a:t>
            </a:r>
          </a:p>
          <a:p>
            <a:pPr lvl="1"/>
            <a:r>
              <a:rPr lang="en-AU" sz="2400" dirty="0" smtClean="0">
                <a:effectLst/>
              </a:rPr>
              <a:t>How </a:t>
            </a:r>
            <a:r>
              <a:rPr lang="en-AU" sz="2400" dirty="0">
                <a:effectLst/>
              </a:rPr>
              <a:t>adhesive bonds </a:t>
            </a:r>
            <a:r>
              <a:rPr lang="en-AU" sz="2400" dirty="0" smtClean="0">
                <a:effectLst/>
              </a:rPr>
              <a:t>function</a:t>
            </a:r>
            <a:endParaRPr lang="en-AU" sz="2400" dirty="0">
              <a:effectLst/>
            </a:endParaRPr>
          </a:p>
          <a:p>
            <a:pPr lvl="1"/>
            <a:r>
              <a:rPr lang="en-AU" sz="2400" dirty="0" smtClean="0">
                <a:effectLst/>
              </a:rPr>
              <a:t>How </a:t>
            </a:r>
            <a:r>
              <a:rPr lang="en-AU" sz="2400" dirty="0">
                <a:effectLst/>
              </a:rPr>
              <a:t>and why adhesive bonds </a:t>
            </a:r>
            <a:r>
              <a:rPr lang="en-AU" sz="2400" dirty="0" smtClean="0">
                <a:effectLst/>
              </a:rPr>
              <a:t>fail</a:t>
            </a:r>
          </a:p>
          <a:p>
            <a:pPr lvl="1"/>
            <a:r>
              <a:rPr lang="en-AU" sz="2400" dirty="0" smtClean="0">
                <a:effectLst/>
              </a:rPr>
              <a:t>Effects </a:t>
            </a:r>
            <a:r>
              <a:rPr lang="en-AU" sz="2400" dirty="0">
                <a:effectLst/>
              </a:rPr>
              <a:t>of </a:t>
            </a:r>
            <a:r>
              <a:rPr lang="en-AU" sz="2400" dirty="0" smtClean="0">
                <a:effectLst/>
              </a:rPr>
              <a:t>failure </a:t>
            </a:r>
            <a:r>
              <a:rPr lang="en-AU" sz="2400" dirty="0">
                <a:effectLst/>
              </a:rPr>
              <a:t>modes on </a:t>
            </a:r>
            <a:r>
              <a:rPr lang="en-AU" sz="2400" dirty="0" smtClean="0">
                <a:effectLst/>
              </a:rPr>
              <a:t>the load at which the bond fails</a:t>
            </a:r>
          </a:p>
          <a:p>
            <a:pPr lvl="1"/>
            <a:r>
              <a:rPr lang="en-AU" sz="2400" dirty="0" smtClean="0">
                <a:effectLst/>
              </a:rPr>
              <a:t>The </a:t>
            </a:r>
            <a:r>
              <a:rPr lang="en-AU" sz="2400" dirty="0">
                <a:effectLst/>
              </a:rPr>
              <a:t>conditions where </a:t>
            </a:r>
            <a:r>
              <a:rPr lang="en-AU" sz="2400" dirty="0" smtClean="0">
                <a:effectLst/>
              </a:rPr>
              <a:t>NDI and DTA may </a:t>
            </a:r>
            <a:r>
              <a:rPr lang="en-AU" sz="2400" dirty="0">
                <a:effectLst/>
              </a:rPr>
              <a:t>not be appropriate for management of structural integrity of principal structural </a:t>
            </a:r>
            <a:r>
              <a:rPr lang="en-AU" sz="2400" dirty="0" smtClean="0">
                <a:effectLst/>
              </a:rPr>
              <a:t>elements</a:t>
            </a:r>
            <a:endParaRPr lang="en-AU" sz="2400" dirty="0">
              <a:effectLst/>
            </a:endParaRPr>
          </a:p>
          <a:p>
            <a:endParaRPr lang="en-AU" sz="2800"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99217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AU" dirty="0">
                <a:solidFill>
                  <a:srgbClr val="FF0000"/>
                </a:solidFill>
              </a:rPr>
              <a:t>Cohesion </a:t>
            </a:r>
            <a:r>
              <a:rPr lang="en-AU" dirty="0"/>
              <a:t>failure due to </a:t>
            </a:r>
            <a:r>
              <a:rPr lang="en-AU" dirty="0">
                <a:solidFill>
                  <a:srgbClr val="FF0000"/>
                </a:solidFill>
              </a:rPr>
              <a:t>macro-voids</a:t>
            </a:r>
          </a:p>
        </p:txBody>
      </p:sp>
      <p:sp>
        <p:nvSpPr>
          <p:cNvPr id="44035" name="Rectangle 3"/>
          <p:cNvSpPr>
            <a:spLocks noGrp="1" noChangeArrowheads="1"/>
          </p:cNvSpPr>
          <p:nvPr>
            <p:ph sz="half" idx="1"/>
          </p:nvPr>
        </p:nvSpPr>
        <p:spPr>
          <a:xfrm>
            <a:off x="455612" y="1598613"/>
            <a:ext cx="4157951" cy="4497387"/>
          </a:xfrm>
        </p:spPr>
        <p:txBody>
          <a:bodyPr/>
          <a:lstStyle/>
          <a:p>
            <a:r>
              <a:rPr lang="en-AU" sz="2000" dirty="0"/>
              <a:t>Large voids in bondline</a:t>
            </a:r>
          </a:p>
          <a:p>
            <a:r>
              <a:rPr lang="en-AU" sz="2000" dirty="0"/>
              <a:t>Found by post-production NDI</a:t>
            </a:r>
          </a:p>
          <a:p>
            <a:r>
              <a:rPr lang="en-AU" sz="2000" dirty="0" smtClean="0"/>
              <a:t>Does </a:t>
            </a:r>
            <a:r>
              <a:rPr lang="en-AU" sz="2000" b="1" u="sng" dirty="0" smtClean="0"/>
              <a:t>NOT</a:t>
            </a:r>
            <a:r>
              <a:rPr lang="en-AU" sz="2000" dirty="0" smtClean="0"/>
              <a:t> occur due to service </a:t>
            </a:r>
          </a:p>
          <a:p>
            <a:r>
              <a:rPr lang="en-AU" sz="2000" dirty="0" smtClean="0"/>
              <a:t>Inadequate residual </a:t>
            </a:r>
            <a:r>
              <a:rPr lang="en-AU" sz="2000" dirty="0"/>
              <a:t>bond overlap </a:t>
            </a:r>
            <a:r>
              <a:rPr lang="en-AU" sz="2000" dirty="0" smtClean="0"/>
              <a:t>– adhesive fractures</a:t>
            </a:r>
            <a:endParaRPr lang="en-AU" sz="2000" dirty="0"/>
          </a:p>
          <a:p>
            <a:r>
              <a:rPr lang="en-AU" sz="2000" dirty="0"/>
              <a:t>Surrounding adhesive is strong</a:t>
            </a:r>
          </a:p>
          <a:p>
            <a:r>
              <a:rPr lang="en-AU" sz="2000" dirty="0" smtClean="0">
                <a:solidFill>
                  <a:srgbClr val="FF0000"/>
                </a:solidFill>
              </a:rPr>
              <a:t>NDI, DTA appropriate</a:t>
            </a:r>
            <a:endParaRPr lang="en-AU" sz="2000" dirty="0">
              <a:solidFill>
                <a:srgbClr val="FF0000"/>
              </a:solidFill>
            </a:endParaRPr>
          </a:p>
          <a:p>
            <a:r>
              <a:rPr lang="en-AU" sz="2000" dirty="0"/>
              <a:t>Often “repaired” by injection </a:t>
            </a:r>
            <a:endParaRPr lang="en-AU" sz="2000" dirty="0" smtClean="0"/>
          </a:p>
          <a:p>
            <a:pPr lvl="1"/>
            <a:r>
              <a:rPr lang="en-AU" sz="1600" dirty="0" smtClean="0"/>
              <a:t>Ineffective waste of time</a:t>
            </a:r>
          </a:p>
          <a:p>
            <a:pPr lvl="1"/>
            <a:r>
              <a:rPr lang="en-AU" sz="1600" dirty="0" smtClean="0"/>
              <a:t>ONLY for defects smaller than the tolerable defect size</a:t>
            </a:r>
          </a:p>
          <a:p>
            <a:pPr lvl="1"/>
            <a:r>
              <a:rPr lang="en-AU" sz="1600" dirty="0"/>
              <a:t>Positive outcomes:</a:t>
            </a:r>
          </a:p>
          <a:p>
            <a:pPr lvl="2"/>
            <a:r>
              <a:rPr lang="en-AU" sz="1400" dirty="0"/>
              <a:t> NDI can’t find the defect</a:t>
            </a:r>
          </a:p>
          <a:p>
            <a:pPr lvl="2"/>
            <a:r>
              <a:rPr lang="en-AU" sz="1400" dirty="0"/>
              <a:t>Technician gets warm fuzzy </a:t>
            </a:r>
            <a:r>
              <a:rPr lang="en-AU" sz="1400" dirty="0" smtClean="0"/>
              <a:t>feeling</a:t>
            </a:r>
            <a:endParaRPr lang="en-AU" sz="1400" dirty="0"/>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38" y="1782335"/>
            <a:ext cx="3768725" cy="3378200"/>
          </a:xfrm>
          <a:prstGeom prst="rect">
            <a:avLst/>
          </a:prstGeom>
          <a:noFill/>
          <a:ln>
            <a:noFill/>
          </a:ln>
          <a:effectLst/>
          <a:extLst>
            <a:ext uri="{909E8E84-426E-40DD-AFC4-6F175D3DCCD1}">
              <a14:hiddenFill xmlns:a14="http://schemas.microsoft.com/office/drawing/2010/main">
                <a:solidFill>
                  <a:srgbClr val="00CC66"/>
                </a:solidFill>
              </a14:hiddenFill>
            </a:ext>
            <a:ext uri="{91240B29-F687-4F45-9708-019B960494DF}">
              <a14:hiddenLine xmlns:a14="http://schemas.microsoft.com/office/drawing/2010/main" w="9525">
                <a:solidFill>
                  <a:srgbClr val="EAEAEA"/>
                </a:solidFill>
                <a:miter lim="800000"/>
                <a:headEnd/>
                <a:tailEnd/>
              </a14:hiddenLine>
            </a:ext>
            <a:ext uri="{AF507438-7753-43E0-B8FC-AC1667EBCBE1}">
              <a14:hiddenEffects xmlns:a14="http://schemas.microsoft.com/office/drawing/2010/main">
                <a:effectLst>
                  <a:outerShdw dist="35921" dir="2700000" algn="ctr" rotWithShape="0">
                    <a:srgbClr val="6B6B99"/>
                  </a:outerShdw>
                </a:effectLst>
              </a14:hiddenEffects>
            </a:ext>
          </a:extLst>
        </p:spPr>
      </p:pic>
      <p:sp>
        <p:nvSpPr>
          <p:cNvPr id="44038" name="Text Box 6"/>
          <p:cNvSpPr txBox="1">
            <a:spLocks noChangeArrowheads="1"/>
          </p:cNvSpPr>
          <p:nvPr/>
        </p:nvSpPr>
        <p:spPr bwMode="auto">
          <a:xfrm>
            <a:off x="4705061" y="1312575"/>
            <a:ext cx="1972830" cy="4746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mn-lt"/>
              </a:rPr>
              <a:t>Cohesion failure</a:t>
            </a:r>
            <a:endParaRPr lang="en-AU" sz="2800" dirty="0">
              <a:solidFill>
                <a:srgbClr val="000000"/>
              </a:solidFill>
              <a:latin typeface="+mn-lt"/>
            </a:endParaRPr>
          </a:p>
        </p:txBody>
      </p:sp>
      <p:sp>
        <p:nvSpPr>
          <p:cNvPr id="44039" name="Text Box 7"/>
          <p:cNvSpPr txBox="1">
            <a:spLocks noChangeArrowheads="1"/>
          </p:cNvSpPr>
          <p:nvPr/>
        </p:nvSpPr>
        <p:spPr bwMode="auto">
          <a:xfrm>
            <a:off x="6673416" y="5188820"/>
            <a:ext cx="1833273" cy="5192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mn-lt"/>
              </a:rPr>
              <a:t>Macro-voiding</a:t>
            </a:r>
            <a:endParaRPr lang="en-AU" sz="2800" dirty="0">
              <a:solidFill>
                <a:srgbClr val="000000"/>
              </a:solidFill>
              <a:latin typeface="+mn-lt"/>
            </a:endParaRPr>
          </a:p>
        </p:txBody>
      </p:sp>
      <p:sp>
        <p:nvSpPr>
          <p:cNvPr id="44040" name="AutoShape 8"/>
          <p:cNvSpPr>
            <a:spLocks noChangeArrowheads="1"/>
          </p:cNvSpPr>
          <p:nvPr/>
        </p:nvSpPr>
        <p:spPr bwMode="auto">
          <a:xfrm>
            <a:off x="6702670" y="6263054"/>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 name="Down Arrow 1"/>
          <p:cNvSpPr/>
          <p:nvPr/>
        </p:nvSpPr>
        <p:spPr bwMode="auto">
          <a:xfrm>
            <a:off x="5915891" y="1745673"/>
            <a:ext cx="221673" cy="568036"/>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Down Arrow 8"/>
          <p:cNvSpPr/>
          <p:nvPr/>
        </p:nvSpPr>
        <p:spPr bwMode="auto">
          <a:xfrm flipV="1">
            <a:off x="7190509" y="3616036"/>
            <a:ext cx="235527" cy="171797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3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03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035">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035">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035">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P spid="440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eaLnBrk="1" hangingPunct="1">
              <a:defRPr/>
            </a:pPr>
            <a:r>
              <a:rPr lang="en-AU" dirty="0"/>
              <a:t>Case study: rudder production defect</a:t>
            </a:r>
          </a:p>
        </p:txBody>
      </p:sp>
      <p:sp>
        <p:nvSpPr>
          <p:cNvPr id="710659" name="Rectangle 3"/>
          <p:cNvSpPr>
            <a:spLocks noGrp="1" noChangeArrowheads="1"/>
          </p:cNvSpPr>
          <p:nvPr>
            <p:ph type="body" sz="half" idx="1"/>
          </p:nvPr>
        </p:nvSpPr>
        <p:spPr/>
        <p:txBody>
          <a:bodyPr/>
          <a:lstStyle/>
          <a:p>
            <a:pPr eaLnBrk="1" hangingPunct="1">
              <a:defRPr/>
            </a:pPr>
            <a:r>
              <a:rPr lang="en-AU" sz="2000" dirty="0"/>
              <a:t>Large area of disbond between core and mast had been injected</a:t>
            </a:r>
          </a:p>
          <a:p>
            <a:pPr eaLnBrk="1" hangingPunct="1">
              <a:defRPr/>
            </a:pPr>
            <a:r>
              <a:rPr lang="en-AU" sz="2000" dirty="0"/>
              <a:t>Fatigue cracking in skin adjacent to spar due to shear loads being transmitted through the skin, not adhesive</a:t>
            </a:r>
          </a:p>
          <a:p>
            <a:pPr eaLnBrk="1" hangingPunct="1">
              <a:defRPr/>
            </a:pPr>
            <a:r>
              <a:rPr lang="en-AU" sz="2000" dirty="0"/>
              <a:t>Rudder failed during high load event </a:t>
            </a:r>
            <a:endParaRPr lang="en-AU" sz="2000" dirty="0" smtClean="0"/>
          </a:p>
          <a:p>
            <a:pPr>
              <a:defRPr/>
            </a:pPr>
            <a:r>
              <a:rPr lang="en-AU" sz="2000" dirty="0" smtClean="0">
                <a:solidFill>
                  <a:srgbClr val="FF0000"/>
                </a:solidFill>
              </a:rPr>
              <a:t>If the disbond exceeds tolerable </a:t>
            </a:r>
            <a:r>
              <a:rPr lang="en-AU" sz="2000" dirty="0">
                <a:solidFill>
                  <a:srgbClr val="FF0000"/>
                </a:solidFill>
              </a:rPr>
              <a:t>defect </a:t>
            </a:r>
            <a:r>
              <a:rPr lang="en-AU" sz="2000" dirty="0" smtClean="0">
                <a:solidFill>
                  <a:srgbClr val="FF0000"/>
                </a:solidFill>
              </a:rPr>
              <a:t>size, justify the repair by testing…</a:t>
            </a:r>
            <a:br>
              <a:rPr lang="en-AU" sz="2000" dirty="0" smtClean="0">
                <a:solidFill>
                  <a:srgbClr val="FF0000"/>
                </a:solidFill>
              </a:rPr>
            </a:br>
            <a:r>
              <a:rPr lang="en-AU" sz="2000" dirty="0" smtClean="0">
                <a:solidFill>
                  <a:srgbClr val="FF0000"/>
                </a:solidFill>
              </a:rPr>
              <a:t>you may be disappointed</a:t>
            </a:r>
          </a:p>
        </p:txBody>
      </p:sp>
      <p:pic>
        <p:nvPicPr>
          <p:cNvPr id="132101" name="Picture 4" descr="Rudder fail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1622425"/>
            <a:ext cx="376078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AutoShape 5"/>
          <p:cNvSpPr>
            <a:spLocks noChangeArrowheads="1"/>
          </p:cNvSpPr>
          <p:nvPr/>
        </p:nvSpPr>
        <p:spPr bwMode="auto">
          <a:xfrm rot="1285518">
            <a:off x="5640388" y="4002088"/>
            <a:ext cx="647700" cy="180975"/>
          </a:xfrm>
          <a:prstGeom prst="rightArrow">
            <a:avLst>
              <a:gd name="adj1" fmla="val 50000"/>
              <a:gd name="adj2" fmla="val 89474"/>
            </a:avLst>
          </a:prstGeom>
          <a:solidFill>
            <a:srgbClr val="FF0000"/>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7"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8"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841096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0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065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p:txBody>
          <a:bodyPr/>
          <a:lstStyle/>
          <a:p>
            <a:pPr eaLnBrk="1" hangingPunct="1">
              <a:defRPr/>
            </a:pPr>
            <a:r>
              <a:rPr lang="en-AU" dirty="0"/>
              <a:t>Rudder production defect</a:t>
            </a:r>
          </a:p>
        </p:txBody>
      </p:sp>
      <p:sp>
        <p:nvSpPr>
          <p:cNvPr id="712707" name="Rectangle 3"/>
          <p:cNvSpPr>
            <a:spLocks noGrp="1" noChangeArrowheads="1"/>
          </p:cNvSpPr>
          <p:nvPr>
            <p:ph type="body" idx="1"/>
          </p:nvPr>
        </p:nvSpPr>
        <p:spPr/>
        <p:txBody>
          <a:bodyPr/>
          <a:lstStyle/>
          <a:p>
            <a:pPr eaLnBrk="1" hangingPunct="1">
              <a:defRPr/>
            </a:pPr>
            <a:r>
              <a:rPr lang="en-AU" dirty="0"/>
              <a:t>Closer examination detected very large injection repair to bond between core </a:t>
            </a:r>
            <a:r>
              <a:rPr lang="en-AU" dirty="0" smtClean="0"/>
              <a:t>and mast</a:t>
            </a:r>
            <a:endParaRPr lang="en-AU" dirty="0"/>
          </a:p>
          <a:p>
            <a:pPr eaLnBrk="1" hangingPunct="1">
              <a:defRPr/>
            </a:pPr>
            <a:r>
              <a:rPr lang="en-AU" dirty="0"/>
              <a:t>Injection easily separated from original adhesive</a:t>
            </a:r>
          </a:p>
          <a:p>
            <a:pPr>
              <a:defRPr/>
            </a:pPr>
            <a:r>
              <a:rPr lang="en-AU" dirty="0">
                <a:solidFill>
                  <a:srgbClr val="FF0000"/>
                </a:solidFill>
              </a:rPr>
              <a:t>Injection repairs should be banned</a:t>
            </a:r>
          </a:p>
          <a:p>
            <a:pPr eaLnBrk="1" hangingPunct="1">
              <a:defRPr/>
            </a:pPr>
            <a:endParaRPr lang="en-AU" dirty="0"/>
          </a:p>
        </p:txBody>
      </p:sp>
      <p:pic>
        <p:nvPicPr>
          <p:cNvPr id="133125" name="Picture 4" descr="injection repair removed close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38" y="3294063"/>
            <a:ext cx="22971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5" descr="injection repair back close 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425" y="3095625"/>
            <a:ext cx="234473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7" name="AutoShape 6"/>
          <p:cNvSpPr>
            <a:spLocks noChangeArrowheads="1"/>
          </p:cNvSpPr>
          <p:nvPr/>
        </p:nvSpPr>
        <p:spPr bwMode="auto">
          <a:xfrm>
            <a:off x="4533900" y="3390900"/>
            <a:ext cx="2146300" cy="482600"/>
          </a:xfrm>
          <a:prstGeom prst="curvedDownArrow">
            <a:avLst>
              <a:gd name="adj1" fmla="val 49539"/>
              <a:gd name="adj2" fmla="val 138486"/>
              <a:gd name="adj3" fmla="val 33333"/>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8"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9"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562168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2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70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AU" dirty="0">
                <a:solidFill>
                  <a:srgbClr val="FF0000"/>
                </a:solidFill>
              </a:rPr>
              <a:t>Cohesion</a:t>
            </a:r>
            <a:r>
              <a:rPr lang="en-AU" dirty="0"/>
              <a:t> failure due to </a:t>
            </a:r>
            <a:r>
              <a:rPr lang="en-AU" dirty="0" smtClean="0">
                <a:solidFill>
                  <a:srgbClr val="FF0000"/>
                </a:solidFill>
              </a:rPr>
              <a:t>porosity</a:t>
            </a:r>
            <a:endParaRPr lang="en-AU" dirty="0">
              <a:solidFill>
                <a:srgbClr val="FF0000"/>
              </a:solidFill>
            </a:endParaRPr>
          </a:p>
        </p:txBody>
      </p:sp>
      <p:sp>
        <p:nvSpPr>
          <p:cNvPr id="47107" name="Rectangle 3"/>
          <p:cNvSpPr>
            <a:spLocks noGrp="1" noChangeArrowheads="1"/>
          </p:cNvSpPr>
          <p:nvPr>
            <p:ph sz="half" idx="1"/>
          </p:nvPr>
        </p:nvSpPr>
        <p:spPr/>
        <p:txBody>
          <a:bodyPr/>
          <a:lstStyle/>
          <a:p>
            <a:pPr>
              <a:lnSpc>
                <a:spcPct val="90000"/>
              </a:lnSpc>
            </a:pPr>
            <a:r>
              <a:rPr lang="en-AU" sz="1800" dirty="0"/>
              <a:t>Evolution of absorbed moisture during production cure cycle</a:t>
            </a:r>
          </a:p>
          <a:p>
            <a:pPr>
              <a:lnSpc>
                <a:spcPct val="90000"/>
              </a:lnSpc>
            </a:pPr>
            <a:r>
              <a:rPr lang="en-AU" sz="1800" dirty="0"/>
              <a:t>Multiple small voids </a:t>
            </a:r>
          </a:p>
          <a:p>
            <a:pPr>
              <a:lnSpc>
                <a:spcPct val="90000"/>
              </a:lnSpc>
            </a:pPr>
            <a:r>
              <a:rPr lang="en-AU" sz="1800" dirty="0"/>
              <a:t>Sufficient contact to pass NDI </a:t>
            </a:r>
          </a:p>
          <a:p>
            <a:pPr>
              <a:lnSpc>
                <a:spcPct val="90000"/>
              </a:lnSpc>
            </a:pPr>
            <a:r>
              <a:rPr lang="en-AU" sz="1800" dirty="0"/>
              <a:t>Total defect size may exceed DTA </a:t>
            </a:r>
          </a:p>
          <a:p>
            <a:pPr lvl="1">
              <a:lnSpc>
                <a:spcPct val="90000"/>
              </a:lnSpc>
            </a:pPr>
            <a:r>
              <a:rPr lang="en-AU" sz="1800" dirty="0"/>
              <a:t>Bond is weak</a:t>
            </a:r>
          </a:p>
          <a:p>
            <a:pPr>
              <a:lnSpc>
                <a:spcPct val="90000"/>
              </a:lnSpc>
            </a:pPr>
            <a:r>
              <a:rPr lang="en-AU" sz="1800" dirty="0"/>
              <a:t>FM300 adhesive exposed to 30</a:t>
            </a:r>
            <a:r>
              <a:rPr lang="en-AU" sz="1800" dirty="0">
                <a:sym typeface="Symbol" pitchFamily="18" charset="2"/>
              </a:rPr>
              <a:t></a:t>
            </a:r>
            <a:r>
              <a:rPr lang="en-AU" sz="1800" dirty="0"/>
              <a:t>C and 70% RH for 4 hrs</a:t>
            </a:r>
          </a:p>
          <a:p>
            <a:pPr lvl="1">
              <a:lnSpc>
                <a:spcPct val="90000"/>
              </a:lnSpc>
            </a:pPr>
            <a:r>
              <a:rPr lang="en-AU" sz="1800" dirty="0"/>
              <a:t>53% loss of T-peel strength (ASTM 1876)</a:t>
            </a:r>
          </a:p>
          <a:p>
            <a:pPr lvl="1">
              <a:lnSpc>
                <a:spcPct val="90000"/>
              </a:lnSpc>
            </a:pPr>
            <a:r>
              <a:rPr lang="en-AU" sz="1800" dirty="0"/>
              <a:t>28% loss of honeycomb peel strength (ASTM D1781)</a:t>
            </a:r>
          </a:p>
          <a:p>
            <a:pPr>
              <a:lnSpc>
                <a:spcPct val="90000"/>
              </a:lnSpc>
            </a:pPr>
            <a:r>
              <a:rPr lang="en-AU" sz="1800" dirty="0" smtClean="0"/>
              <a:t>Porosity does </a:t>
            </a:r>
            <a:r>
              <a:rPr lang="en-AU" sz="1800" dirty="0"/>
              <a:t>not </a:t>
            </a:r>
            <a:r>
              <a:rPr lang="en-AU" sz="1800" u="sng" dirty="0"/>
              <a:t>occur</a:t>
            </a:r>
            <a:r>
              <a:rPr lang="en-AU" sz="1800" dirty="0"/>
              <a:t> in service </a:t>
            </a:r>
          </a:p>
          <a:p>
            <a:pPr lvl="1">
              <a:lnSpc>
                <a:spcPct val="90000"/>
              </a:lnSpc>
            </a:pPr>
            <a:r>
              <a:rPr lang="en-AU" sz="1800" dirty="0"/>
              <a:t>May cause disbonds from fatigue, impact, high loads in service</a:t>
            </a:r>
          </a:p>
        </p:txBody>
      </p:sp>
      <p:pic>
        <p:nvPicPr>
          <p:cNvPr id="47109" name="Picture 5" descr="Microv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275" y="1703388"/>
            <a:ext cx="292417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8"/>
          <p:cNvSpPr txBox="1">
            <a:spLocks noChangeArrowheads="1"/>
          </p:cNvSpPr>
          <p:nvPr/>
        </p:nvSpPr>
        <p:spPr bwMode="auto">
          <a:xfrm>
            <a:off x="7561263" y="1900238"/>
            <a:ext cx="1043876"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dirty="0">
                <a:solidFill>
                  <a:srgbClr val="000000"/>
                </a:solidFill>
                <a:latin typeface="+mn-lt"/>
              </a:rPr>
              <a:t>Bonded </a:t>
            </a:r>
            <a:br>
              <a:rPr lang="en-AU" dirty="0">
                <a:solidFill>
                  <a:srgbClr val="000000"/>
                </a:solidFill>
                <a:latin typeface="+mn-lt"/>
              </a:rPr>
            </a:br>
            <a:r>
              <a:rPr lang="en-AU" dirty="0">
                <a:solidFill>
                  <a:srgbClr val="000000"/>
                </a:solidFill>
                <a:latin typeface="+mn-lt"/>
              </a:rPr>
              <a:t>Joint</a:t>
            </a:r>
          </a:p>
        </p:txBody>
      </p:sp>
      <p:sp>
        <p:nvSpPr>
          <p:cNvPr id="47114" name="AutoShape 10"/>
          <p:cNvSpPr>
            <a:spLocks noChangeArrowheads="1"/>
          </p:cNvSpPr>
          <p:nvPr/>
        </p:nvSpPr>
        <p:spPr bwMode="auto">
          <a:xfrm>
            <a:off x="6761285" y="6274777"/>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pic>
        <p:nvPicPr>
          <p:cNvPr id="47111" name="Picture 7" descr="skin close up hi-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6950" y="3038475"/>
            <a:ext cx="25050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9"/>
          <p:cNvSpPr txBox="1">
            <a:spLocks noChangeArrowheads="1"/>
          </p:cNvSpPr>
          <p:nvPr/>
        </p:nvSpPr>
        <p:spPr bwMode="auto">
          <a:xfrm>
            <a:off x="4849813" y="5224463"/>
            <a:ext cx="118494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dirty="0">
                <a:solidFill>
                  <a:srgbClr val="000000"/>
                </a:solidFill>
                <a:latin typeface="+mn-lt"/>
              </a:rPr>
              <a:t>Sandwich</a:t>
            </a:r>
            <a:br>
              <a:rPr lang="en-AU" dirty="0">
                <a:solidFill>
                  <a:srgbClr val="000000"/>
                </a:solidFill>
                <a:latin typeface="+mn-lt"/>
              </a:rPr>
            </a:br>
            <a:r>
              <a:rPr lang="en-AU" dirty="0">
                <a:solidFill>
                  <a:srgbClr val="000000"/>
                </a:solidFill>
                <a:latin typeface="+mn-lt"/>
              </a:rPr>
              <a:t>Panel</a:t>
            </a:r>
          </a:p>
        </p:txBody>
      </p:sp>
      <p:sp>
        <p:nvSpPr>
          <p:cNvPr id="9"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nodeType="clickEffect">
                                  <p:stCondLst>
                                    <p:cond delay="0"/>
                                  </p:stCondLst>
                                  <p:childTnLst>
                                    <p:animScale>
                                      <p:cBhvr>
                                        <p:cTn id="14" dur="500" fill="hold"/>
                                        <p:tgtEl>
                                          <p:spTgt spid="47109"/>
                                        </p:tgtEl>
                                      </p:cBhvr>
                                      <p:by x="400000" y="40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nodeType="clickEffect">
                                  <p:stCondLst>
                                    <p:cond delay="0"/>
                                  </p:stCondLst>
                                  <p:childTnLst>
                                    <p:animScale>
                                      <p:cBhvr>
                                        <p:cTn id="18" dur="500" fill="hold"/>
                                        <p:tgtEl>
                                          <p:spTgt spid="47109"/>
                                        </p:tgtEl>
                                      </p:cBhvr>
                                      <p:by x="25000" y="25000"/>
                                    </p:animScale>
                                  </p:childTnLst>
                                </p:cTn>
                              </p:par>
                              <p:par>
                                <p:cTn id="19" presetID="2" presetClass="entr" presetSubtype="4" fill="hold" nodeType="withEffect">
                                  <p:stCondLst>
                                    <p:cond delay="0"/>
                                  </p:stCondLst>
                                  <p:childTnLst>
                                    <p:set>
                                      <p:cBhvr>
                                        <p:cTn id="20" dur="1" fill="hold">
                                          <p:stCondLst>
                                            <p:cond delay="0"/>
                                          </p:stCondLst>
                                        </p:cTn>
                                        <p:tgtEl>
                                          <p:spTgt spid="47111"/>
                                        </p:tgtEl>
                                        <p:attrNameLst>
                                          <p:attrName>style.visibility</p:attrName>
                                        </p:attrNameLst>
                                      </p:cBhvr>
                                      <p:to>
                                        <p:strVal val="visible"/>
                                      </p:to>
                                    </p:set>
                                    <p:anim calcmode="lin" valueType="num">
                                      <p:cBhvr additive="base">
                                        <p:cTn id="21" dur="500" fill="hold"/>
                                        <p:tgtEl>
                                          <p:spTgt spid="47111"/>
                                        </p:tgtEl>
                                        <p:attrNameLst>
                                          <p:attrName>ppt_x</p:attrName>
                                        </p:attrNameLst>
                                      </p:cBhvr>
                                      <p:tavLst>
                                        <p:tav tm="0">
                                          <p:val>
                                            <p:strVal val="#ppt_x"/>
                                          </p:val>
                                        </p:tav>
                                        <p:tav tm="100000">
                                          <p:val>
                                            <p:strVal val="#ppt_x"/>
                                          </p:val>
                                        </p:tav>
                                      </p:tavLst>
                                    </p:anim>
                                    <p:anim calcmode="lin" valueType="num">
                                      <p:cBhvr additive="base">
                                        <p:cTn id="22" dur="500" fill="hold"/>
                                        <p:tgtEl>
                                          <p:spTgt spid="47111"/>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47113"/>
                                        </p:tgtEl>
                                        <p:attrNameLst>
                                          <p:attrName>style.visibility</p:attrName>
                                        </p:attrNameLst>
                                      </p:cBhvr>
                                      <p:to>
                                        <p:strVal val="visible"/>
                                      </p:to>
                                    </p:set>
                                  </p:childTnLst>
                                </p:cTn>
                              </p:par>
                              <p:par>
                                <p:cTn id="25" presetID="6" presetClass="emph" presetSubtype="0" fill="hold" nodeType="withEffect">
                                  <p:stCondLst>
                                    <p:cond delay="0"/>
                                  </p:stCondLst>
                                  <p:childTnLst>
                                    <p:animScale>
                                      <p:cBhvr>
                                        <p:cTn id="26" dur="500" fill="hold"/>
                                        <p:tgtEl>
                                          <p:spTgt spid="47111"/>
                                        </p:tgtEl>
                                      </p:cBhvr>
                                      <p:by x="400000" y="4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nodeType="clickEffect">
                                  <p:stCondLst>
                                    <p:cond delay="0"/>
                                  </p:stCondLst>
                                  <p:childTnLst>
                                    <p:animScale>
                                      <p:cBhvr>
                                        <p:cTn id="30" dur="500" fill="hold"/>
                                        <p:tgtEl>
                                          <p:spTgt spid="47111"/>
                                        </p:tgtEl>
                                      </p:cBhvr>
                                      <p:by x="25000" y="25000"/>
                                    </p:animScale>
                                  </p:childTnLst>
                                </p:cTn>
                              </p:par>
                              <p:par>
                                <p:cTn id="31" presetID="1" presetClass="entr" presetSubtype="0" fill="hold" grpId="0" nodeType="withEffect">
                                  <p:stCondLst>
                                    <p:cond delay="0"/>
                                  </p:stCondLst>
                                  <p:childTnLst>
                                    <p:set>
                                      <p:cBhvr>
                                        <p:cTn id="32"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107">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107">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107">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107">
                                            <p:txEl>
                                              <p:pRg st="8" end="8"/>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107">
                                            <p:txEl>
                                              <p:pRg st="9" end="9"/>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P spid="47114" grpId="0" animBg="1"/>
      <p:bldP spid="471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solidFill>
                  <a:srgbClr val="FF0000"/>
                </a:solidFill>
              </a:rPr>
              <a:t>Porosity:</a:t>
            </a:r>
            <a:r>
              <a:rPr lang="en-AU" dirty="0" smtClean="0"/>
              <a:t> </a:t>
            </a:r>
            <a:r>
              <a:rPr lang="en-AU" dirty="0"/>
              <a:t>NDI</a:t>
            </a:r>
            <a:r>
              <a:rPr lang="en-AU" dirty="0" smtClean="0"/>
              <a:t> and DTA</a:t>
            </a:r>
            <a:endParaRPr lang="en-AU" dirty="0"/>
          </a:p>
        </p:txBody>
      </p:sp>
      <p:sp>
        <p:nvSpPr>
          <p:cNvPr id="6" name="Content Placeholder 5"/>
          <p:cNvSpPr>
            <a:spLocks noGrp="1"/>
          </p:cNvSpPr>
          <p:nvPr>
            <p:ph idx="1"/>
          </p:nvPr>
        </p:nvSpPr>
        <p:spPr/>
        <p:txBody>
          <a:bodyPr/>
          <a:lstStyle/>
          <a:p>
            <a:r>
              <a:rPr lang="en-AU" sz="2000" dirty="0" smtClean="0"/>
              <a:t>Damage tolerance based on artificial defects </a:t>
            </a:r>
            <a:r>
              <a:rPr lang="en-AU" sz="2000" b="1" dirty="0" smtClean="0"/>
              <a:t>CAN NOT </a:t>
            </a:r>
            <a:r>
              <a:rPr lang="en-AU" sz="2000" dirty="0" smtClean="0"/>
              <a:t>represent multiple small voids</a:t>
            </a:r>
          </a:p>
          <a:p>
            <a:pPr lvl="1"/>
            <a:r>
              <a:rPr lang="en-AU" sz="1800" dirty="0" smtClean="0"/>
              <a:t>There is no easy correlation between the artificial defect and the total overlap length lost due to porosity</a:t>
            </a:r>
          </a:p>
          <a:p>
            <a:pPr lvl="1"/>
            <a:r>
              <a:rPr lang="en-AU" sz="1800" dirty="0" smtClean="0"/>
              <a:t>The test data shows that the remaining adhesive surrounding the porosity is much weaker than the pristine bond</a:t>
            </a:r>
          </a:p>
          <a:p>
            <a:r>
              <a:rPr lang="en-AU" sz="2000" u="sng" dirty="0" smtClean="0"/>
              <a:t>This is one of the conditions where NDI and DTA can not prevent failure of bonded structures</a:t>
            </a:r>
          </a:p>
          <a:p>
            <a:r>
              <a:rPr lang="en-AU" sz="2000" dirty="0" smtClean="0"/>
              <a:t>Managed </a:t>
            </a:r>
            <a:r>
              <a:rPr lang="en-AU" sz="2000" dirty="0"/>
              <a:t>by controlling exposure of adhesives to humid environments </a:t>
            </a:r>
            <a:r>
              <a:rPr lang="en-AU" sz="2000" dirty="0" smtClean="0"/>
              <a:t>prior to cure </a:t>
            </a:r>
            <a:r>
              <a:rPr lang="en-AU" sz="2000" dirty="0" smtClean="0">
                <a:solidFill>
                  <a:srgbClr val="FF0000"/>
                </a:solidFill>
              </a:rPr>
              <a:t>during production or repair</a:t>
            </a:r>
            <a:endParaRPr lang="en-AU" sz="2000" dirty="0">
              <a:solidFill>
                <a:srgbClr val="FF0000"/>
              </a:solidFill>
            </a:endParaRPr>
          </a:p>
          <a:p>
            <a:pPr lvl="1"/>
            <a:r>
              <a:rPr lang="en-AU" sz="1800" dirty="0">
                <a:sym typeface="Symbol" pitchFamily="18" charset="2"/>
              </a:rPr>
              <a:t>During transport, receipt, handling and use</a:t>
            </a:r>
          </a:p>
          <a:p>
            <a:pPr lvl="1"/>
            <a:r>
              <a:rPr lang="en-AU" sz="1800" dirty="0">
                <a:sym typeface="Symbol" pitchFamily="18" charset="2"/>
              </a:rPr>
              <a:t>Details are available in reference in paper</a:t>
            </a:r>
          </a:p>
          <a:p>
            <a:r>
              <a:rPr lang="en-AU" sz="2000" dirty="0" smtClean="0">
                <a:sym typeface="Symbol" pitchFamily="18" charset="2"/>
              </a:rPr>
              <a:t>These </a:t>
            </a:r>
            <a:r>
              <a:rPr lang="en-AU" sz="2000" dirty="0">
                <a:sym typeface="Symbol" pitchFamily="18" charset="2"/>
              </a:rPr>
              <a:t>procedures significantly </a:t>
            </a:r>
            <a:r>
              <a:rPr lang="en-AU" sz="2000" dirty="0" smtClean="0">
                <a:sym typeface="Symbol" pitchFamily="18" charset="2"/>
              </a:rPr>
              <a:t>reduce porosity</a:t>
            </a:r>
            <a:endParaRPr lang="en-AU" sz="2000" dirty="0">
              <a:sym typeface="Symbol" pitchFamily="18" charset="2"/>
            </a:endParaRPr>
          </a:p>
          <a:p>
            <a:endParaRPr lang="en-AU" sz="2000" u="sng" dirty="0"/>
          </a:p>
        </p:txBody>
      </p:sp>
      <p:sp>
        <p:nvSpPr>
          <p:cNvPr id="7"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8"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41713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solidFill>
                  <a:srgbClr val="FF0000"/>
                </a:solidFill>
              </a:rPr>
              <a:t>Cohesion</a:t>
            </a:r>
            <a:r>
              <a:rPr lang="en-AU" dirty="0" smtClean="0"/>
              <a:t> </a:t>
            </a:r>
            <a:r>
              <a:rPr lang="en-AU" dirty="0"/>
              <a:t>failure due to </a:t>
            </a:r>
            <a:r>
              <a:rPr lang="en-AU" dirty="0">
                <a:solidFill>
                  <a:srgbClr val="FF0000"/>
                </a:solidFill>
              </a:rPr>
              <a:t>peel</a:t>
            </a:r>
            <a:r>
              <a:rPr lang="en-AU" dirty="0"/>
              <a:t> </a:t>
            </a:r>
          </a:p>
        </p:txBody>
      </p:sp>
      <p:sp>
        <p:nvSpPr>
          <p:cNvPr id="5" name="Content Placeholder 4"/>
          <p:cNvSpPr>
            <a:spLocks noGrp="1"/>
          </p:cNvSpPr>
          <p:nvPr>
            <p:ph sz="half" idx="1"/>
          </p:nvPr>
        </p:nvSpPr>
        <p:spPr/>
        <p:txBody>
          <a:bodyPr/>
          <a:lstStyle/>
          <a:p>
            <a:pPr>
              <a:defRPr/>
            </a:pPr>
            <a:r>
              <a:rPr lang="en-AU" sz="1800" dirty="0" smtClean="0"/>
              <a:t>Some bond failures exhibit apparent adhesion/mixed mode failure which may be peel related</a:t>
            </a:r>
          </a:p>
          <a:p>
            <a:pPr>
              <a:defRPr/>
            </a:pPr>
            <a:r>
              <a:rPr lang="en-AU" sz="1800" dirty="0" smtClean="0"/>
              <a:t>Cohesion peel failure is characterised by the presence of deep hackles</a:t>
            </a:r>
          </a:p>
          <a:p>
            <a:pPr lvl="1">
              <a:defRPr/>
            </a:pPr>
            <a:r>
              <a:rPr lang="en-AU" sz="1400" dirty="0" smtClean="0"/>
              <a:t>Adhesive torn off surface in discrete regions which repeat</a:t>
            </a:r>
          </a:p>
          <a:p>
            <a:pPr lvl="1">
              <a:defRPr/>
            </a:pPr>
            <a:r>
              <a:rPr lang="en-AU" sz="1400" dirty="0" smtClean="0"/>
              <a:t>Size of hackles depends on carrier cloth pitch</a:t>
            </a:r>
          </a:p>
          <a:p>
            <a:pPr>
              <a:defRPr/>
            </a:pPr>
            <a:r>
              <a:rPr lang="en-AU" sz="1800" dirty="0" smtClean="0"/>
              <a:t>True adhesion failure would involve wide areas, not discrete sections</a:t>
            </a:r>
          </a:p>
          <a:p>
            <a:pPr>
              <a:defRPr/>
            </a:pPr>
            <a:r>
              <a:rPr lang="en-AU" sz="1800" dirty="0"/>
              <a:t>A design issue managed by tapering ends of joint, analysis and testing</a:t>
            </a:r>
          </a:p>
          <a:p>
            <a:pPr>
              <a:defRPr/>
            </a:pPr>
            <a:endParaRPr lang="en-AU" sz="1800" dirty="0"/>
          </a:p>
        </p:txBody>
      </p:sp>
      <p:pic>
        <p:nvPicPr>
          <p:cNvPr id="123909"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60888" y="4108450"/>
            <a:ext cx="2428875" cy="1884363"/>
          </a:xfrm>
        </p:spPr>
      </p:pic>
      <p:pic>
        <p:nvPicPr>
          <p:cNvPr id="123910" name="Picture 2" descr="C:\Users\Max Davis\Documents\Adhesion Associates\Forensics course\cohesion and peel fail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1366838"/>
            <a:ext cx="2413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1" name="Down Arrow 8"/>
          <p:cNvSpPr>
            <a:spLocks noChangeArrowheads="1"/>
          </p:cNvSpPr>
          <p:nvPr/>
        </p:nvSpPr>
        <p:spPr bwMode="auto">
          <a:xfrm rot="1380000" flipH="1">
            <a:off x="6184900" y="3390900"/>
            <a:ext cx="241300" cy="1244600"/>
          </a:xfrm>
          <a:prstGeom prst="downArrow">
            <a:avLst>
              <a:gd name="adj1" fmla="val 50000"/>
              <a:gd name="adj2" fmla="val 50003"/>
            </a:avLst>
          </a:prstGeom>
          <a:solidFill>
            <a:srgbClr val="FF0000"/>
          </a:solidFill>
          <a:ln w="9525" algn="ctr">
            <a:solidFill>
              <a:srgbClr val="000000"/>
            </a:solidFill>
            <a:round/>
            <a:headEnd/>
            <a:tailEnd/>
          </a:ln>
        </p:spPr>
        <p:txBody>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solidFill>
                <a:schemeClr val="tx1"/>
              </a:solidFill>
            </a:endParaRPr>
          </a:p>
        </p:txBody>
      </p:sp>
      <p:pic>
        <p:nvPicPr>
          <p:cNvPr id="123912" name="Picture 2" descr="C:\Users\Max Davis\Documents\Adhesion Associates\Forensics course\cohesion and peel fail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375" y="4054475"/>
            <a:ext cx="17907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3" name="TextBox 11"/>
          <p:cNvSpPr txBox="1">
            <a:spLocks noChangeArrowheads="1"/>
          </p:cNvSpPr>
          <p:nvPr/>
        </p:nvSpPr>
        <p:spPr bwMode="auto">
          <a:xfrm>
            <a:off x="5143500" y="2717800"/>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b="1"/>
              <a:t>Peel</a:t>
            </a:r>
          </a:p>
        </p:txBody>
      </p:sp>
      <p:sp>
        <p:nvSpPr>
          <p:cNvPr id="123914" name="TextBox 14"/>
          <p:cNvSpPr txBox="1">
            <a:spLocks noChangeArrowheads="1"/>
          </p:cNvSpPr>
          <p:nvPr/>
        </p:nvSpPr>
        <p:spPr bwMode="auto">
          <a:xfrm>
            <a:off x="7175500" y="2781300"/>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a:t>Shear</a:t>
            </a:r>
          </a:p>
        </p:txBody>
      </p:sp>
      <p:sp>
        <p:nvSpPr>
          <p:cNvPr id="123915" name="Down Arrow 15"/>
          <p:cNvSpPr>
            <a:spLocks noChangeArrowheads="1"/>
          </p:cNvSpPr>
          <p:nvPr/>
        </p:nvSpPr>
        <p:spPr bwMode="auto">
          <a:xfrm rot="420000">
            <a:off x="7581900" y="3238500"/>
            <a:ext cx="241300" cy="1244600"/>
          </a:xfrm>
          <a:prstGeom prst="downArrow">
            <a:avLst>
              <a:gd name="adj1" fmla="val 50000"/>
              <a:gd name="adj2" fmla="val 50003"/>
            </a:avLst>
          </a:prstGeom>
          <a:solidFill>
            <a:srgbClr val="FF0000"/>
          </a:solidFill>
          <a:ln w="9525" algn="ctr">
            <a:solidFill>
              <a:srgbClr val="000000"/>
            </a:solidFill>
            <a:round/>
            <a:headEnd/>
            <a:tailEnd/>
          </a:ln>
        </p:spPr>
        <p:txBody>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4073585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solidFill>
                  <a:srgbClr val="FF0000"/>
                </a:solidFill>
              </a:rPr>
              <a:t>Cohesion:</a:t>
            </a:r>
            <a:r>
              <a:rPr lang="en-AU" dirty="0" smtClean="0"/>
              <a:t> Failure due to </a:t>
            </a:r>
            <a:r>
              <a:rPr lang="en-AU" dirty="0" smtClean="0">
                <a:solidFill>
                  <a:srgbClr val="FF0000"/>
                </a:solidFill>
              </a:rPr>
              <a:t>fatigue</a:t>
            </a:r>
            <a:endParaRPr lang="en-AU" dirty="0">
              <a:solidFill>
                <a:srgbClr val="FF0000"/>
              </a:solidFill>
            </a:endParaRPr>
          </a:p>
        </p:txBody>
      </p:sp>
      <p:sp>
        <p:nvSpPr>
          <p:cNvPr id="6" name="Content Placeholder 5"/>
          <p:cNvSpPr>
            <a:spLocks noGrp="1"/>
          </p:cNvSpPr>
          <p:nvPr>
            <p:ph idx="1"/>
          </p:nvPr>
        </p:nvSpPr>
        <p:spPr/>
        <p:txBody>
          <a:bodyPr/>
          <a:lstStyle/>
          <a:p>
            <a:r>
              <a:rPr lang="en-AU" dirty="0" smtClean="0"/>
              <a:t>There is a common perception that flight loads, flutter etc. cause fatigue failure of adhesive bonds – </a:t>
            </a:r>
          </a:p>
          <a:p>
            <a:r>
              <a:rPr lang="en-AU" i="1" dirty="0" smtClean="0">
                <a:solidFill>
                  <a:srgbClr val="FF0000"/>
                </a:solidFill>
              </a:rPr>
              <a:t>Cohesion </a:t>
            </a:r>
            <a:r>
              <a:rPr lang="en-AU" dirty="0" smtClean="0"/>
              <a:t>fatigue failures in adhesive bonds are rare and indicate bad design</a:t>
            </a:r>
          </a:p>
          <a:p>
            <a:r>
              <a:rPr lang="en-AU" i="1" dirty="0" smtClean="0">
                <a:solidFill>
                  <a:srgbClr val="FF0000"/>
                </a:solidFill>
              </a:rPr>
              <a:t>Adhesion or mixed-mode </a:t>
            </a:r>
            <a:r>
              <a:rPr lang="en-AU" dirty="0" smtClean="0"/>
              <a:t>fatigue failures result from interfacial degradation- loads are a secondary issue</a:t>
            </a:r>
          </a:p>
          <a:p>
            <a:r>
              <a:rPr lang="en-AU" dirty="0" smtClean="0"/>
              <a:t>In well designed joints, fatigue failure should not occur</a:t>
            </a:r>
          </a:p>
          <a:p>
            <a:r>
              <a:rPr lang="en-AU" dirty="0" smtClean="0"/>
              <a:t>True fatigue should result in failure through the carrier cloth or bulk adhesive</a:t>
            </a:r>
          </a:p>
          <a:p>
            <a:r>
              <a:rPr lang="en-AU" dirty="0" smtClean="0"/>
              <a:t>Interfacial fatigue failure will only occur if the interface is already degraded</a:t>
            </a:r>
            <a:endParaRPr lang="en-AU"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661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ooter Placeholder 4"/>
          <p:cNvSpPr>
            <a:spLocks noGrp="1"/>
          </p:cNvSpPr>
          <p:nvPr>
            <p:ph type="ftr" sz="quarter" idx="4294967295"/>
          </p:nvPr>
        </p:nvSpPr>
        <p:spPr>
          <a:xfrm>
            <a:off x="3016250" y="6178550"/>
            <a:ext cx="2881313" cy="474663"/>
          </a:xfrm>
          <a:prstGeom prst="rect">
            <a:avLst/>
          </a:prstGeom>
        </p:spPr>
        <p:txBody>
          <a:bodyPr/>
          <a:lstStyle/>
          <a:p>
            <a:pPr>
              <a:defRPr/>
            </a:pPr>
            <a:r>
              <a:rPr lang="fr-FR"/>
              <a:t>©Adhesion Associates Jun 2014 Revision 2.0</a:t>
            </a:r>
            <a:endParaRPr lang="en-AU"/>
          </a:p>
        </p:txBody>
      </p:sp>
      <p:sp>
        <p:nvSpPr>
          <p:cNvPr id="160770" name="Rectangle 2"/>
          <p:cNvSpPr>
            <a:spLocks noGrp="1" noChangeArrowheads="1"/>
          </p:cNvSpPr>
          <p:nvPr>
            <p:ph type="title"/>
          </p:nvPr>
        </p:nvSpPr>
        <p:spPr/>
        <p:txBody>
          <a:bodyPr/>
          <a:lstStyle/>
          <a:p>
            <a:pPr eaLnBrk="1" hangingPunct="1">
              <a:defRPr/>
            </a:pPr>
            <a:r>
              <a:rPr lang="en-AU" dirty="0"/>
              <a:t>Fatigue of structural bonded joints</a:t>
            </a:r>
          </a:p>
        </p:txBody>
      </p:sp>
      <p:sp>
        <p:nvSpPr>
          <p:cNvPr id="160852" name="Rectangle 84"/>
          <p:cNvSpPr>
            <a:spLocks noGrp="1" noChangeArrowheads="1"/>
          </p:cNvSpPr>
          <p:nvPr>
            <p:ph type="body" sz="half" idx="1"/>
          </p:nvPr>
        </p:nvSpPr>
        <p:spPr/>
        <p:txBody>
          <a:bodyPr/>
          <a:lstStyle/>
          <a:p>
            <a:pPr eaLnBrk="1" hangingPunct="1">
              <a:defRPr/>
            </a:pPr>
            <a:r>
              <a:rPr lang="en-AU" sz="2000" dirty="0"/>
              <a:t>PABST test program</a:t>
            </a:r>
          </a:p>
          <a:p>
            <a:pPr lvl="1" eaLnBrk="1" hangingPunct="1">
              <a:defRPr/>
            </a:pPr>
            <a:r>
              <a:rPr lang="en-AU" sz="1800" dirty="0"/>
              <a:t>3-bay wide body fuselage specimens, GAG cycles</a:t>
            </a:r>
          </a:p>
          <a:p>
            <a:pPr lvl="1" eaLnBrk="1" hangingPunct="1">
              <a:defRPr/>
            </a:pPr>
            <a:r>
              <a:rPr lang="en-AU" sz="1800" dirty="0"/>
              <a:t>100 mechanically fastened</a:t>
            </a:r>
          </a:p>
          <a:p>
            <a:pPr lvl="1" eaLnBrk="1" hangingPunct="1">
              <a:defRPr/>
            </a:pPr>
            <a:r>
              <a:rPr lang="en-AU" sz="1800" dirty="0"/>
              <a:t>100 bonded</a:t>
            </a:r>
          </a:p>
          <a:p>
            <a:pPr eaLnBrk="1" hangingPunct="1">
              <a:defRPr/>
            </a:pPr>
            <a:r>
              <a:rPr lang="en-AU" sz="2000" dirty="0"/>
              <a:t>In 75,000 GAG cycles</a:t>
            </a:r>
          </a:p>
          <a:p>
            <a:pPr lvl="1" eaLnBrk="1" hangingPunct="1">
              <a:defRPr/>
            </a:pPr>
            <a:r>
              <a:rPr lang="en-AU" sz="1800" dirty="0"/>
              <a:t>93 mechanical joints failed</a:t>
            </a:r>
          </a:p>
          <a:p>
            <a:pPr lvl="1" eaLnBrk="1" hangingPunct="1">
              <a:defRPr/>
            </a:pPr>
            <a:r>
              <a:rPr lang="en-AU" sz="1800" dirty="0"/>
              <a:t>10 bonded joints failed---all from tooling holes</a:t>
            </a:r>
          </a:p>
          <a:p>
            <a:pPr lvl="1" eaLnBrk="1" hangingPunct="1">
              <a:defRPr/>
            </a:pPr>
            <a:r>
              <a:rPr lang="en-AU" sz="1800" dirty="0"/>
              <a:t>NO BONDS </a:t>
            </a:r>
            <a:r>
              <a:rPr lang="en-AU" sz="1800" dirty="0" smtClean="0"/>
              <a:t>FAILED</a:t>
            </a:r>
            <a:endParaRPr lang="en-AU" sz="1800" dirty="0"/>
          </a:p>
        </p:txBody>
      </p:sp>
      <p:grpSp>
        <p:nvGrpSpPr>
          <p:cNvPr id="160772" name="Group 4"/>
          <p:cNvGrpSpPr>
            <a:grpSpLocks/>
          </p:cNvGrpSpPr>
          <p:nvPr/>
        </p:nvGrpSpPr>
        <p:grpSpPr bwMode="auto">
          <a:xfrm>
            <a:off x="4652963" y="1768475"/>
            <a:ext cx="3549650" cy="2751138"/>
            <a:chOff x="3174" y="2035"/>
            <a:chExt cx="2236" cy="1733"/>
          </a:xfrm>
        </p:grpSpPr>
        <p:sp>
          <p:nvSpPr>
            <p:cNvPr id="71687" name="Rectangle 5"/>
            <p:cNvSpPr>
              <a:spLocks noChangeArrowheads="1"/>
            </p:cNvSpPr>
            <p:nvPr/>
          </p:nvSpPr>
          <p:spPr bwMode="auto">
            <a:xfrm>
              <a:off x="3594" y="3579"/>
              <a:ext cx="174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400" b="1"/>
                <a:t>Thousands of Pressure Cycles</a:t>
              </a:r>
            </a:p>
          </p:txBody>
        </p:sp>
        <p:sp>
          <p:nvSpPr>
            <p:cNvPr id="71688" name="Rectangle 6"/>
            <p:cNvSpPr>
              <a:spLocks noChangeArrowheads="1"/>
            </p:cNvSpPr>
            <p:nvPr/>
          </p:nvSpPr>
          <p:spPr bwMode="auto">
            <a:xfrm rot="-5400000">
              <a:off x="2824" y="2703"/>
              <a:ext cx="889"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400" b="1"/>
                <a:t>No. of Failures</a:t>
              </a:r>
            </a:p>
          </p:txBody>
        </p:sp>
        <p:sp>
          <p:nvSpPr>
            <p:cNvPr id="71689" name="Line 7"/>
            <p:cNvSpPr>
              <a:spLocks noChangeShapeType="1"/>
            </p:cNvSpPr>
            <p:nvPr/>
          </p:nvSpPr>
          <p:spPr bwMode="auto">
            <a:xfrm>
              <a:off x="3617" y="3084"/>
              <a:ext cx="17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690" name="Line 8"/>
            <p:cNvSpPr>
              <a:spLocks noChangeShapeType="1"/>
            </p:cNvSpPr>
            <p:nvPr/>
          </p:nvSpPr>
          <p:spPr bwMode="auto">
            <a:xfrm>
              <a:off x="3617" y="2844"/>
              <a:ext cx="17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691" name="Line 9"/>
            <p:cNvSpPr>
              <a:spLocks noChangeShapeType="1"/>
            </p:cNvSpPr>
            <p:nvPr/>
          </p:nvSpPr>
          <p:spPr bwMode="auto">
            <a:xfrm>
              <a:off x="3617" y="2602"/>
              <a:ext cx="17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692" name="Line 10"/>
            <p:cNvSpPr>
              <a:spLocks noChangeShapeType="1"/>
            </p:cNvSpPr>
            <p:nvPr/>
          </p:nvSpPr>
          <p:spPr bwMode="auto">
            <a:xfrm>
              <a:off x="3617" y="2361"/>
              <a:ext cx="17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693" name="Line 11"/>
            <p:cNvSpPr>
              <a:spLocks noChangeShapeType="1"/>
            </p:cNvSpPr>
            <p:nvPr/>
          </p:nvSpPr>
          <p:spPr bwMode="auto">
            <a:xfrm>
              <a:off x="3617" y="2119"/>
              <a:ext cx="17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694" name="Freeform 12"/>
            <p:cNvSpPr>
              <a:spLocks/>
            </p:cNvSpPr>
            <p:nvPr/>
          </p:nvSpPr>
          <p:spPr bwMode="auto">
            <a:xfrm>
              <a:off x="3629" y="3084"/>
              <a:ext cx="39" cy="244"/>
            </a:xfrm>
            <a:custGeom>
              <a:avLst/>
              <a:gdLst>
                <a:gd name="T0" fmla="*/ 0 w 59"/>
                <a:gd name="T1" fmla="*/ 0 h 348"/>
                <a:gd name="T2" fmla="*/ 1 w 59"/>
                <a:gd name="T3" fmla="*/ 0 h 348"/>
                <a:gd name="T4" fmla="*/ 1 w 59"/>
                <a:gd name="T5" fmla="*/ 1 h 348"/>
                <a:gd name="T6" fmla="*/ 0 w 59"/>
                <a:gd name="T7" fmla="*/ 1 h 348"/>
                <a:gd name="T8" fmla="*/ 0 w 59"/>
                <a:gd name="T9" fmla="*/ 0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348">
                  <a:moveTo>
                    <a:pt x="0" y="0"/>
                  </a:moveTo>
                  <a:lnTo>
                    <a:pt x="58" y="0"/>
                  </a:lnTo>
                  <a:lnTo>
                    <a:pt x="58" y="347"/>
                  </a:lnTo>
                  <a:lnTo>
                    <a:pt x="0" y="347"/>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695" name="Freeform 13"/>
            <p:cNvSpPr>
              <a:spLocks/>
            </p:cNvSpPr>
            <p:nvPr/>
          </p:nvSpPr>
          <p:spPr bwMode="auto">
            <a:xfrm>
              <a:off x="3711" y="3133"/>
              <a:ext cx="39" cy="195"/>
            </a:xfrm>
            <a:custGeom>
              <a:avLst/>
              <a:gdLst>
                <a:gd name="T0" fmla="*/ 0 w 59"/>
                <a:gd name="T1" fmla="*/ 0 h 278"/>
                <a:gd name="T2" fmla="*/ 1 w 59"/>
                <a:gd name="T3" fmla="*/ 0 h 278"/>
                <a:gd name="T4" fmla="*/ 1 w 59"/>
                <a:gd name="T5" fmla="*/ 1 h 278"/>
                <a:gd name="T6" fmla="*/ 0 w 59"/>
                <a:gd name="T7" fmla="*/ 1 h 278"/>
                <a:gd name="T8" fmla="*/ 0 w 59"/>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278">
                  <a:moveTo>
                    <a:pt x="0" y="0"/>
                  </a:moveTo>
                  <a:lnTo>
                    <a:pt x="58" y="0"/>
                  </a:lnTo>
                  <a:lnTo>
                    <a:pt x="58" y="277"/>
                  </a:lnTo>
                  <a:lnTo>
                    <a:pt x="0" y="277"/>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696" name="Freeform 14"/>
            <p:cNvSpPr>
              <a:spLocks/>
            </p:cNvSpPr>
            <p:nvPr/>
          </p:nvSpPr>
          <p:spPr bwMode="auto">
            <a:xfrm>
              <a:off x="3801" y="2216"/>
              <a:ext cx="39" cy="1112"/>
            </a:xfrm>
            <a:custGeom>
              <a:avLst/>
              <a:gdLst>
                <a:gd name="T0" fmla="*/ 0 w 59"/>
                <a:gd name="T1" fmla="*/ 0 h 1590"/>
                <a:gd name="T2" fmla="*/ 1 w 59"/>
                <a:gd name="T3" fmla="*/ 0 h 1590"/>
                <a:gd name="T4" fmla="*/ 1 w 59"/>
                <a:gd name="T5" fmla="*/ 1 h 1590"/>
                <a:gd name="T6" fmla="*/ 0 w 59"/>
                <a:gd name="T7" fmla="*/ 1 h 1590"/>
                <a:gd name="T8" fmla="*/ 0 w 59"/>
                <a:gd name="T9" fmla="*/ 0 h 15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590">
                  <a:moveTo>
                    <a:pt x="0" y="0"/>
                  </a:moveTo>
                  <a:lnTo>
                    <a:pt x="58" y="0"/>
                  </a:lnTo>
                  <a:lnTo>
                    <a:pt x="58" y="1589"/>
                  </a:lnTo>
                  <a:lnTo>
                    <a:pt x="0" y="1589"/>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697" name="Freeform 15"/>
            <p:cNvSpPr>
              <a:spLocks/>
            </p:cNvSpPr>
            <p:nvPr/>
          </p:nvSpPr>
          <p:spPr bwMode="auto">
            <a:xfrm>
              <a:off x="3892" y="2891"/>
              <a:ext cx="39" cy="437"/>
            </a:xfrm>
            <a:custGeom>
              <a:avLst/>
              <a:gdLst>
                <a:gd name="T0" fmla="*/ 0 w 59"/>
                <a:gd name="T1" fmla="*/ 0 h 624"/>
                <a:gd name="T2" fmla="*/ 1 w 59"/>
                <a:gd name="T3" fmla="*/ 0 h 624"/>
                <a:gd name="T4" fmla="*/ 1 w 59"/>
                <a:gd name="T5" fmla="*/ 1 h 624"/>
                <a:gd name="T6" fmla="*/ 0 w 59"/>
                <a:gd name="T7" fmla="*/ 1 h 624"/>
                <a:gd name="T8" fmla="*/ 0 w 59"/>
                <a:gd name="T9" fmla="*/ 0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24">
                  <a:moveTo>
                    <a:pt x="0" y="0"/>
                  </a:moveTo>
                  <a:lnTo>
                    <a:pt x="58" y="0"/>
                  </a:lnTo>
                  <a:lnTo>
                    <a:pt x="58" y="623"/>
                  </a:lnTo>
                  <a:lnTo>
                    <a:pt x="0" y="623"/>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698" name="Freeform 16"/>
            <p:cNvSpPr>
              <a:spLocks/>
            </p:cNvSpPr>
            <p:nvPr/>
          </p:nvSpPr>
          <p:spPr bwMode="auto">
            <a:xfrm>
              <a:off x="3982" y="3084"/>
              <a:ext cx="39" cy="244"/>
            </a:xfrm>
            <a:custGeom>
              <a:avLst/>
              <a:gdLst>
                <a:gd name="T0" fmla="*/ 0 w 59"/>
                <a:gd name="T1" fmla="*/ 0 h 348"/>
                <a:gd name="T2" fmla="*/ 1 w 59"/>
                <a:gd name="T3" fmla="*/ 0 h 348"/>
                <a:gd name="T4" fmla="*/ 1 w 59"/>
                <a:gd name="T5" fmla="*/ 1 h 348"/>
                <a:gd name="T6" fmla="*/ 0 w 59"/>
                <a:gd name="T7" fmla="*/ 1 h 348"/>
                <a:gd name="T8" fmla="*/ 0 w 59"/>
                <a:gd name="T9" fmla="*/ 0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348">
                  <a:moveTo>
                    <a:pt x="0" y="0"/>
                  </a:moveTo>
                  <a:lnTo>
                    <a:pt x="58" y="0"/>
                  </a:lnTo>
                  <a:lnTo>
                    <a:pt x="58" y="347"/>
                  </a:lnTo>
                  <a:lnTo>
                    <a:pt x="0" y="347"/>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699" name="Freeform 17"/>
            <p:cNvSpPr>
              <a:spLocks/>
            </p:cNvSpPr>
            <p:nvPr/>
          </p:nvSpPr>
          <p:spPr bwMode="auto">
            <a:xfrm>
              <a:off x="4073" y="3181"/>
              <a:ext cx="40" cy="147"/>
            </a:xfrm>
            <a:custGeom>
              <a:avLst/>
              <a:gdLst>
                <a:gd name="T0" fmla="*/ 0 w 59"/>
                <a:gd name="T1" fmla="*/ 0 h 210"/>
                <a:gd name="T2" fmla="*/ 1 w 59"/>
                <a:gd name="T3" fmla="*/ 0 h 210"/>
                <a:gd name="T4" fmla="*/ 1 w 59"/>
                <a:gd name="T5" fmla="*/ 1 h 210"/>
                <a:gd name="T6" fmla="*/ 0 w 59"/>
                <a:gd name="T7" fmla="*/ 1 h 210"/>
                <a:gd name="T8" fmla="*/ 0 w 59"/>
                <a:gd name="T9" fmla="*/ 0 h 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210">
                  <a:moveTo>
                    <a:pt x="0" y="0"/>
                  </a:moveTo>
                  <a:lnTo>
                    <a:pt x="58" y="0"/>
                  </a:lnTo>
                  <a:lnTo>
                    <a:pt x="58" y="209"/>
                  </a:lnTo>
                  <a:lnTo>
                    <a:pt x="0" y="209"/>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00" name="Freeform 18"/>
            <p:cNvSpPr>
              <a:spLocks/>
            </p:cNvSpPr>
            <p:nvPr/>
          </p:nvSpPr>
          <p:spPr bwMode="auto">
            <a:xfrm>
              <a:off x="4164" y="3230"/>
              <a:ext cx="39" cy="98"/>
            </a:xfrm>
            <a:custGeom>
              <a:avLst/>
              <a:gdLst>
                <a:gd name="T0" fmla="*/ 0 w 59"/>
                <a:gd name="T1" fmla="*/ 0 h 139"/>
                <a:gd name="T2" fmla="*/ 1 w 59"/>
                <a:gd name="T3" fmla="*/ 0 h 139"/>
                <a:gd name="T4" fmla="*/ 1 w 59"/>
                <a:gd name="T5" fmla="*/ 1 h 139"/>
                <a:gd name="T6" fmla="*/ 0 w 59"/>
                <a:gd name="T7" fmla="*/ 1 h 139"/>
                <a:gd name="T8" fmla="*/ 0 w 59"/>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39">
                  <a:moveTo>
                    <a:pt x="0" y="0"/>
                  </a:moveTo>
                  <a:lnTo>
                    <a:pt x="58" y="0"/>
                  </a:lnTo>
                  <a:lnTo>
                    <a:pt x="58" y="138"/>
                  </a:lnTo>
                  <a:lnTo>
                    <a:pt x="0" y="138"/>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01" name="Freeform 19"/>
            <p:cNvSpPr>
              <a:spLocks/>
            </p:cNvSpPr>
            <p:nvPr/>
          </p:nvSpPr>
          <p:spPr bwMode="auto">
            <a:xfrm>
              <a:off x="4254" y="3278"/>
              <a:ext cx="39" cy="50"/>
            </a:xfrm>
            <a:custGeom>
              <a:avLst/>
              <a:gdLst>
                <a:gd name="T0" fmla="*/ 0 w 58"/>
                <a:gd name="T1" fmla="*/ 0 h 71"/>
                <a:gd name="T2" fmla="*/ 1 w 58"/>
                <a:gd name="T3" fmla="*/ 0 h 71"/>
                <a:gd name="T4" fmla="*/ 1 w 58"/>
                <a:gd name="T5" fmla="*/ 1 h 71"/>
                <a:gd name="T6" fmla="*/ 0 w 58"/>
                <a:gd name="T7" fmla="*/ 1 h 71"/>
                <a:gd name="T8" fmla="*/ 0 w 58"/>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71">
                  <a:moveTo>
                    <a:pt x="0" y="0"/>
                  </a:moveTo>
                  <a:lnTo>
                    <a:pt x="57" y="0"/>
                  </a:lnTo>
                  <a:lnTo>
                    <a:pt x="57" y="70"/>
                  </a:lnTo>
                  <a:lnTo>
                    <a:pt x="0" y="70"/>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02" name="Freeform 20"/>
            <p:cNvSpPr>
              <a:spLocks/>
            </p:cNvSpPr>
            <p:nvPr/>
          </p:nvSpPr>
          <p:spPr bwMode="auto">
            <a:xfrm>
              <a:off x="4344" y="3230"/>
              <a:ext cx="39" cy="98"/>
            </a:xfrm>
            <a:custGeom>
              <a:avLst/>
              <a:gdLst>
                <a:gd name="T0" fmla="*/ 0 w 58"/>
                <a:gd name="T1" fmla="*/ 0 h 139"/>
                <a:gd name="T2" fmla="*/ 1 w 58"/>
                <a:gd name="T3" fmla="*/ 0 h 139"/>
                <a:gd name="T4" fmla="*/ 1 w 58"/>
                <a:gd name="T5" fmla="*/ 1 h 139"/>
                <a:gd name="T6" fmla="*/ 0 w 58"/>
                <a:gd name="T7" fmla="*/ 1 h 139"/>
                <a:gd name="T8" fmla="*/ 0 w 58"/>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39">
                  <a:moveTo>
                    <a:pt x="0" y="0"/>
                  </a:moveTo>
                  <a:lnTo>
                    <a:pt x="57" y="0"/>
                  </a:lnTo>
                  <a:lnTo>
                    <a:pt x="57" y="138"/>
                  </a:lnTo>
                  <a:lnTo>
                    <a:pt x="0" y="138"/>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03" name="Freeform 21"/>
            <p:cNvSpPr>
              <a:spLocks/>
            </p:cNvSpPr>
            <p:nvPr/>
          </p:nvSpPr>
          <p:spPr bwMode="auto">
            <a:xfrm>
              <a:off x="4435" y="3230"/>
              <a:ext cx="38" cy="98"/>
            </a:xfrm>
            <a:custGeom>
              <a:avLst/>
              <a:gdLst>
                <a:gd name="T0" fmla="*/ 0 w 58"/>
                <a:gd name="T1" fmla="*/ 0 h 139"/>
                <a:gd name="T2" fmla="*/ 1 w 58"/>
                <a:gd name="T3" fmla="*/ 0 h 139"/>
                <a:gd name="T4" fmla="*/ 1 w 58"/>
                <a:gd name="T5" fmla="*/ 1 h 139"/>
                <a:gd name="T6" fmla="*/ 0 w 58"/>
                <a:gd name="T7" fmla="*/ 1 h 139"/>
                <a:gd name="T8" fmla="*/ 0 w 58"/>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39">
                  <a:moveTo>
                    <a:pt x="0" y="0"/>
                  </a:moveTo>
                  <a:lnTo>
                    <a:pt x="57" y="0"/>
                  </a:lnTo>
                  <a:lnTo>
                    <a:pt x="57" y="138"/>
                  </a:lnTo>
                  <a:lnTo>
                    <a:pt x="0" y="138"/>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04" name="Freeform 22"/>
            <p:cNvSpPr>
              <a:spLocks/>
            </p:cNvSpPr>
            <p:nvPr/>
          </p:nvSpPr>
          <p:spPr bwMode="auto">
            <a:xfrm>
              <a:off x="4525" y="2988"/>
              <a:ext cx="38" cy="340"/>
            </a:xfrm>
            <a:custGeom>
              <a:avLst/>
              <a:gdLst>
                <a:gd name="T0" fmla="*/ 0 w 58"/>
                <a:gd name="T1" fmla="*/ 0 h 486"/>
                <a:gd name="T2" fmla="*/ 1 w 58"/>
                <a:gd name="T3" fmla="*/ 0 h 486"/>
                <a:gd name="T4" fmla="*/ 1 w 58"/>
                <a:gd name="T5" fmla="*/ 1 h 486"/>
                <a:gd name="T6" fmla="*/ 0 w 58"/>
                <a:gd name="T7" fmla="*/ 1 h 486"/>
                <a:gd name="T8" fmla="*/ 0 w 58"/>
                <a:gd name="T9" fmla="*/ 0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6">
                  <a:moveTo>
                    <a:pt x="0" y="0"/>
                  </a:moveTo>
                  <a:lnTo>
                    <a:pt x="57" y="0"/>
                  </a:lnTo>
                  <a:lnTo>
                    <a:pt x="57" y="485"/>
                  </a:lnTo>
                  <a:lnTo>
                    <a:pt x="0" y="485"/>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05" name="Freeform 23"/>
            <p:cNvSpPr>
              <a:spLocks/>
            </p:cNvSpPr>
            <p:nvPr/>
          </p:nvSpPr>
          <p:spPr bwMode="auto">
            <a:xfrm>
              <a:off x="4615" y="3230"/>
              <a:ext cx="39" cy="98"/>
            </a:xfrm>
            <a:custGeom>
              <a:avLst/>
              <a:gdLst>
                <a:gd name="T0" fmla="*/ 0 w 58"/>
                <a:gd name="T1" fmla="*/ 0 h 139"/>
                <a:gd name="T2" fmla="*/ 1 w 58"/>
                <a:gd name="T3" fmla="*/ 0 h 139"/>
                <a:gd name="T4" fmla="*/ 1 w 58"/>
                <a:gd name="T5" fmla="*/ 1 h 139"/>
                <a:gd name="T6" fmla="*/ 0 w 58"/>
                <a:gd name="T7" fmla="*/ 1 h 139"/>
                <a:gd name="T8" fmla="*/ 0 w 58"/>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39">
                  <a:moveTo>
                    <a:pt x="0" y="0"/>
                  </a:moveTo>
                  <a:lnTo>
                    <a:pt x="57" y="0"/>
                  </a:lnTo>
                  <a:lnTo>
                    <a:pt x="57" y="138"/>
                  </a:lnTo>
                  <a:lnTo>
                    <a:pt x="0" y="138"/>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06" name="Freeform 24"/>
            <p:cNvSpPr>
              <a:spLocks/>
            </p:cNvSpPr>
            <p:nvPr/>
          </p:nvSpPr>
          <p:spPr bwMode="auto">
            <a:xfrm>
              <a:off x="4705" y="3278"/>
              <a:ext cx="39" cy="50"/>
            </a:xfrm>
            <a:custGeom>
              <a:avLst/>
              <a:gdLst>
                <a:gd name="T0" fmla="*/ 0 w 58"/>
                <a:gd name="T1" fmla="*/ 0 h 71"/>
                <a:gd name="T2" fmla="*/ 1 w 58"/>
                <a:gd name="T3" fmla="*/ 0 h 71"/>
                <a:gd name="T4" fmla="*/ 1 w 58"/>
                <a:gd name="T5" fmla="*/ 1 h 71"/>
                <a:gd name="T6" fmla="*/ 0 w 58"/>
                <a:gd name="T7" fmla="*/ 1 h 71"/>
                <a:gd name="T8" fmla="*/ 0 w 58"/>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71">
                  <a:moveTo>
                    <a:pt x="0" y="0"/>
                  </a:moveTo>
                  <a:lnTo>
                    <a:pt x="57" y="0"/>
                  </a:lnTo>
                  <a:lnTo>
                    <a:pt x="57" y="70"/>
                  </a:lnTo>
                  <a:lnTo>
                    <a:pt x="0" y="70"/>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07" name="Freeform 25"/>
            <p:cNvSpPr>
              <a:spLocks/>
            </p:cNvSpPr>
            <p:nvPr/>
          </p:nvSpPr>
          <p:spPr bwMode="auto">
            <a:xfrm>
              <a:off x="4796" y="2988"/>
              <a:ext cx="38" cy="340"/>
            </a:xfrm>
            <a:custGeom>
              <a:avLst/>
              <a:gdLst>
                <a:gd name="T0" fmla="*/ 0 w 58"/>
                <a:gd name="T1" fmla="*/ 0 h 486"/>
                <a:gd name="T2" fmla="*/ 1 w 58"/>
                <a:gd name="T3" fmla="*/ 0 h 486"/>
                <a:gd name="T4" fmla="*/ 1 w 58"/>
                <a:gd name="T5" fmla="*/ 1 h 486"/>
                <a:gd name="T6" fmla="*/ 0 w 58"/>
                <a:gd name="T7" fmla="*/ 1 h 486"/>
                <a:gd name="T8" fmla="*/ 0 w 58"/>
                <a:gd name="T9" fmla="*/ 0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86">
                  <a:moveTo>
                    <a:pt x="0" y="0"/>
                  </a:moveTo>
                  <a:lnTo>
                    <a:pt x="57" y="0"/>
                  </a:lnTo>
                  <a:lnTo>
                    <a:pt x="57" y="485"/>
                  </a:lnTo>
                  <a:lnTo>
                    <a:pt x="0" y="485"/>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08" name="Freeform 26"/>
            <p:cNvSpPr>
              <a:spLocks/>
            </p:cNvSpPr>
            <p:nvPr/>
          </p:nvSpPr>
          <p:spPr bwMode="auto">
            <a:xfrm>
              <a:off x="4886" y="3133"/>
              <a:ext cx="39" cy="195"/>
            </a:xfrm>
            <a:custGeom>
              <a:avLst/>
              <a:gdLst>
                <a:gd name="T0" fmla="*/ 0 w 58"/>
                <a:gd name="T1" fmla="*/ 0 h 278"/>
                <a:gd name="T2" fmla="*/ 1 w 58"/>
                <a:gd name="T3" fmla="*/ 0 h 278"/>
                <a:gd name="T4" fmla="*/ 1 w 58"/>
                <a:gd name="T5" fmla="*/ 1 h 278"/>
                <a:gd name="T6" fmla="*/ 0 w 58"/>
                <a:gd name="T7" fmla="*/ 1 h 278"/>
                <a:gd name="T8" fmla="*/ 0 w 58"/>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278">
                  <a:moveTo>
                    <a:pt x="0" y="0"/>
                  </a:moveTo>
                  <a:lnTo>
                    <a:pt x="57" y="0"/>
                  </a:lnTo>
                  <a:lnTo>
                    <a:pt x="57" y="277"/>
                  </a:lnTo>
                  <a:lnTo>
                    <a:pt x="0" y="277"/>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09" name="Freeform 27"/>
            <p:cNvSpPr>
              <a:spLocks/>
            </p:cNvSpPr>
            <p:nvPr/>
          </p:nvSpPr>
          <p:spPr bwMode="auto">
            <a:xfrm>
              <a:off x="4978" y="3133"/>
              <a:ext cx="38" cy="195"/>
            </a:xfrm>
            <a:custGeom>
              <a:avLst/>
              <a:gdLst>
                <a:gd name="T0" fmla="*/ 0 w 58"/>
                <a:gd name="T1" fmla="*/ 0 h 278"/>
                <a:gd name="T2" fmla="*/ 1 w 58"/>
                <a:gd name="T3" fmla="*/ 0 h 278"/>
                <a:gd name="T4" fmla="*/ 1 w 58"/>
                <a:gd name="T5" fmla="*/ 1 h 278"/>
                <a:gd name="T6" fmla="*/ 0 w 58"/>
                <a:gd name="T7" fmla="*/ 1 h 278"/>
                <a:gd name="T8" fmla="*/ 0 w 58"/>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278">
                  <a:moveTo>
                    <a:pt x="0" y="0"/>
                  </a:moveTo>
                  <a:lnTo>
                    <a:pt x="57" y="0"/>
                  </a:lnTo>
                  <a:lnTo>
                    <a:pt x="57" y="277"/>
                  </a:lnTo>
                  <a:lnTo>
                    <a:pt x="0" y="277"/>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10" name="Freeform 28"/>
            <p:cNvSpPr>
              <a:spLocks/>
            </p:cNvSpPr>
            <p:nvPr/>
          </p:nvSpPr>
          <p:spPr bwMode="auto">
            <a:xfrm>
              <a:off x="5068" y="3037"/>
              <a:ext cx="38" cy="291"/>
            </a:xfrm>
            <a:custGeom>
              <a:avLst/>
              <a:gdLst>
                <a:gd name="T0" fmla="*/ 0 w 58"/>
                <a:gd name="T1" fmla="*/ 0 h 416"/>
                <a:gd name="T2" fmla="*/ 1 w 58"/>
                <a:gd name="T3" fmla="*/ 0 h 416"/>
                <a:gd name="T4" fmla="*/ 1 w 58"/>
                <a:gd name="T5" fmla="*/ 1 h 416"/>
                <a:gd name="T6" fmla="*/ 0 w 58"/>
                <a:gd name="T7" fmla="*/ 1 h 416"/>
                <a:gd name="T8" fmla="*/ 0 w 58"/>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16">
                  <a:moveTo>
                    <a:pt x="0" y="0"/>
                  </a:moveTo>
                  <a:lnTo>
                    <a:pt x="57" y="0"/>
                  </a:lnTo>
                  <a:lnTo>
                    <a:pt x="57" y="415"/>
                  </a:lnTo>
                  <a:lnTo>
                    <a:pt x="0" y="415"/>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11" name="Freeform 29"/>
            <p:cNvSpPr>
              <a:spLocks/>
            </p:cNvSpPr>
            <p:nvPr/>
          </p:nvSpPr>
          <p:spPr bwMode="auto">
            <a:xfrm>
              <a:off x="5158" y="3037"/>
              <a:ext cx="39" cy="291"/>
            </a:xfrm>
            <a:custGeom>
              <a:avLst/>
              <a:gdLst>
                <a:gd name="T0" fmla="*/ 0 w 58"/>
                <a:gd name="T1" fmla="*/ 0 h 416"/>
                <a:gd name="T2" fmla="*/ 1 w 58"/>
                <a:gd name="T3" fmla="*/ 0 h 416"/>
                <a:gd name="T4" fmla="*/ 1 w 58"/>
                <a:gd name="T5" fmla="*/ 1 h 416"/>
                <a:gd name="T6" fmla="*/ 0 w 58"/>
                <a:gd name="T7" fmla="*/ 1 h 416"/>
                <a:gd name="T8" fmla="*/ 0 w 58"/>
                <a:gd name="T9" fmla="*/ 0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416">
                  <a:moveTo>
                    <a:pt x="0" y="0"/>
                  </a:moveTo>
                  <a:lnTo>
                    <a:pt x="57" y="0"/>
                  </a:lnTo>
                  <a:lnTo>
                    <a:pt x="57" y="415"/>
                  </a:lnTo>
                  <a:lnTo>
                    <a:pt x="0" y="415"/>
                  </a:lnTo>
                  <a:lnTo>
                    <a:pt x="0" y="0"/>
                  </a:lnTo>
                </a:path>
              </a:pathLst>
            </a:custGeom>
            <a:solidFill>
              <a:schemeClr val="folHlink"/>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12" name="Freeform 30"/>
            <p:cNvSpPr>
              <a:spLocks/>
            </p:cNvSpPr>
            <p:nvPr/>
          </p:nvSpPr>
          <p:spPr bwMode="auto">
            <a:xfrm>
              <a:off x="4382" y="3278"/>
              <a:ext cx="38" cy="50"/>
            </a:xfrm>
            <a:custGeom>
              <a:avLst/>
              <a:gdLst>
                <a:gd name="T0" fmla="*/ 0 w 57"/>
                <a:gd name="T1" fmla="*/ 0 h 71"/>
                <a:gd name="T2" fmla="*/ 1 w 57"/>
                <a:gd name="T3" fmla="*/ 0 h 71"/>
                <a:gd name="T4" fmla="*/ 1 w 57"/>
                <a:gd name="T5" fmla="*/ 1 h 71"/>
                <a:gd name="T6" fmla="*/ 0 w 57"/>
                <a:gd name="T7" fmla="*/ 1 h 71"/>
                <a:gd name="T8" fmla="*/ 0 w 57"/>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71">
                  <a:moveTo>
                    <a:pt x="0" y="0"/>
                  </a:moveTo>
                  <a:lnTo>
                    <a:pt x="56" y="0"/>
                  </a:lnTo>
                  <a:lnTo>
                    <a:pt x="56" y="70"/>
                  </a:lnTo>
                  <a:lnTo>
                    <a:pt x="0" y="70"/>
                  </a:lnTo>
                  <a:lnTo>
                    <a:pt x="0" y="0"/>
                  </a:lnTo>
                </a:path>
              </a:pathLst>
            </a:custGeom>
            <a:solidFill>
              <a:srgbClr val="FF33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13" name="Freeform 31"/>
            <p:cNvSpPr>
              <a:spLocks/>
            </p:cNvSpPr>
            <p:nvPr/>
          </p:nvSpPr>
          <p:spPr bwMode="auto">
            <a:xfrm>
              <a:off x="5015" y="3084"/>
              <a:ext cx="38" cy="244"/>
            </a:xfrm>
            <a:custGeom>
              <a:avLst/>
              <a:gdLst>
                <a:gd name="T0" fmla="*/ 0 w 56"/>
                <a:gd name="T1" fmla="*/ 0 h 348"/>
                <a:gd name="T2" fmla="*/ 1 w 56"/>
                <a:gd name="T3" fmla="*/ 0 h 348"/>
                <a:gd name="T4" fmla="*/ 1 w 56"/>
                <a:gd name="T5" fmla="*/ 1 h 348"/>
                <a:gd name="T6" fmla="*/ 0 w 56"/>
                <a:gd name="T7" fmla="*/ 1 h 348"/>
                <a:gd name="T8" fmla="*/ 0 w 56"/>
                <a:gd name="T9" fmla="*/ 0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48">
                  <a:moveTo>
                    <a:pt x="0" y="0"/>
                  </a:moveTo>
                  <a:lnTo>
                    <a:pt x="55" y="0"/>
                  </a:lnTo>
                  <a:lnTo>
                    <a:pt x="55" y="347"/>
                  </a:lnTo>
                  <a:lnTo>
                    <a:pt x="0" y="347"/>
                  </a:lnTo>
                  <a:lnTo>
                    <a:pt x="0" y="0"/>
                  </a:lnTo>
                </a:path>
              </a:pathLst>
            </a:custGeom>
            <a:solidFill>
              <a:srgbClr val="FF33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14" name="Freeform 32"/>
            <p:cNvSpPr>
              <a:spLocks/>
            </p:cNvSpPr>
            <p:nvPr/>
          </p:nvSpPr>
          <p:spPr bwMode="auto">
            <a:xfrm>
              <a:off x="5106" y="3181"/>
              <a:ext cx="37" cy="147"/>
            </a:xfrm>
            <a:custGeom>
              <a:avLst/>
              <a:gdLst>
                <a:gd name="T0" fmla="*/ 0 w 56"/>
                <a:gd name="T1" fmla="*/ 0 h 210"/>
                <a:gd name="T2" fmla="*/ 1 w 56"/>
                <a:gd name="T3" fmla="*/ 0 h 210"/>
                <a:gd name="T4" fmla="*/ 1 w 56"/>
                <a:gd name="T5" fmla="*/ 1 h 210"/>
                <a:gd name="T6" fmla="*/ 0 w 56"/>
                <a:gd name="T7" fmla="*/ 1 h 210"/>
                <a:gd name="T8" fmla="*/ 0 w 56"/>
                <a:gd name="T9" fmla="*/ 0 h 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10">
                  <a:moveTo>
                    <a:pt x="0" y="0"/>
                  </a:moveTo>
                  <a:lnTo>
                    <a:pt x="55" y="0"/>
                  </a:lnTo>
                  <a:lnTo>
                    <a:pt x="55" y="209"/>
                  </a:lnTo>
                  <a:lnTo>
                    <a:pt x="0" y="209"/>
                  </a:lnTo>
                  <a:lnTo>
                    <a:pt x="0" y="0"/>
                  </a:lnTo>
                </a:path>
              </a:pathLst>
            </a:custGeom>
            <a:solidFill>
              <a:srgbClr val="FF33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15" name="Freeform 33"/>
            <p:cNvSpPr>
              <a:spLocks/>
            </p:cNvSpPr>
            <p:nvPr/>
          </p:nvSpPr>
          <p:spPr bwMode="auto">
            <a:xfrm>
              <a:off x="5196" y="3278"/>
              <a:ext cx="37" cy="50"/>
            </a:xfrm>
            <a:custGeom>
              <a:avLst/>
              <a:gdLst>
                <a:gd name="T0" fmla="*/ 0 w 56"/>
                <a:gd name="T1" fmla="*/ 0 h 71"/>
                <a:gd name="T2" fmla="*/ 1 w 56"/>
                <a:gd name="T3" fmla="*/ 0 h 71"/>
                <a:gd name="T4" fmla="*/ 1 w 56"/>
                <a:gd name="T5" fmla="*/ 1 h 71"/>
                <a:gd name="T6" fmla="*/ 0 w 56"/>
                <a:gd name="T7" fmla="*/ 1 h 71"/>
                <a:gd name="T8" fmla="*/ 0 w 56"/>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71">
                  <a:moveTo>
                    <a:pt x="0" y="0"/>
                  </a:moveTo>
                  <a:lnTo>
                    <a:pt x="55" y="0"/>
                  </a:lnTo>
                  <a:lnTo>
                    <a:pt x="55" y="70"/>
                  </a:lnTo>
                  <a:lnTo>
                    <a:pt x="0" y="70"/>
                  </a:lnTo>
                  <a:lnTo>
                    <a:pt x="0" y="0"/>
                  </a:lnTo>
                </a:path>
              </a:pathLst>
            </a:custGeom>
            <a:solidFill>
              <a:srgbClr val="FF33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16" name="Freeform 34"/>
            <p:cNvSpPr>
              <a:spLocks/>
            </p:cNvSpPr>
            <p:nvPr/>
          </p:nvSpPr>
          <p:spPr bwMode="auto">
            <a:xfrm>
              <a:off x="5286" y="3278"/>
              <a:ext cx="37" cy="50"/>
            </a:xfrm>
            <a:custGeom>
              <a:avLst/>
              <a:gdLst>
                <a:gd name="T0" fmla="*/ 0 w 56"/>
                <a:gd name="T1" fmla="*/ 0 h 71"/>
                <a:gd name="T2" fmla="*/ 1 w 56"/>
                <a:gd name="T3" fmla="*/ 0 h 71"/>
                <a:gd name="T4" fmla="*/ 1 w 56"/>
                <a:gd name="T5" fmla="*/ 1 h 71"/>
                <a:gd name="T6" fmla="*/ 0 w 56"/>
                <a:gd name="T7" fmla="*/ 1 h 71"/>
                <a:gd name="T8" fmla="*/ 0 w 56"/>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71">
                  <a:moveTo>
                    <a:pt x="0" y="0"/>
                  </a:moveTo>
                  <a:lnTo>
                    <a:pt x="55" y="0"/>
                  </a:lnTo>
                  <a:lnTo>
                    <a:pt x="55" y="70"/>
                  </a:lnTo>
                  <a:lnTo>
                    <a:pt x="0" y="70"/>
                  </a:lnTo>
                  <a:lnTo>
                    <a:pt x="0" y="0"/>
                  </a:lnTo>
                </a:path>
              </a:pathLst>
            </a:custGeom>
            <a:solidFill>
              <a:srgbClr val="FF33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17" name="Line 35"/>
            <p:cNvSpPr>
              <a:spLocks noChangeShapeType="1"/>
            </p:cNvSpPr>
            <p:nvPr/>
          </p:nvSpPr>
          <p:spPr bwMode="auto">
            <a:xfrm>
              <a:off x="3614" y="2122"/>
              <a:ext cx="0" cy="120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18" name="Line 36"/>
            <p:cNvSpPr>
              <a:spLocks noChangeShapeType="1"/>
            </p:cNvSpPr>
            <p:nvPr/>
          </p:nvSpPr>
          <p:spPr bwMode="auto">
            <a:xfrm>
              <a:off x="3583" y="3327"/>
              <a:ext cx="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19" name="Line 37"/>
            <p:cNvSpPr>
              <a:spLocks noChangeShapeType="1"/>
            </p:cNvSpPr>
            <p:nvPr/>
          </p:nvSpPr>
          <p:spPr bwMode="auto">
            <a:xfrm>
              <a:off x="3583" y="3084"/>
              <a:ext cx="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20" name="Line 38"/>
            <p:cNvSpPr>
              <a:spLocks noChangeShapeType="1"/>
            </p:cNvSpPr>
            <p:nvPr/>
          </p:nvSpPr>
          <p:spPr bwMode="auto">
            <a:xfrm>
              <a:off x="3583" y="2844"/>
              <a:ext cx="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21" name="Line 39"/>
            <p:cNvSpPr>
              <a:spLocks noChangeShapeType="1"/>
            </p:cNvSpPr>
            <p:nvPr/>
          </p:nvSpPr>
          <p:spPr bwMode="auto">
            <a:xfrm>
              <a:off x="3583" y="2602"/>
              <a:ext cx="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22" name="Line 40"/>
            <p:cNvSpPr>
              <a:spLocks noChangeShapeType="1"/>
            </p:cNvSpPr>
            <p:nvPr/>
          </p:nvSpPr>
          <p:spPr bwMode="auto">
            <a:xfrm>
              <a:off x="3583" y="2361"/>
              <a:ext cx="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23" name="Line 41"/>
            <p:cNvSpPr>
              <a:spLocks noChangeShapeType="1"/>
            </p:cNvSpPr>
            <p:nvPr/>
          </p:nvSpPr>
          <p:spPr bwMode="auto">
            <a:xfrm>
              <a:off x="3583" y="2119"/>
              <a:ext cx="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24" name="Line 42"/>
            <p:cNvSpPr>
              <a:spLocks noChangeShapeType="1"/>
            </p:cNvSpPr>
            <p:nvPr/>
          </p:nvSpPr>
          <p:spPr bwMode="auto">
            <a:xfrm>
              <a:off x="3617" y="3327"/>
              <a:ext cx="17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25" name="Line 43"/>
            <p:cNvSpPr>
              <a:spLocks noChangeShapeType="1"/>
            </p:cNvSpPr>
            <p:nvPr/>
          </p:nvSpPr>
          <p:spPr bwMode="auto">
            <a:xfrm flipV="1">
              <a:off x="3614"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26" name="Line 44"/>
            <p:cNvSpPr>
              <a:spLocks noChangeShapeType="1"/>
            </p:cNvSpPr>
            <p:nvPr/>
          </p:nvSpPr>
          <p:spPr bwMode="auto">
            <a:xfrm flipV="1">
              <a:off x="3704"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27" name="Line 45"/>
            <p:cNvSpPr>
              <a:spLocks noChangeShapeType="1"/>
            </p:cNvSpPr>
            <p:nvPr/>
          </p:nvSpPr>
          <p:spPr bwMode="auto">
            <a:xfrm flipV="1">
              <a:off x="3795"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28" name="Line 46"/>
            <p:cNvSpPr>
              <a:spLocks noChangeShapeType="1"/>
            </p:cNvSpPr>
            <p:nvPr/>
          </p:nvSpPr>
          <p:spPr bwMode="auto">
            <a:xfrm flipV="1">
              <a:off x="3885"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29" name="Line 47"/>
            <p:cNvSpPr>
              <a:spLocks noChangeShapeType="1"/>
            </p:cNvSpPr>
            <p:nvPr/>
          </p:nvSpPr>
          <p:spPr bwMode="auto">
            <a:xfrm flipV="1">
              <a:off x="3975"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0" name="Line 48"/>
            <p:cNvSpPr>
              <a:spLocks noChangeShapeType="1"/>
            </p:cNvSpPr>
            <p:nvPr/>
          </p:nvSpPr>
          <p:spPr bwMode="auto">
            <a:xfrm flipV="1">
              <a:off x="4067"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1" name="Line 49"/>
            <p:cNvSpPr>
              <a:spLocks noChangeShapeType="1"/>
            </p:cNvSpPr>
            <p:nvPr/>
          </p:nvSpPr>
          <p:spPr bwMode="auto">
            <a:xfrm flipV="1">
              <a:off x="4157"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2" name="Line 50"/>
            <p:cNvSpPr>
              <a:spLocks noChangeShapeType="1"/>
            </p:cNvSpPr>
            <p:nvPr/>
          </p:nvSpPr>
          <p:spPr bwMode="auto">
            <a:xfrm flipV="1">
              <a:off x="4247"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3" name="Line 51"/>
            <p:cNvSpPr>
              <a:spLocks noChangeShapeType="1"/>
            </p:cNvSpPr>
            <p:nvPr/>
          </p:nvSpPr>
          <p:spPr bwMode="auto">
            <a:xfrm flipV="1">
              <a:off x="4337"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4" name="Line 52"/>
            <p:cNvSpPr>
              <a:spLocks noChangeShapeType="1"/>
            </p:cNvSpPr>
            <p:nvPr/>
          </p:nvSpPr>
          <p:spPr bwMode="auto">
            <a:xfrm flipV="1">
              <a:off x="4427"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5" name="Line 53"/>
            <p:cNvSpPr>
              <a:spLocks noChangeShapeType="1"/>
            </p:cNvSpPr>
            <p:nvPr/>
          </p:nvSpPr>
          <p:spPr bwMode="auto">
            <a:xfrm flipV="1">
              <a:off x="4518"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6" name="Line 54"/>
            <p:cNvSpPr>
              <a:spLocks noChangeShapeType="1"/>
            </p:cNvSpPr>
            <p:nvPr/>
          </p:nvSpPr>
          <p:spPr bwMode="auto">
            <a:xfrm flipV="1">
              <a:off x="4608"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7" name="Line 55"/>
            <p:cNvSpPr>
              <a:spLocks noChangeShapeType="1"/>
            </p:cNvSpPr>
            <p:nvPr/>
          </p:nvSpPr>
          <p:spPr bwMode="auto">
            <a:xfrm flipV="1">
              <a:off x="4698"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8" name="Line 56"/>
            <p:cNvSpPr>
              <a:spLocks noChangeShapeType="1"/>
            </p:cNvSpPr>
            <p:nvPr/>
          </p:nvSpPr>
          <p:spPr bwMode="auto">
            <a:xfrm flipV="1">
              <a:off x="4788"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39" name="Line 57"/>
            <p:cNvSpPr>
              <a:spLocks noChangeShapeType="1"/>
            </p:cNvSpPr>
            <p:nvPr/>
          </p:nvSpPr>
          <p:spPr bwMode="auto">
            <a:xfrm flipV="1">
              <a:off x="4879"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40" name="Line 58"/>
            <p:cNvSpPr>
              <a:spLocks noChangeShapeType="1"/>
            </p:cNvSpPr>
            <p:nvPr/>
          </p:nvSpPr>
          <p:spPr bwMode="auto">
            <a:xfrm flipV="1">
              <a:off x="4970"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41" name="Line 59"/>
            <p:cNvSpPr>
              <a:spLocks noChangeShapeType="1"/>
            </p:cNvSpPr>
            <p:nvPr/>
          </p:nvSpPr>
          <p:spPr bwMode="auto">
            <a:xfrm flipV="1">
              <a:off x="5061"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42" name="Line 60"/>
            <p:cNvSpPr>
              <a:spLocks noChangeShapeType="1"/>
            </p:cNvSpPr>
            <p:nvPr/>
          </p:nvSpPr>
          <p:spPr bwMode="auto">
            <a:xfrm flipV="1">
              <a:off x="5151"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43" name="Line 61"/>
            <p:cNvSpPr>
              <a:spLocks noChangeShapeType="1"/>
            </p:cNvSpPr>
            <p:nvPr/>
          </p:nvSpPr>
          <p:spPr bwMode="auto">
            <a:xfrm flipV="1">
              <a:off x="5241"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44" name="Line 62"/>
            <p:cNvSpPr>
              <a:spLocks noChangeShapeType="1"/>
            </p:cNvSpPr>
            <p:nvPr/>
          </p:nvSpPr>
          <p:spPr bwMode="auto">
            <a:xfrm flipV="1">
              <a:off x="5331" y="3324"/>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45" name="Rectangle 63"/>
            <p:cNvSpPr>
              <a:spLocks noChangeArrowheads="1"/>
            </p:cNvSpPr>
            <p:nvPr/>
          </p:nvSpPr>
          <p:spPr bwMode="auto">
            <a:xfrm>
              <a:off x="3434" y="3242"/>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0</a:t>
              </a:r>
            </a:p>
          </p:txBody>
        </p:sp>
        <p:sp>
          <p:nvSpPr>
            <p:cNvPr id="71746" name="Rectangle 64"/>
            <p:cNvSpPr>
              <a:spLocks noChangeArrowheads="1"/>
            </p:cNvSpPr>
            <p:nvPr/>
          </p:nvSpPr>
          <p:spPr bwMode="auto">
            <a:xfrm>
              <a:off x="3406" y="2973"/>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5</a:t>
              </a:r>
            </a:p>
          </p:txBody>
        </p:sp>
        <p:sp>
          <p:nvSpPr>
            <p:cNvPr id="71747" name="Rectangle 65"/>
            <p:cNvSpPr>
              <a:spLocks noChangeArrowheads="1"/>
            </p:cNvSpPr>
            <p:nvPr/>
          </p:nvSpPr>
          <p:spPr bwMode="auto">
            <a:xfrm>
              <a:off x="3375" y="2760"/>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10</a:t>
              </a:r>
            </a:p>
          </p:txBody>
        </p:sp>
        <p:sp>
          <p:nvSpPr>
            <p:cNvPr id="71748" name="Rectangle 66"/>
            <p:cNvSpPr>
              <a:spLocks noChangeArrowheads="1"/>
            </p:cNvSpPr>
            <p:nvPr/>
          </p:nvSpPr>
          <p:spPr bwMode="auto">
            <a:xfrm>
              <a:off x="3375" y="2517"/>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15</a:t>
              </a:r>
            </a:p>
          </p:txBody>
        </p:sp>
        <p:sp>
          <p:nvSpPr>
            <p:cNvPr id="71749" name="Rectangle 67"/>
            <p:cNvSpPr>
              <a:spLocks noChangeArrowheads="1"/>
            </p:cNvSpPr>
            <p:nvPr/>
          </p:nvSpPr>
          <p:spPr bwMode="auto">
            <a:xfrm>
              <a:off x="3375" y="2277"/>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20</a:t>
              </a:r>
            </a:p>
          </p:txBody>
        </p:sp>
        <p:sp>
          <p:nvSpPr>
            <p:cNvPr id="71750" name="Rectangle 68"/>
            <p:cNvSpPr>
              <a:spLocks noChangeArrowheads="1"/>
            </p:cNvSpPr>
            <p:nvPr/>
          </p:nvSpPr>
          <p:spPr bwMode="auto">
            <a:xfrm>
              <a:off x="3375" y="2035"/>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25</a:t>
              </a:r>
            </a:p>
          </p:txBody>
        </p:sp>
        <p:sp>
          <p:nvSpPr>
            <p:cNvPr id="71751" name="Rectangle 69"/>
            <p:cNvSpPr>
              <a:spLocks noChangeArrowheads="1"/>
            </p:cNvSpPr>
            <p:nvPr/>
          </p:nvSpPr>
          <p:spPr bwMode="auto">
            <a:xfrm>
              <a:off x="3592" y="3410"/>
              <a:ext cx="167"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2</a:t>
              </a:r>
            </a:p>
          </p:txBody>
        </p:sp>
        <p:sp>
          <p:nvSpPr>
            <p:cNvPr id="71752" name="Rectangle 70"/>
            <p:cNvSpPr>
              <a:spLocks noChangeArrowheads="1"/>
            </p:cNvSpPr>
            <p:nvPr/>
          </p:nvSpPr>
          <p:spPr bwMode="auto">
            <a:xfrm>
              <a:off x="3743" y="3410"/>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14</a:t>
              </a:r>
            </a:p>
          </p:txBody>
        </p:sp>
        <p:sp>
          <p:nvSpPr>
            <p:cNvPr id="71753" name="Rectangle 71"/>
            <p:cNvSpPr>
              <a:spLocks noChangeArrowheads="1"/>
            </p:cNvSpPr>
            <p:nvPr/>
          </p:nvSpPr>
          <p:spPr bwMode="auto">
            <a:xfrm>
              <a:off x="3923" y="3410"/>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21</a:t>
              </a:r>
            </a:p>
          </p:txBody>
        </p:sp>
        <p:sp>
          <p:nvSpPr>
            <p:cNvPr id="71754" name="Rectangle 72"/>
            <p:cNvSpPr>
              <a:spLocks noChangeArrowheads="1"/>
            </p:cNvSpPr>
            <p:nvPr/>
          </p:nvSpPr>
          <p:spPr bwMode="auto">
            <a:xfrm>
              <a:off x="4105" y="3410"/>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29</a:t>
              </a:r>
            </a:p>
          </p:txBody>
        </p:sp>
        <p:sp>
          <p:nvSpPr>
            <p:cNvPr id="71755" name="Rectangle 73"/>
            <p:cNvSpPr>
              <a:spLocks noChangeArrowheads="1"/>
            </p:cNvSpPr>
            <p:nvPr/>
          </p:nvSpPr>
          <p:spPr bwMode="auto">
            <a:xfrm>
              <a:off x="4286" y="3410"/>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34</a:t>
              </a:r>
            </a:p>
          </p:txBody>
        </p:sp>
        <p:sp>
          <p:nvSpPr>
            <p:cNvPr id="71756" name="Rectangle 74"/>
            <p:cNvSpPr>
              <a:spLocks noChangeArrowheads="1"/>
            </p:cNvSpPr>
            <p:nvPr/>
          </p:nvSpPr>
          <p:spPr bwMode="auto">
            <a:xfrm>
              <a:off x="4466" y="3410"/>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42</a:t>
              </a:r>
            </a:p>
          </p:txBody>
        </p:sp>
        <p:sp>
          <p:nvSpPr>
            <p:cNvPr id="71757" name="Rectangle 75"/>
            <p:cNvSpPr>
              <a:spLocks noChangeArrowheads="1"/>
            </p:cNvSpPr>
            <p:nvPr/>
          </p:nvSpPr>
          <p:spPr bwMode="auto">
            <a:xfrm>
              <a:off x="4647" y="3410"/>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49</a:t>
              </a:r>
            </a:p>
          </p:txBody>
        </p:sp>
        <p:sp>
          <p:nvSpPr>
            <p:cNvPr id="71758" name="Rectangle 76"/>
            <p:cNvSpPr>
              <a:spLocks noChangeArrowheads="1"/>
            </p:cNvSpPr>
            <p:nvPr/>
          </p:nvSpPr>
          <p:spPr bwMode="auto">
            <a:xfrm>
              <a:off x="4829" y="3410"/>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59</a:t>
              </a:r>
            </a:p>
          </p:txBody>
        </p:sp>
        <p:sp>
          <p:nvSpPr>
            <p:cNvPr id="71759" name="Rectangle 77"/>
            <p:cNvSpPr>
              <a:spLocks noChangeArrowheads="1"/>
            </p:cNvSpPr>
            <p:nvPr/>
          </p:nvSpPr>
          <p:spPr bwMode="auto">
            <a:xfrm>
              <a:off x="5009" y="3410"/>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65</a:t>
              </a:r>
            </a:p>
          </p:txBody>
        </p:sp>
        <p:sp>
          <p:nvSpPr>
            <p:cNvPr id="71760" name="Rectangle 78"/>
            <p:cNvSpPr>
              <a:spLocks noChangeArrowheads="1"/>
            </p:cNvSpPr>
            <p:nvPr/>
          </p:nvSpPr>
          <p:spPr bwMode="auto">
            <a:xfrm>
              <a:off x="5190" y="3410"/>
              <a:ext cx="220"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75</a:t>
              </a:r>
            </a:p>
          </p:txBody>
        </p:sp>
        <p:sp>
          <p:nvSpPr>
            <p:cNvPr id="71761" name="Rectangle 79"/>
            <p:cNvSpPr>
              <a:spLocks noChangeArrowheads="1"/>
            </p:cNvSpPr>
            <p:nvPr/>
          </p:nvSpPr>
          <p:spPr bwMode="auto">
            <a:xfrm>
              <a:off x="4716" y="2184"/>
              <a:ext cx="612" cy="309"/>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71762" name="Rectangle 80"/>
            <p:cNvSpPr>
              <a:spLocks noChangeArrowheads="1"/>
            </p:cNvSpPr>
            <p:nvPr/>
          </p:nvSpPr>
          <p:spPr bwMode="auto">
            <a:xfrm>
              <a:off x="4743" y="2245"/>
              <a:ext cx="64" cy="67"/>
            </a:xfrm>
            <a:prstGeom prst="rect">
              <a:avLst/>
            </a:prstGeom>
            <a:solidFill>
              <a:schemeClr val="folHlink"/>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71763" name="Rectangle 81"/>
            <p:cNvSpPr>
              <a:spLocks noChangeArrowheads="1"/>
            </p:cNvSpPr>
            <p:nvPr/>
          </p:nvSpPr>
          <p:spPr bwMode="auto">
            <a:xfrm>
              <a:off x="4806" y="2185"/>
              <a:ext cx="535"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Fastened</a:t>
              </a:r>
            </a:p>
          </p:txBody>
        </p:sp>
        <p:sp>
          <p:nvSpPr>
            <p:cNvPr id="71764" name="Rectangle 82"/>
            <p:cNvSpPr>
              <a:spLocks noChangeArrowheads="1"/>
            </p:cNvSpPr>
            <p:nvPr/>
          </p:nvSpPr>
          <p:spPr bwMode="auto">
            <a:xfrm>
              <a:off x="4743" y="2401"/>
              <a:ext cx="64" cy="67"/>
            </a:xfrm>
            <a:prstGeom prst="rect">
              <a:avLst/>
            </a:prstGeom>
            <a:solidFill>
              <a:srgbClr val="FF33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71765" name="Rectangle 83"/>
            <p:cNvSpPr>
              <a:spLocks noChangeArrowheads="1"/>
            </p:cNvSpPr>
            <p:nvPr/>
          </p:nvSpPr>
          <p:spPr bwMode="auto">
            <a:xfrm>
              <a:off x="4806" y="2341"/>
              <a:ext cx="472"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AU" altLang="en-US" sz="1200" b="1"/>
                <a:t>Bonded</a:t>
              </a:r>
            </a:p>
          </p:txBody>
        </p:sp>
      </p:grpSp>
      <p:sp>
        <p:nvSpPr>
          <p:cNvPr id="85"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86"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398476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60772"/>
                                        </p:tgtEl>
                                        <p:attrNameLst>
                                          <p:attrName>style.visibility</p:attrName>
                                        </p:attrNameLst>
                                      </p:cBhvr>
                                      <p:to>
                                        <p:strVal val="visible"/>
                                      </p:to>
                                    </p:set>
                                    <p:anim calcmode="lin" valueType="num">
                                      <p:cBhvr additive="base">
                                        <p:cTn id="7" dur="500" fill="hold"/>
                                        <p:tgtEl>
                                          <p:spTgt spid="160772"/>
                                        </p:tgtEl>
                                        <p:attrNameLst>
                                          <p:attrName>ppt_x</p:attrName>
                                        </p:attrNameLst>
                                      </p:cBhvr>
                                      <p:tavLst>
                                        <p:tav tm="0">
                                          <p:val>
                                            <p:strVal val="#ppt_x"/>
                                          </p:val>
                                        </p:tav>
                                        <p:tav tm="100000">
                                          <p:val>
                                            <p:strVal val="#ppt_x"/>
                                          </p:val>
                                        </p:tav>
                                      </p:tavLst>
                                    </p:anim>
                                    <p:anim calcmode="lin" valueType="num">
                                      <p:cBhvr additive="base">
                                        <p:cTn id="8" dur="500" fill="hold"/>
                                        <p:tgtEl>
                                          <p:spTgt spid="16077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6085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85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085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852">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085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85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85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85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5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Evidence of fatigue</a:t>
            </a:r>
            <a:endParaRPr lang="en-AU" dirty="0"/>
          </a:p>
        </p:txBody>
      </p:sp>
      <p:sp>
        <p:nvSpPr>
          <p:cNvPr id="3" name="Content Placeholder 2"/>
          <p:cNvSpPr>
            <a:spLocks noGrp="1"/>
          </p:cNvSpPr>
          <p:nvPr>
            <p:ph sz="half" idx="1"/>
          </p:nvPr>
        </p:nvSpPr>
        <p:spPr/>
        <p:txBody>
          <a:bodyPr/>
          <a:lstStyle/>
          <a:p>
            <a:r>
              <a:rPr lang="en-AU" sz="2400" dirty="0" smtClean="0"/>
              <a:t>If fatigue occurs failure surfaces exhibit fatigue striations </a:t>
            </a:r>
          </a:p>
          <a:p>
            <a:r>
              <a:rPr lang="en-AU" sz="2400" dirty="0" smtClean="0"/>
              <a:t>Purely a design issue</a:t>
            </a:r>
          </a:p>
          <a:p>
            <a:r>
              <a:rPr lang="en-AU" sz="2400" dirty="0" smtClean="0"/>
              <a:t>Failure will be through the plane of the carrier cloth</a:t>
            </a:r>
          </a:p>
          <a:p>
            <a:pPr marL="0" indent="0">
              <a:buNone/>
            </a:pPr>
            <a:endParaRPr lang="en-AU" sz="2400"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0734" y="1668462"/>
            <a:ext cx="3910965" cy="3500438"/>
          </a:xfrm>
          <a:prstGeom prst="rect">
            <a:avLst/>
          </a:prstGeom>
          <a:noFill/>
          <a:ln>
            <a:noFill/>
          </a:ln>
        </p:spPr>
      </p:pic>
      <p:sp>
        <p:nvSpPr>
          <p:cNvPr id="6"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4" name="TextBox 3"/>
          <p:cNvSpPr txBox="1"/>
          <p:nvPr/>
        </p:nvSpPr>
        <p:spPr>
          <a:xfrm>
            <a:off x="4865077" y="5427785"/>
            <a:ext cx="3200400" cy="646331"/>
          </a:xfrm>
          <a:prstGeom prst="rect">
            <a:avLst/>
          </a:prstGeom>
          <a:noFill/>
        </p:spPr>
        <p:txBody>
          <a:bodyPr wrap="square" rtlCol="0">
            <a:spAutoFit/>
          </a:bodyPr>
          <a:lstStyle/>
          <a:p>
            <a:pPr algn="ctr"/>
            <a:r>
              <a:rPr lang="en-AU" sz="1200" dirty="0" smtClean="0">
                <a:solidFill>
                  <a:srgbClr val="000000"/>
                </a:solidFill>
              </a:rPr>
              <a:t>3000x </a:t>
            </a:r>
          </a:p>
          <a:p>
            <a:pPr algn="ctr"/>
            <a:r>
              <a:rPr lang="en-AU" sz="1200" dirty="0" smtClean="0">
                <a:solidFill>
                  <a:srgbClr val="000000"/>
                </a:solidFill>
              </a:rPr>
              <a:t/>
            </a:r>
            <a:br>
              <a:rPr lang="en-AU" sz="1200" dirty="0" smtClean="0">
                <a:solidFill>
                  <a:srgbClr val="000000"/>
                </a:solidFill>
              </a:rPr>
            </a:br>
            <a:r>
              <a:rPr lang="en-AU" sz="1200" dirty="0" smtClean="0">
                <a:solidFill>
                  <a:srgbClr val="000000"/>
                </a:solidFill>
              </a:rPr>
              <a:t>Photo courtesy Patrick Conor  DTA NZ</a:t>
            </a:r>
            <a:endParaRPr lang="en-AU" sz="1200" dirty="0">
              <a:solidFill>
                <a:srgbClr val="000000"/>
              </a:solidFill>
            </a:endParaRPr>
          </a:p>
        </p:txBody>
      </p:sp>
      <p:sp>
        <p:nvSpPr>
          <p:cNvPr id="7" name="Rectangle 6"/>
          <p:cNvSpPr/>
          <p:nvPr/>
        </p:nvSpPr>
        <p:spPr bwMode="auto">
          <a:xfrm>
            <a:off x="4821382" y="1967346"/>
            <a:ext cx="1953491" cy="4572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bg1">
                    <a:lumMod val="50000"/>
                  </a:schemeClr>
                </a:solidFill>
                <a:effectLst/>
                <a:latin typeface="Arial" pitchFamily="34" charset="0"/>
                <a:cs typeface="Arial" pitchFamily="34" charset="0"/>
              </a:rPr>
              <a:t>Carrier cloth fibre</a:t>
            </a:r>
          </a:p>
        </p:txBody>
      </p:sp>
      <p:sp>
        <p:nvSpPr>
          <p:cNvPr id="8" name="Rectangle 7"/>
          <p:cNvSpPr/>
          <p:nvPr/>
        </p:nvSpPr>
        <p:spPr bwMode="auto">
          <a:xfrm>
            <a:off x="4807503" y="2729370"/>
            <a:ext cx="1163806" cy="457200"/>
          </a:xfrm>
          <a:prstGeom prst="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smtClean="0">
                <a:ln>
                  <a:noFill/>
                </a:ln>
                <a:solidFill>
                  <a:schemeClr val="bg1">
                    <a:lumMod val="50000"/>
                  </a:schemeClr>
                </a:solidFill>
                <a:effectLst/>
                <a:latin typeface="Arial" pitchFamily="34" charset="0"/>
                <a:cs typeface="Arial" pitchFamily="34" charset="0"/>
              </a:rPr>
              <a:t>Striations</a:t>
            </a:r>
          </a:p>
        </p:txBody>
      </p:sp>
      <p:sp>
        <p:nvSpPr>
          <p:cNvPr id="9" name="Right Arrow 8"/>
          <p:cNvSpPr/>
          <p:nvPr/>
        </p:nvSpPr>
        <p:spPr bwMode="auto">
          <a:xfrm>
            <a:off x="6844145" y="2119745"/>
            <a:ext cx="526473" cy="193964"/>
          </a:xfrm>
          <a:prstGeom prst="rightArrow">
            <a:avLst/>
          </a:pr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ight Arrow 9"/>
          <p:cNvSpPr/>
          <p:nvPr/>
        </p:nvSpPr>
        <p:spPr bwMode="auto">
          <a:xfrm>
            <a:off x="5985163" y="2867891"/>
            <a:ext cx="360219" cy="193964"/>
          </a:xfrm>
          <a:prstGeom prst="rightArrow">
            <a:avLst/>
          </a:pr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2050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4294967295"/>
          </p:nvPr>
        </p:nvSpPr>
        <p:spPr>
          <a:xfrm>
            <a:off x="3016250" y="6178550"/>
            <a:ext cx="2881313" cy="474663"/>
          </a:xfrm>
          <a:prstGeom prst="rect">
            <a:avLst/>
          </a:prstGeom>
        </p:spPr>
        <p:txBody>
          <a:bodyPr/>
          <a:lstStyle/>
          <a:p>
            <a:pPr>
              <a:defRPr/>
            </a:pPr>
            <a:r>
              <a:rPr lang="fr-FR"/>
              <a:t>©Adhesion Associates Jun 2014 Revision 2.0</a:t>
            </a:r>
            <a:endParaRPr lang="en-AU"/>
          </a:p>
        </p:txBody>
      </p:sp>
      <p:sp>
        <p:nvSpPr>
          <p:cNvPr id="359426" name="Rectangle 2"/>
          <p:cNvSpPr>
            <a:spLocks noGrp="1" noChangeArrowheads="1"/>
          </p:cNvSpPr>
          <p:nvPr>
            <p:ph type="title"/>
          </p:nvPr>
        </p:nvSpPr>
        <p:spPr/>
        <p:txBody>
          <a:bodyPr/>
          <a:lstStyle/>
          <a:p>
            <a:pPr eaLnBrk="1" hangingPunct="1">
              <a:defRPr/>
            </a:pPr>
            <a:r>
              <a:rPr lang="en-AU" dirty="0"/>
              <a:t>Fatigue testing adhesives</a:t>
            </a:r>
          </a:p>
        </p:txBody>
      </p:sp>
      <p:sp>
        <p:nvSpPr>
          <p:cNvPr id="359427" name="Rectangle 3"/>
          <p:cNvSpPr>
            <a:spLocks noGrp="1" noChangeArrowheads="1"/>
          </p:cNvSpPr>
          <p:nvPr>
            <p:ph type="body" sz="half" idx="1"/>
          </p:nvPr>
        </p:nvSpPr>
        <p:spPr>
          <a:xfrm>
            <a:off x="455613" y="1598613"/>
            <a:ext cx="4316412" cy="4497387"/>
          </a:xfrm>
        </p:spPr>
        <p:txBody>
          <a:bodyPr/>
          <a:lstStyle/>
          <a:p>
            <a:pPr eaLnBrk="1" hangingPunct="1">
              <a:defRPr/>
            </a:pPr>
            <a:r>
              <a:rPr lang="en-AU" sz="2000" dirty="0"/>
              <a:t>Fatigue testing will NOT validate bond processes</a:t>
            </a:r>
          </a:p>
          <a:p>
            <a:pPr eaLnBrk="1" hangingPunct="1">
              <a:defRPr/>
            </a:pPr>
            <a:r>
              <a:rPr lang="en-AU" sz="2000" dirty="0"/>
              <a:t>Testing short overlap specimens is meaningless </a:t>
            </a:r>
            <a:r>
              <a:rPr lang="en-AU" sz="1600" dirty="0"/>
              <a:t>(ASTM </a:t>
            </a:r>
            <a:r>
              <a:rPr lang="en-AU" sz="1600" dirty="0" smtClean="0"/>
              <a:t>D3166/D1002)</a:t>
            </a:r>
            <a:endParaRPr lang="en-AU" sz="1600" dirty="0"/>
          </a:p>
          <a:p>
            <a:pPr lvl="1" eaLnBrk="1" hangingPunct="1">
              <a:defRPr/>
            </a:pPr>
            <a:r>
              <a:rPr lang="en-AU" sz="1800" dirty="0"/>
              <a:t>Entire joint may </a:t>
            </a:r>
            <a:r>
              <a:rPr lang="en-AU" sz="1800" dirty="0" smtClean="0"/>
              <a:t>exhibit fully plastic behaviour, </a:t>
            </a:r>
            <a:r>
              <a:rPr lang="en-AU" sz="1800" dirty="0"/>
              <a:t>skews results</a:t>
            </a:r>
          </a:p>
          <a:p>
            <a:pPr eaLnBrk="1" hangingPunct="1">
              <a:defRPr/>
            </a:pPr>
            <a:r>
              <a:rPr lang="en-AU" sz="2000" dirty="0"/>
              <a:t>End of joint sees ductile yielding</a:t>
            </a:r>
          </a:p>
          <a:p>
            <a:pPr lvl="1" eaLnBrk="1" hangingPunct="1">
              <a:defRPr/>
            </a:pPr>
            <a:r>
              <a:rPr lang="en-AU" sz="1800" dirty="0"/>
              <a:t>High strains in adherends </a:t>
            </a:r>
            <a:r>
              <a:rPr lang="en-AU" sz="1800" dirty="0">
                <a:sym typeface="Wingdings" pitchFamily="2" charset="2"/>
              </a:rPr>
              <a:t> </a:t>
            </a:r>
            <a:r>
              <a:rPr lang="en-AU" sz="1800" dirty="0"/>
              <a:t>high shear strains in adhesive</a:t>
            </a:r>
          </a:p>
          <a:p>
            <a:pPr lvl="1" eaLnBrk="1" hangingPunct="1">
              <a:defRPr/>
            </a:pPr>
            <a:r>
              <a:rPr lang="en-AU" sz="1800" dirty="0"/>
              <a:t>Fails from ductile </a:t>
            </a:r>
            <a:r>
              <a:rPr lang="en-AU" sz="1800" dirty="0" smtClean="0"/>
              <a:t>behaviour </a:t>
            </a:r>
            <a:r>
              <a:rPr lang="en-AU" sz="1800" dirty="0"/>
              <a:t>of adherends, not adhesive fatigue </a:t>
            </a:r>
          </a:p>
          <a:p>
            <a:pPr eaLnBrk="1" hangingPunct="1">
              <a:defRPr/>
            </a:pPr>
            <a:r>
              <a:rPr lang="en-AU" sz="2000" dirty="0"/>
              <a:t>Large overlap, </a:t>
            </a:r>
            <a:r>
              <a:rPr lang="en-AU" sz="2000" dirty="0" smtClean="0"/>
              <a:t>thin adherends, failure </a:t>
            </a:r>
            <a:r>
              <a:rPr lang="en-AU" sz="2000" dirty="0"/>
              <a:t>is </a:t>
            </a:r>
            <a:r>
              <a:rPr lang="en-AU" sz="2000" u="sng" dirty="0"/>
              <a:t>outside</a:t>
            </a:r>
            <a:r>
              <a:rPr lang="en-AU" sz="2000" dirty="0"/>
              <a:t> joint not through the adhesive</a:t>
            </a:r>
          </a:p>
        </p:txBody>
      </p:sp>
      <p:grpSp>
        <p:nvGrpSpPr>
          <p:cNvPr id="72709" name="Group 8"/>
          <p:cNvGrpSpPr>
            <a:grpSpLocks/>
          </p:cNvGrpSpPr>
          <p:nvPr/>
        </p:nvGrpSpPr>
        <p:grpSpPr bwMode="auto">
          <a:xfrm>
            <a:off x="5092700" y="1752600"/>
            <a:ext cx="3190875" cy="2439988"/>
            <a:chOff x="3064" y="1008"/>
            <a:chExt cx="2010" cy="1537"/>
          </a:xfrm>
        </p:grpSpPr>
        <p:pic>
          <p:nvPicPr>
            <p:cNvPr id="727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 y="1104"/>
              <a:ext cx="1882" cy="129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12" name="Rectangle 6"/>
            <p:cNvSpPr>
              <a:spLocks noChangeArrowheads="1"/>
            </p:cNvSpPr>
            <p:nvPr/>
          </p:nvSpPr>
          <p:spPr bwMode="auto">
            <a:xfrm>
              <a:off x="3064" y="1008"/>
              <a:ext cx="416" cy="35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72713" name="Rectangle 7"/>
            <p:cNvSpPr>
              <a:spLocks noChangeArrowheads="1"/>
            </p:cNvSpPr>
            <p:nvPr/>
          </p:nvSpPr>
          <p:spPr bwMode="auto">
            <a:xfrm>
              <a:off x="3073" y="2193"/>
              <a:ext cx="416" cy="352"/>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grpSp>
      <p:sp>
        <p:nvSpPr>
          <p:cNvPr id="9"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10"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157917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4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942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94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94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942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942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to do when a bond fails?</a:t>
            </a:r>
            <a:endParaRPr lang="en-AU" dirty="0"/>
          </a:p>
        </p:txBody>
      </p:sp>
      <p:sp>
        <p:nvSpPr>
          <p:cNvPr id="3" name="Content Placeholder 2"/>
          <p:cNvSpPr>
            <a:spLocks noGrp="1"/>
          </p:cNvSpPr>
          <p:nvPr>
            <p:ph idx="1"/>
          </p:nvPr>
        </p:nvSpPr>
        <p:spPr/>
        <p:txBody>
          <a:bodyPr/>
          <a:lstStyle/>
          <a:p>
            <a:r>
              <a:rPr lang="en-AU" dirty="0" smtClean="0"/>
              <a:t>If bond failure occurs do you:</a:t>
            </a:r>
          </a:p>
          <a:p>
            <a:pPr marL="857250" lvl="1" indent="-457200">
              <a:buFont typeface="+mj-lt"/>
              <a:buAutoNum type="arabicPeriod"/>
            </a:pPr>
            <a:r>
              <a:rPr lang="en-AU" dirty="0" smtClean="0"/>
              <a:t>Run an FEA model to check the bond stresses</a:t>
            </a:r>
          </a:p>
          <a:p>
            <a:pPr marL="857250" lvl="1" indent="-457200">
              <a:buFont typeface="+mj-lt"/>
              <a:buAutoNum type="arabicPeriod"/>
            </a:pPr>
            <a:r>
              <a:rPr lang="en-AU" dirty="0" smtClean="0"/>
              <a:t>Check the certification basis test results for anomalies</a:t>
            </a:r>
          </a:p>
          <a:p>
            <a:pPr marL="857250" lvl="1" indent="-457200">
              <a:buFont typeface="+mj-lt"/>
              <a:buAutoNum type="arabicPeriod"/>
            </a:pPr>
            <a:r>
              <a:rPr lang="en-AU" dirty="0"/>
              <a:t>Change the adhesive to a stronger one</a:t>
            </a:r>
          </a:p>
          <a:p>
            <a:pPr marL="857250" lvl="1" indent="-457200">
              <a:buFont typeface="+mj-lt"/>
              <a:buAutoNum type="arabicPeriod"/>
            </a:pPr>
            <a:r>
              <a:rPr lang="en-AU" dirty="0"/>
              <a:t>Look for better strength tests to validate the adhesive selection</a:t>
            </a:r>
          </a:p>
          <a:p>
            <a:pPr marL="857250" lvl="1" indent="-457200">
              <a:buFont typeface="+mj-lt"/>
              <a:buAutoNum type="arabicPeriod"/>
            </a:pPr>
            <a:r>
              <a:rPr lang="en-AU" dirty="0" smtClean="0"/>
              <a:t>Blame the QA guys for not preventing the failure</a:t>
            </a:r>
          </a:p>
          <a:p>
            <a:pPr marL="857250" lvl="1" indent="-457200">
              <a:buFont typeface="+mj-lt"/>
              <a:buAutoNum type="arabicPeriod"/>
            </a:pPr>
            <a:r>
              <a:rPr lang="en-AU" dirty="0" smtClean="0"/>
              <a:t>Undertake NDI on the remaining fleet</a:t>
            </a:r>
          </a:p>
          <a:p>
            <a:pPr marL="857250" lvl="1" indent="-457200">
              <a:buFont typeface="+mj-lt"/>
              <a:buAutoNum type="arabicPeriod"/>
            </a:pPr>
            <a:r>
              <a:rPr lang="en-AU" dirty="0" smtClean="0"/>
              <a:t>Blame </a:t>
            </a:r>
            <a:r>
              <a:rPr lang="en-AU" dirty="0" smtClean="0"/>
              <a:t>the </a:t>
            </a:r>
            <a:r>
              <a:rPr lang="en-AU" dirty="0" smtClean="0"/>
              <a:t>operator:- the </a:t>
            </a:r>
            <a:r>
              <a:rPr lang="en-AU" dirty="0" smtClean="0"/>
              <a:t>bond was fine when it left the </a:t>
            </a:r>
            <a:r>
              <a:rPr lang="en-AU" dirty="0" smtClean="0"/>
              <a:t>factory</a:t>
            </a:r>
          </a:p>
          <a:p>
            <a:pPr marL="857250" lvl="1" indent="-457200">
              <a:buFont typeface="+mj-lt"/>
              <a:buAutoNum type="arabicPeriod"/>
            </a:pPr>
            <a:r>
              <a:rPr lang="en-AU" dirty="0" smtClean="0"/>
              <a:t>Look at the history of the aircraft to identify an event to pin the blame on (e.g. tail strike caused “undetected” damage)</a:t>
            </a:r>
            <a:endParaRPr lang="en-AU" dirty="0" smtClean="0"/>
          </a:p>
          <a:p>
            <a:r>
              <a:rPr lang="en-AU" dirty="0" smtClean="0">
                <a:solidFill>
                  <a:srgbClr val="FF0000"/>
                </a:solidFill>
              </a:rPr>
              <a:t>Undertake failure forensics to identify the type of failure and the probable cause: Initiate corrective action</a:t>
            </a:r>
          </a:p>
          <a:p>
            <a:pPr marL="857250" lvl="1" indent="-457200">
              <a:buFont typeface="+mj-lt"/>
              <a:buAutoNum type="arabicPeriod"/>
            </a:pPr>
            <a:endParaRPr lang="en-AU"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8120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solidFill>
                  <a:srgbClr val="FF0000"/>
                </a:solidFill>
              </a:rPr>
              <a:t>ADHESION FAILURE</a:t>
            </a:r>
            <a:endParaRPr lang="en-AU" sz="3200" dirty="0">
              <a:solidFill>
                <a:srgbClr val="FF0000"/>
              </a:solidFill>
            </a:endParaRPr>
          </a:p>
        </p:txBody>
      </p:sp>
      <p:sp>
        <p:nvSpPr>
          <p:cNvPr id="3" name="Content Placeholder 2"/>
          <p:cNvSpPr>
            <a:spLocks noGrp="1"/>
          </p:cNvSpPr>
          <p:nvPr>
            <p:ph sz="half" idx="1"/>
          </p:nvPr>
        </p:nvSpPr>
        <p:spPr/>
        <p:txBody>
          <a:bodyPr/>
          <a:lstStyle/>
          <a:p>
            <a:pPr>
              <a:spcBef>
                <a:spcPct val="5000"/>
              </a:spcBef>
            </a:pPr>
            <a:r>
              <a:rPr lang="en-AU" sz="2000" dirty="0"/>
              <a:t>Fully hydrated bond</a:t>
            </a:r>
          </a:p>
          <a:p>
            <a:pPr lvl="1">
              <a:spcBef>
                <a:spcPct val="5000"/>
              </a:spcBef>
            </a:pPr>
            <a:r>
              <a:rPr lang="en-AU" sz="2000" dirty="0"/>
              <a:t>Very weak</a:t>
            </a:r>
          </a:p>
          <a:p>
            <a:pPr lvl="1">
              <a:spcBef>
                <a:spcPct val="5000"/>
              </a:spcBef>
            </a:pPr>
            <a:r>
              <a:rPr lang="en-AU" sz="2000" dirty="0"/>
              <a:t>Fails at interface</a:t>
            </a:r>
          </a:p>
          <a:p>
            <a:r>
              <a:rPr lang="en-AU" sz="2000" dirty="0" smtClean="0"/>
              <a:t>NDI </a:t>
            </a:r>
            <a:r>
              <a:rPr lang="en-AU" sz="2000" dirty="0"/>
              <a:t>can </a:t>
            </a:r>
            <a:r>
              <a:rPr lang="en-AU" sz="2000" dirty="0" smtClean="0"/>
              <a:t>ONLY find </a:t>
            </a:r>
            <a:r>
              <a:rPr lang="en-AU" sz="2000" dirty="0"/>
              <a:t>disbonds </a:t>
            </a:r>
            <a:r>
              <a:rPr lang="en-AU" sz="2000" b="1" i="1" dirty="0">
                <a:solidFill>
                  <a:srgbClr val="FF0000"/>
                </a:solidFill>
              </a:rPr>
              <a:t>after </a:t>
            </a:r>
            <a:r>
              <a:rPr lang="en-AU" sz="2000" dirty="0"/>
              <a:t>they occur</a:t>
            </a:r>
          </a:p>
          <a:p>
            <a:pPr lvl="1"/>
            <a:r>
              <a:rPr lang="en-AU" sz="2000" dirty="0" smtClean="0"/>
              <a:t>Strength is </a:t>
            </a:r>
            <a:r>
              <a:rPr lang="en-AU" sz="2000" u="sng" dirty="0" smtClean="0"/>
              <a:t>significantly </a:t>
            </a:r>
            <a:r>
              <a:rPr lang="en-AU" sz="2000" dirty="0" smtClean="0"/>
              <a:t>lower than certification tests</a:t>
            </a:r>
          </a:p>
          <a:p>
            <a:r>
              <a:rPr lang="en-AU" sz="2000" dirty="0"/>
              <a:t>NOT load related</a:t>
            </a:r>
          </a:p>
          <a:p>
            <a:pPr lvl="1"/>
            <a:r>
              <a:rPr lang="en-AU" sz="1800" dirty="0"/>
              <a:t>Some disbonds reported with zero flight hours</a:t>
            </a:r>
          </a:p>
          <a:p>
            <a:r>
              <a:rPr lang="en-AU" sz="2000" dirty="0" smtClean="0"/>
              <a:t>DTA </a:t>
            </a:r>
            <a:r>
              <a:rPr lang="en-AU" sz="2000" dirty="0"/>
              <a:t>inappropriate- adhesive adjacent </a:t>
            </a:r>
            <a:r>
              <a:rPr lang="en-AU" sz="2000" dirty="0" smtClean="0"/>
              <a:t>to defect is weak</a:t>
            </a:r>
            <a:endParaRPr lang="en-AU" sz="2000" dirty="0"/>
          </a:p>
        </p:txBody>
      </p:sp>
      <p:pic>
        <p:nvPicPr>
          <p:cNvPr id="5" name="Content Placeholder 4"/>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60900" y="1408728"/>
            <a:ext cx="3099777" cy="1944072"/>
          </a:xfrm>
          <a:prstGeom prst="rect">
            <a:avLst/>
          </a:prstGeom>
          <a:noFill/>
          <a:ln>
            <a:noFill/>
          </a:ln>
          <a:extLst/>
        </p:spPr>
      </p:pic>
      <p:sp>
        <p:nvSpPr>
          <p:cNvPr id="6"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7" name="Group 35"/>
          <p:cNvGrpSpPr>
            <a:grpSpLocks/>
          </p:cNvGrpSpPr>
          <p:nvPr/>
        </p:nvGrpSpPr>
        <p:grpSpPr bwMode="auto">
          <a:xfrm>
            <a:off x="4280242" y="3416300"/>
            <a:ext cx="3325813" cy="2874963"/>
            <a:chOff x="311" y="2152"/>
            <a:chExt cx="2095" cy="1811"/>
          </a:xfrm>
        </p:grpSpPr>
        <p:sp>
          <p:nvSpPr>
            <p:cNvPr id="8" name="Text Box 5"/>
            <p:cNvSpPr txBox="1">
              <a:spLocks noChangeArrowheads="1"/>
            </p:cNvSpPr>
            <p:nvPr/>
          </p:nvSpPr>
          <p:spPr bwMode="auto">
            <a:xfrm>
              <a:off x="1558" y="3730"/>
              <a:ext cx="453" cy="23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00"/>
                  </a:solidFill>
                  <a:latin typeface="+mn-lt"/>
                </a:rPr>
                <a:t>Time</a:t>
              </a:r>
            </a:p>
          </p:txBody>
        </p:sp>
        <p:grpSp>
          <p:nvGrpSpPr>
            <p:cNvPr id="9" name="Group 34"/>
            <p:cNvGrpSpPr>
              <a:grpSpLocks/>
            </p:cNvGrpSpPr>
            <p:nvPr/>
          </p:nvGrpSpPr>
          <p:grpSpPr bwMode="auto">
            <a:xfrm>
              <a:off x="311" y="2152"/>
              <a:ext cx="2095" cy="1517"/>
              <a:chOff x="311" y="2152"/>
              <a:chExt cx="2095" cy="1517"/>
            </a:xfrm>
          </p:grpSpPr>
          <p:sp>
            <p:nvSpPr>
              <p:cNvPr id="10" name="Line 7"/>
              <p:cNvSpPr>
                <a:spLocks noChangeShapeType="1"/>
              </p:cNvSpPr>
              <p:nvPr/>
            </p:nvSpPr>
            <p:spPr bwMode="auto">
              <a:xfrm>
                <a:off x="609" y="2152"/>
                <a:ext cx="0" cy="1517"/>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latin typeface="+mn-lt"/>
                </a:endParaRPr>
              </a:p>
            </p:txBody>
          </p:sp>
          <p:sp>
            <p:nvSpPr>
              <p:cNvPr id="11" name="Line 8"/>
              <p:cNvSpPr>
                <a:spLocks noChangeShapeType="1"/>
              </p:cNvSpPr>
              <p:nvPr/>
            </p:nvSpPr>
            <p:spPr bwMode="auto">
              <a:xfrm>
                <a:off x="610" y="3669"/>
                <a:ext cx="1562"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latin typeface="+mn-lt"/>
                </a:endParaRPr>
              </a:p>
            </p:txBody>
          </p:sp>
          <p:sp>
            <p:nvSpPr>
              <p:cNvPr id="12" name="Text Box 9"/>
              <p:cNvSpPr txBox="1">
                <a:spLocks noChangeArrowheads="1"/>
              </p:cNvSpPr>
              <p:nvPr/>
            </p:nvSpPr>
            <p:spPr bwMode="auto">
              <a:xfrm rot="16200000">
                <a:off x="71" y="2833"/>
                <a:ext cx="714" cy="23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00"/>
                    </a:solidFill>
                    <a:latin typeface="+mn-lt"/>
                  </a:rPr>
                  <a:t>Strength</a:t>
                </a:r>
              </a:p>
            </p:txBody>
          </p:sp>
          <p:sp>
            <p:nvSpPr>
              <p:cNvPr id="13" name="Line 10"/>
              <p:cNvSpPr>
                <a:spLocks noChangeShapeType="1"/>
              </p:cNvSpPr>
              <p:nvPr/>
            </p:nvSpPr>
            <p:spPr bwMode="auto">
              <a:xfrm>
                <a:off x="602" y="2650"/>
                <a:ext cx="1804" cy="0"/>
              </a:xfrm>
              <a:prstGeom prst="line">
                <a:avLst/>
              </a:prstGeom>
              <a:noFill/>
              <a:ln w="38100">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latin typeface="+mn-lt"/>
                </a:endParaRPr>
              </a:p>
            </p:txBody>
          </p:sp>
          <p:sp>
            <p:nvSpPr>
              <p:cNvPr id="14" name="Text Box 11"/>
              <p:cNvSpPr txBox="1">
                <a:spLocks noChangeArrowheads="1"/>
              </p:cNvSpPr>
              <p:nvPr/>
            </p:nvSpPr>
            <p:spPr bwMode="auto">
              <a:xfrm>
                <a:off x="856" y="2426"/>
                <a:ext cx="1271" cy="23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3399"/>
                    </a:solidFill>
                    <a:latin typeface="+mn-lt"/>
                  </a:rPr>
                  <a:t>Required strength</a:t>
                </a:r>
              </a:p>
            </p:txBody>
          </p:sp>
        </p:grpSp>
      </p:grpSp>
      <p:sp>
        <p:nvSpPr>
          <p:cNvPr id="15" name="Arc 12"/>
          <p:cNvSpPr>
            <a:spLocks/>
          </p:cNvSpPr>
          <p:nvPr/>
        </p:nvSpPr>
        <p:spPr bwMode="auto">
          <a:xfrm flipH="1" flipV="1">
            <a:off x="4769192" y="3744913"/>
            <a:ext cx="3114675" cy="2041525"/>
          </a:xfrm>
          <a:custGeom>
            <a:avLst/>
            <a:gdLst>
              <a:gd name="G0" fmla="+- 0 0 0"/>
              <a:gd name="G1" fmla="+- 21136 0 0"/>
              <a:gd name="G2" fmla="+- 21600 0 0"/>
              <a:gd name="T0" fmla="*/ 4451 w 21600"/>
              <a:gd name="T1" fmla="*/ 0 h 21136"/>
              <a:gd name="T2" fmla="*/ 21600 w 21600"/>
              <a:gd name="T3" fmla="*/ 21136 h 21136"/>
              <a:gd name="T4" fmla="*/ 0 w 21600"/>
              <a:gd name="T5" fmla="*/ 21136 h 21136"/>
            </a:gdLst>
            <a:ahLst/>
            <a:cxnLst>
              <a:cxn ang="0">
                <a:pos x="T0" y="T1"/>
              </a:cxn>
              <a:cxn ang="0">
                <a:pos x="T2" y="T3"/>
              </a:cxn>
              <a:cxn ang="0">
                <a:pos x="T4" y="T5"/>
              </a:cxn>
            </a:cxnLst>
            <a:rect l="0" t="0" r="r" b="b"/>
            <a:pathLst>
              <a:path w="21600" h="21136" fill="none" extrusionOk="0">
                <a:moveTo>
                  <a:pt x="4451" y="-1"/>
                </a:moveTo>
                <a:cubicBezTo>
                  <a:pt x="14445" y="2104"/>
                  <a:pt x="21600" y="10922"/>
                  <a:pt x="21600" y="21136"/>
                </a:cubicBezTo>
              </a:path>
              <a:path w="21600" h="21136" stroke="0" extrusionOk="0">
                <a:moveTo>
                  <a:pt x="4451" y="-1"/>
                </a:moveTo>
                <a:cubicBezTo>
                  <a:pt x="14445" y="2104"/>
                  <a:pt x="21600" y="10922"/>
                  <a:pt x="21600" y="21136"/>
                </a:cubicBezTo>
                <a:lnTo>
                  <a:pt x="0" y="21136"/>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16" name="Group 13"/>
          <p:cNvGrpSpPr>
            <a:grpSpLocks/>
          </p:cNvGrpSpPr>
          <p:nvPr/>
        </p:nvGrpSpPr>
        <p:grpSpPr bwMode="auto">
          <a:xfrm>
            <a:off x="7190129" y="3911599"/>
            <a:ext cx="1329884" cy="1973701"/>
            <a:chOff x="4984" y="1656"/>
            <a:chExt cx="887" cy="1274"/>
          </a:xfrm>
        </p:grpSpPr>
        <p:sp>
          <p:nvSpPr>
            <p:cNvPr id="17" name="Line 14"/>
            <p:cNvSpPr>
              <a:spLocks noChangeShapeType="1"/>
            </p:cNvSpPr>
            <p:nvPr/>
          </p:nvSpPr>
          <p:spPr bwMode="auto">
            <a:xfrm>
              <a:off x="4984" y="1656"/>
              <a:ext cx="0" cy="12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latin typeface="+mn-lt"/>
              </a:endParaRPr>
            </a:p>
          </p:txBody>
        </p:sp>
        <p:sp>
          <p:nvSpPr>
            <p:cNvPr id="18" name="Text Box 15"/>
            <p:cNvSpPr txBox="1">
              <a:spLocks noChangeArrowheads="1"/>
            </p:cNvSpPr>
            <p:nvPr/>
          </p:nvSpPr>
          <p:spPr bwMode="auto">
            <a:xfrm>
              <a:off x="5108" y="2093"/>
              <a:ext cx="763" cy="41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AU" dirty="0">
                  <a:solidFill>
                    <a:srgbClr val="FF0000"/>
                  </a:solidFill>
                  <a:latin typeface="+mn-lt"/>
                </a:rPr>
                <a:t>Adhesion</a:t>
              </a:r>
              <a:br>
                <a:rPr lang="en-AU" dirty="0">
                  <a:solidFill>
                    <a:srgbClr val="FF0000"/>
                  </a:solidFill>
                  <a:latin typeface="+mn-lt"/>
                </a:rPr>
              </a:br>
              <a:r>
                <a:rPr lang="en-AU" dirty="0">
                  <a:solidFill>
                    <a:srgbClr val="FF0000"/>
                  </a:solidFill>
                  <a:latin typeface="+mn-lt"/>
                </a:rPr>
                <a:t>failure</a:t>
              </a:r>
            </a:p>
          </p:txBody>
        </p:sp>
        <p:sp>
          <p:nvSpPr>
            <p:cNvPr id="19" name="AutoShape 16"/>
            <p:cNvSpPr>
              <a:spLocks noChangeArrowheads="1"/>
            </p:cNvSpPr>
            <p:nvPr/>
          </p:nvSpPr>
          <p:spPr bwMode="auto">
            <a:xfrm rot="1902664">
              <a:off x="4993" y="2466"/>
              <a:ext cx="184" cy="464"/>
            </a:xfrm>
            <a:prstGeom prst="downArrow">
              <a:avLst>
                <a:gd name="adj1" fmla="val 50000"/>
                <a:gd name="adj2" fmla="val 8928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en-AU" dirty="0">
                <a:latin typeface="+mn-lt"/>
              </a:endParaRPr>
            </a:p>
          </p:txBody>
        </p:sp>
      </p:grpSp>
      <p:grpSp>
        <p:nvGrpSpPr>
          <p:cNvPr id="20" name="Group 36"/>
          <p:cNvGrpSpPr>
            <a:grpSpLocks/>
          </p:cNvGrpSpPr>
          <p:nvPr/>
        </p:nvGrpSpPr>
        <p:grpSpPr bwMode="auto">
          <a:xfrm>
            <a:off x="5851578" y="4342246"/>
            <a:ext cx="1731962" cy="1619250"/>
            <a:chOff x="1135" y="2744"/>
            <a:chExt cx="1091" cy="1020"/>
          </a:xfrm>
        </p:grpSpPr>
        <p:sp>
          <p:nvSpPr>
            <p:cNvPr id="21" name="Oval 19"/>
            <p:cNvSpPr>
              <a:spLocks noChangeArrowheads="1"/>
            </p:cNvSpPr>
            <p:nvPr/>
          </p:nvSpPr>
          <p:spPr bwMode="auto">
            <a:xfrm>
              <a:off x="1840" y="3435"/>
              <a:ext cx="161" cy="329"/>
            </a:xfrm>
            <a:prstGeom prst="ellipse">
              <a:avLst/>
            </a:prstGeom>
            <a:solidFill>
              <a:srgbClr val="008000">
                <a:alpha val="35001"/>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AU" dirty="0">
                <a:latin typeface="+mn-lt"/>
              </a:endParaRPr>
            </a:p>
          </p:txBody>
        </p:sp>
        <p:sp>
          <p:nvSpPr>
            <p:cNvPr id="22" name="Text Box 27"/>
            <p:cNvSpPr txBox="1">
              <a:spLocks noChangeArrowheads="1"/>
            </p:cNvSpPr>
            <p:nvPr/>
          </p:nvSpPr>
          <p:spPr bwMode="auto">
            <a:xfrm>
              <a:off x="1135" y="2744"/>
              <a:ext cx="1091" cy="23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AU" b="1" dirty="0">
                  <a:solidFill>
                    <a:srgbClr val="008000"/>
                  </a:solidFill>
                  <a:latin typeface="+mn-lt"/>
                </a:rPr>
                <a:t>NDI effective</a:t>
              </a:r>
            </a:p>
          </p:txBody>
        </p:sp>
      </p:grpSp>
      <p:sp>
        <p:nvSpPr>
          <p:cNvPr id="23" name="Rectangle 33"/>
          <p:cNvSpPr>
            <a:spLocks noChangeArrowheads="1"/>
          </p:cNvSpPr>
          <p:nvPr/>
        </p:nvSpPr>
        <p:spPr bwMode="auto">
          <a:xfrm>
            <a:off x="5623267" y="4624388"/>
            <a:ext cx="1659429" cy="6463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dirty="0">
                <a:solidFill>
                  <a:srgbClr val="FF0000"/>
                </a:solidFill>
                <a:latin typeface="+mn-lt"/>
              </a:rPr>
              <a:t>DTA </a:t>
            </a:r>
            <a:br>
              <a:rPr lang="en-AU" b="1" dirty="0">
                <a:solidFill>
                  <a:srgbClr val="FF0000"/>
                </a:solidFill>
                <a:latin typeface="+mn-lt"/>
              </a:rPr>
            </a:br>
            <a:r>
              <a:rPr lang="en-AU" b="1" dirty="0">
                <a:solidFill>
                  <a:srgbClr val="FF0000"/>
                </a:solidFill>
                <a:latin typeface="+mn-lt"/>
              </a:rPr>
              <a:t>inappropriate</a:t>
            </a:r>
          </a:p>
        </p:txBody>
      </p:sp>
      <p:sp>
        <p:nvSpPr>
          <p:cNvPr id="24"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638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solidFill>
                  <a:srgbClr val="FF0000"/>
                </a:solidFill>
              </a:rPr>
              <a:t>Adhesion</a:t>
            </a:r>
            <a:r>
              <a:rPr lang="en-AU" dirty="0"/>
              <a:t> </a:t>
            </a:r>
            <a:r>
              <a:rPr lang="en-AU" dirty="0" smtClean="0"/>
              <a:t>failure: </a:t>
            </a:r>
            <a:r>
              <a:rPr lang="en-AU" dirty="0"/>
              <a:t>causes</a:t>
            </a:r>
          </a:p>
        </p:txBody>
      </p:sp>
      <p:sp>
        <p:nvSpPr>
          <p:cNvPr id="6" name="Content Placeholder 5"/>
          <p:cNvSpPr>
            <a:spLocks noGrp="1"/>
          </p:cNvSpPr>
          <p:nvPr>
            <p:ph idx="1"/>
          </p:nvPr>
        </p:nvSpPr>
        <p:spPr/>
        <p:txBody>
          <a:bodyPr/>
          <a:lstStyle/>
          <a:p>
            <a:r>
              <a:rPr lang="en-US" dirty="0" smtClean="0"/>
              <a:t>Two causes</a:t>
            </a:r>
          </a:p>
          <a:p>
            <a:pPr lvl="1"/>
            <a:r>
              <a:rPr lang="en-US" dirty="0" smtClean="0"/>
              <a:t>Contamination </a:t>
            </a:r>
          </a:p>
          <a:p>
            <a:pPr lvl="2"/>
            <a:r>
              <a:rPr lang="en-US" dirty="0" smtClean="0"/>
              <a:t>Obvious after short service </a:t>
            </a:r>
          </a:p>
          <a:p>
            <a:pPr lvl="1"/>
            <a:r>
              <a:rPr lang="en-US" dirty="0" smtClean="0"/>
              <a:t>Interfacial degradation in service (metals)</a:t>
            </a:r>
          </a:p>
          <a:p>
            <a:pPr lvl="2"/>
            <a:r>
              <a:rPr lang="en-US" dirty="0" smtClean="0"/>
              <a:t>Apparent after longer exposure to environment</a:t>
            </a:r>
          </a:p>
          <a:p>
            <a:r>
              <a:rPr lang="en-US" dirty="0" smtClean="0"/>
              <a:t>Load capability is very low (→ zero)</a:t>
            </a:r>
          </a:p>
          <a:p>
            <a:r>
              <a:rPr lang="en-US" dirty="0" smtClean="0"/>
              <a:t>Prevented by hydration-resistant surface preparation processes </a:t>
            </a:r>
          </a:p>
          <a:p>
            <a:endParaRPr lang="en-AU"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4672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41325" y="182563"/>
            <a:ext cx="8226425" cy="917575"/>
          </a:xfrm>
        </p:spPr>
        <p:txBody>
          <a:bodyPr/>
          <a:lstStyle/>
          <a:p>
            <a:r>
              <a:rPr lang="en-AU" dirty="0" smtClean="0">
                <a:solidFill>
                  <a:srgbClr val="FF0000"/>
                </a:solidFill>
              </a:rPr>
              <a:t>MIXED-MODE FAILURE</a:t>
            </a:r>
            <a:endParaRPr lang="en-AU" dirty="0">
              <a:solidFill>
                <a:srgbClr val="FF0000"/>
              </a:solidFill>
            </a:endParaRPr>
          </a:p>
        </p:txBody>
      </p:sp>
      <p:sp>
        <p:nvSpPr>
          <p:cNvPr id="37891" name="Rectangle 3"/>
          <p:cNvSpPr>
            <a:spLocks noGrp="1" noChangeArrowheads="1"/>
          </p:cNvSpPr>
          <p:nvPr>
            <p:ph sz="half" idx="1"/>
          </p:nvPr>
        </p:nvSpPr>
        <p:spPr>
          <a:xfrm>
            <a:off x="457200" y="1231900"/>
            <a:ext cx="4292600" cy="4525963"/>
          </a:xfrm>
        </p:spPr>
        <p:txBody>
          <a:bodyPr/>
          <a:lstStyle/>
          <a:p>
            <a:r>
              <a:rPr lang="en-AU" sz="2000" dirty="0"/>
              <a:t>Partially hydrated bond</a:t>
            </a:r>
          </a:p>
          <a:p>
            <a:pPr lvl="1"/>
            <a:r>
              <a:rPr lang="en-AU" sz="1800" dirty="0"/>
              <a:t>Some adhesion/cohesion failure</a:t>
            </a:r>
          </a:p>
          <a:p>
            <a:pPr lvl="1"/>
            <a:r>
              <a:rPr lang="en-AU" sz="1800" dirty="0"/>
              <a:t>Fails away from carrier cloth</a:t>
            </a:r>
          </a:p>
          <a:p>
            <a:r>
              <a:rPr lang="en-AU" sz="2000" dirty="0"/>
              <a:t>Fails before interface fully degrades</a:t>
            </a:r>
          </a:p>
          <a:p>
            <a:pPr lvl="1"/>
            <a:r>
              <a:rPr lang="en-AU" sz="1800" dirty="0"/>
              <a:t>Reduced strength</a:t>
            </a:r>
          </a:p>
        </p:txBody>
      </p:sp>
      <p:sp>
        <p:nvSpPr>
          <p:cNvPr id="37914" name="Rectangle 26"/>
          <p:cNvSpPr>
            <a:spLocks noGrp="1" noChangeArrowheads="1"/>
          </p:cNvSpPr>
          <p:nvPr>
            <p:ph sz="half" idx="2"/>
          </p:nvPr>
        </p:nvSpPr>
        <p:spPr>
          <a:xfrm>
            <a:off x="4645025" y="3832225"/>
            <a:ext cx="4037013" cy="2263775"/>
          </a:xfrm>
        </p:spPr>
        <p:txBody>
          <a:bodyPr/>
          <a:lstStyle/>
          <a:p>
            <a:r>
              <a:rPr lang="en-AU" sz="2000" dirty="0"/>
              <a:t>Failure may occur </a:t>
            </a:r>
            <a:r>
              <a:rPr lang="en-AU" sz="2000" dirty="0">
                <a:solidFill>
                  <a:srgbClr val="FF0000"/>
                </a:solidFill>
              </a:rPr>
              <a:t>without</a:t>
            </a:r>
            <a:r>
              <a:rPr lang="en-AU" sz="2000" dirty="0"/>
              <a:t> pre-existing disbond </a:t>
            </a:r>
          </a:p>
          <a:p>
            <a:pPr lvl="1"/>
            <a:r>
              <a:rPr lang="en-AU" sz="1800" dirty="0"/>
              <a:t>Not detected by NDI</a:t>
            </a:r>
          </a:p>
          <a:p>
            <a:pPr lvl="1"/>
            <a:r>
              <a:rPr lang="en-AU" sz="1800" dirty="0"/>
              <a:t>DTA ineffective</a:t>
            </a:r>
          </a:p>
          <a:p>
            <a:r>
              <a:rPr lang="en-AU" sz="2000" dirty="0"/>
              <a:t>Structure </a:t>
            </a:r>
            <a:r>
              <a:rPr lang="en-AU" sz="2000" b="1" i="1" u="sng" dirty="0"/>
              <a:t>IS</a:t>
            </a:r>
            <a:r>
              <a:rPr lang="en-AU" sz="2000" dirty="0"/>
              <a:t> certainly weaker</a:t>
            </a:r>
          </a:p>
        </p:txBody>
      </p:sp>
      <p:grpSp>
        <p:nvGrpSpPr>
          <p:cNvPr id="37906" name="Group 18"/>
          <p:cNvGrpSpPr>
            <a:grpSpLocks/>
          </p:cNvGrpSpPr>
          <p:nvPr/>
        </p:nvGrpSpPr>
        <p:grpSpPr bwMode="auto">
          <a:xfrm>
            <a:off x="1321955" y="4179742"/>
            <a:ext cx="2294081" cy="1528331"/>
            <a:chOff x="920" y="2640"/>
            <a:chExt cx="1336" cy="920"/>
          </a:xfrm>
        </p:grpSpPr>
        <p:sp>
          <p:nvSpPr>
            <p:cNvPr id="37907" name="Rectangle 19"/>
            <p:cNvSpPr>
              <a:spLocks noChangeArrowheads="1"/>
            </p:cNvSpPr>
            <p:nvPr/>
          </p:nvSpPr>
          <p:spPr bwMode="auto">
            <a:xfrm>
              <a:off x="936" y="2640"/>
              <a:ext cx="1320" cy="920"/>
            </a:xfrm>
            <a:prstGeom prst="rect">
              <a:avLst/>
            </a:prstGeom>
            <a:solidFill>
              <a:srgbClr val="FF0000">
                <a:alpha val="32001"/>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AU" dirty="0"/>
            </a:p>
          </p:txBody>
        </p:sp>
        <p:sp>
          <p:nvSpPr>
            <p:cNvPr id="37908" name="Rectangle 20"/>
            <p:cNvSpPr>
              <a:spLocks noChangeArrowheads="1"/>
            </p:cNvSpPr>
            <p:nvPr/>
          </p:nvSpPr>
          <p:spPr bwMode="auto">
            <a:xfrm>
              <a:off x="920" y="2831"/>
              <a:ext cx="1312" cy="224"/>
            </a:xfrm>
            <a:prstGeom prst="rect">
              <a:avLst/>
            </a:prstGeom>
            <a:noFill/>
            <a:ln>
              <a:noFill/>
            </a:ln>
            <a:effectLst/>
            <a:extLst>
              <a:ext uri="{909E8E84-426E-40DD-AFC4-6F175D3DCCD1}">
                <a14:hiddenFill xmlns:a14="http://schemas.microsoft.com/office/drawing/2010/main">
                  <a:solidFill>
                    <a:schemeClr val="accent1">
                      <a:alpha val="37000"/>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algn="ctr"/>
              <a:r>
                <a:rPr lang="en-AU" dirty="0">
                  <a:solidFill>
                    <a:srgbClr val="000000"/>
                  </a:solidFill>
                  <a:latin typeface="+mn-lt"/>
                </a:rPr>
                <a:t>NDI DTA ineffective</a:t>
              </a:r>
            </a:p>
          </p:txBody>
        </p:sp>
      </p:grpSp>
      <p:grpSp>
        <p:nvGrpSpPr>
          <p:cNvPr id="37930" name="Group 42"/>
          <p:cNvGrpSpPr>
            <a:grpSpLocks/>
          </p:cNvGrpSpPr>
          <p:nvPr/>
        </p:nvGrpSpPr>
        <p:grpSpPr bwMode="auto">
          <a:xfrm>
            <a:off x="722313" y="3327400"/>
            <a:ext cx="3608389" cy="2986088"/>
            <a:chOff x="455" y="2096"/>
            <a:chExt cx="2273" cy="1881"/>
          </a:xfrm>
        </p:grpSpPr>
        <p:sp>
          <p:nvSpPr>
            <p:cNvPr id="37893" name="Text Box 5"/>
            <p:cNvSpPr txBox="1">
              <a:spLocks noChangeArrowheads="1"/>
            </p:cNvSpPr>
            <p:nvPr/>
          </p:nvSpPr>
          <p:spPr bwMode="auto">
            <a:xfrm>
              <a:off x="1777" y="3744"/>
              <a:ext cx="434" cy="23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0000"/>
                  </a:solidFill>
                  <a:latin typeface="+mn-lt"/>
                </a:rPr>
                <a:t>Time</a:t>
              </a:r>
            </a:p>
          </p:txBody>
        </p:sp>
        <p:grpSp>
          <p:nvGrpSpPr>
            <p:cNvPr id="37929" name="Group 41"/>
            <p:cNvGrpSpPr>
              <a:grpSpLocks/>
            </p:cNvGrpSpPr>
            <p:nvPr/>
          </p:nvGrpSpPr>
          <p:grpSpPr bwMode="auto">
            <a:xfrm>
              <a:off x="455" y="2096"/>
              <a:ext cx="2273" cy="1584"/>
              <a:chOff x="455" y="2096"/>
              <a:chExt cx="2273" cy="1584"/>
            </a:xfrm>
          </p:grpSpPr>
          <p:sp>
            <p:nvSpPr>
              <p:cNvPr id="37895" name="Line 7"/>
              <p:cNvSpPr>
                <a:spLocks noChangeShapeType="1"/>
              </p:cNvSpPr>
              <p:nvPr/>
            </p:nvSpPr>
            <p:spPr bwMode="auto">
              <a:xfrm>
                <a:off x="771" y="2096"/>
                <a:ext cx="0" cy="158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latin typeface="+mn-lt"/>
                </a:endParaRPr>
              </a:p>
            </p:txBody>
          </p:sp>
          <p:sp>
            <p:nvSpPr>
              <p:cNvPr id="37896" name="Line 8"/>
              <p:cNvSpPr>
                <a:spLocks noChangeShapeType="1"/>
              </p:cNvSpPr>
              <p:nvPr/>
            </p:nvSpPr>
            <p:spPr bwMode="auto">
              <a:xfrm>
                <a:off x="772" y="3680"/>
                <a:ext cx="165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latin typeface="+mn-lt"/>
                </a:endParaRPr>
              </a:p>
            </p:txBody>
          </p:sp>
          <p:sp>
            <p:nvSpPr>
              <p:cNvPr id="37897" name="Text Box 9"/>
              <p:cNvSpPr txBox="1">
                <a:spLocks noChangeArrowheads="1"/>
              </p:cNvSpPr>
              <p:nvPr/>
            </p:nvSpPr>
            <p:spPr bwMode="auto">
              <a:xfrm rot="16200000">
                <a:off x="239" y="2826"/>
                <a:ext cx="666" cy="23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0000"/>
                    </a:solidFill>
                    <a:latin typeface="+mn-lt"/>
                  </a:rPr>
                  <a:t>Strength</a:t>
                </a:r>
              </a:p>
            </p:txBody>
          </p:sp>
          <p:sp>
            <p:nvSpPr>
              <p:cNvPr id="37898" name="Line 10"/>
              <p:cNvSpPr>
                <a:spLocks noChangeShapeType="1"/>
              </p:cNvSpPr>
              <p:nvPr/>
            </p:nvSpPr>
            <p:spPr bwMode="auto">
              <a:xfrm>
                <a:off x="763" y="2616"/>
                <a:ext cx="1912" cy="0"/>
              </a:xfrm>
              <a:prstGeom prst="line">
                <a:avLst/>
              </a:prstGeom>
              <a:noFill/>
              <a:ln w="38100">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latin typeface="+mn-lt"/>
                </a:endParaRPr>
              </a:p>
            </p:txBody>
          </p:sp>
          <p:sp>
            <p:nvSpPr>
              <p:cNvPr id="37899" name="Text Box 11"/>
              <p:cNvSpPr txBox="1">
                <a:spLocks noChangeArrowheads="1"/>
              </p:cNvSpPr>
              <p:nvPr/>
            </p:nvSpPr>
            <p:spPr bwMode="auto">
              <a:xfrm>
                <a:off x="1457" y="2392"/>
                <a:ext cx="1271" cy="23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003399"/>
                    </a:solidFill>
                    <a:latin typeface="+mn-lt"/>
                  </a:rPr>
                  <a:t>Required strength</a:t>
                </a:r>
              </a:p>
            </p:txBody>
          </p:sp>
        </p:grpSp>
      </p:grpSp>
      <p:sp>
        <p:nvSpPr>
          <p:cNvPr id="37900" name="Arc 12"/>
          <p:cNvSpPr>
            <a:spLocks/>
          </p:cNvSpPr>
          <p:nvPr/>
        </p:nvSpPr>
        <p:spPr bwMode="auto">
          <a:xfrm flipH="1" flipV="1">
            <a:off x="1249363" y="3656013"/>
            <a:ext cx="3302000" cy="2132012"/>
          </a:xfrm>
          <a:custGeom>
            <a:avLst/>
            <a:gdLst>
              <a:gd name="G0" fmla="+- 0 0 0"/>
              <a:gd name="G1" fmla="+- 21136 0 0"/>
              <a:gd name="G2" fmla="+- 21600 0 0"/>
              <a:gd name="T0" fmla="*/ 4451 w 21600"/>
              <a:gd name="T1" fmla="*/ 0 h 21136"/>
              <a:gd name="T2" fmla="*/ 21600 w 21600"/>
              <a:gd name="T3" fmla="*/ 21136 h 21136"/>
              <a:gd name="T4" fmla="*/ 0 w 21600"/>
              <a:gd name="T5" fmla="*/ 21136 h 21136"/>
            </a:gdLst>
            <a:ahLst/>
            <a:cxnLst>
              <a:cxn ang="0">
                <a:pos x="T0" y="T1"/>
              </a:cxn>
              <a:cxn ang="0">
                <a:pos x="T2" y="T3"/>
              </a:cxn>
              <a:cxn ang="0">
                <a:pos x="T4" y="T5"/>
              </a:cxn>
            </a:cxnLst>
            <a:rect l="0" t="0" r="r" b="b"/>
            <a:pathLst>
              <a:path w="21600" h="21136" fill="none" extrusionOk="0">
                <a:moveTo>
                  <a:pt x="4451" y="-1"/>
                </a:moveTo>
                <a:cubicBezTo>
                  <a:pt x="14445" y="2104"/>
                  <a:pt x="21600" y="10922"/>
                  <a:pt x="21600" y="21136"/>
                </a:cubicBezTo>
              </a:path>
              <a:path w="21600" h="21136" stroke="0" extrusionOk="0">
                <a:moveTo>
                  <a:pt x="4451" y="-1"/>
                </a:moveTo>
                <a:cubicBezTo>
                  <a:pt x="14445" y="2104"/>
                  <a:pt x="21600" y="10922"/>
                  <a:pt x="21600" y="21136"/>
                </a:cubicBezTo>
                <a:lnTo>
                  <a:pt x="0" y="21136"/>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37901" name="Group 13"/>
          <p:cNvGrpSpPr>
            <a:grpSpLocks/>
          </p:cNvGrpSpPr>
          <p:nvPr/>
        </p:nvGrpSpPr>
        <p:grpSpPr bwMode="auto">
          <a:xfrm>
            <a:off x="1166813" y="3746500"/>
            <a:ext cx="1157287" cy="2095500"/>
            <a:chOff x="815" y="2360"/>
            <a:chExt cx="729" cy="1320"/>
          </a:xfrm>
        </p:grpSpPr>
        <p:sp>
          <p:nvSpPr>
            <p:cNvPr id="37902" name="Line 14"/>
            <p:cNvSpPr>
              <a:spLocks noChangeShapeType="1"/>
            </p:cNvSpPr>
            <p:nvPr/>
          </p:nvSpPr>
          <p:spPr bwMode="auto">
            <a:xfrm>
              <a:off x="1544" y="2360"/>
              <a:ext cx="0" cy="132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
          <p:nvSpPr>
            <p:cNvPr id="37903" name="Text Box 15"/>
            <p:cNvSpPr txBox="1">
              <a:spLocks noChangeArrowheads="1"/>
            </p:cNvSpPr>
            <p:nvPr/>
          </p:nvSpPr>
          <p:spPr bwMode="auto">
            <a:xfrm>
              <a:off x="815" y="3142"/>
              <a:ext cx="495" cy="5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AU" sz="1600" dirty="0">
                  <a:solidFill>
                    <a:srgbClr val="000000"/>
                  </a:solidFill>
                  <a:latin typeface="+mn-lt"/>
                </a:rPr>
                <a:t>Mixed </a:t>
              </a:r>
              <a:br>
                <a:rPr lang="en-AU" sz="1600" dirty="0">
                  <a:solidFill>
                    <a:srgbClr val="000000"/>
                  </a:solidFill>
                  <a:latin typeface="+mn-lt"/>
                </a:rPr>
              </a:br>
              <a:r>
                <a:rPr lang="en-AU" sz="1600" dirty="0">
                  <a:solidFill>
                    <a:srgbClr val="000000"/>
                  </a:solidFill>
                  <a:latin typeface="+mn-lt"/>
                </a:rPr>
                <a:t>mode</a:t>
              </a:r>
            </a:p>
            <a:p>
              <a:r>
                <a:rPr lang="en-AU" sz="1600" dirty="0">
                  <a:solidFill>
                    <a:srgbClr val="000000"/>
                  </a:solidFill>
                  <a:latin typeface="+mn-lt"/>
                </a:rPr>
                <a:t>failure</a:t>
              </a:r>
            </a:p>
          </p:txBody>
        </p:sp>
        <p:sp>
          <p:nvSpPr>
            <p:cNvPr id="37904" name="AutoShape 16"/>
            <p:cNvSpPr>
              <a:spLocks noChangeArrowheads="1"/>
            </p:cNvSpPr>
            <p:nvPr/>
          </p:nvSpPr>
          <p:spPr bwMode="auto">
            <a:xfrm rot="15116093">
              <a:off x="1400" y="3304"/>
              <a:ext cx="56" cy="200"/>
            </a:xfrm>
            <a:prstGeom prst="downArrow">
              <a:avLst>
                <a:gd name="adj1" fmla="val 50000"/>
                <a:gd name="adj2" fmla="val 8928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AU" dirty="0"/>
            </a:p>
          </p:txBody>
        </p:sp>
      </p:grpSp>
      <p:sp>
        <p:nvSpPr>
          <p:cNvPr id="37905" name="AutoShape 17"/>
          <p:cNvSpPr>
            <a:spLocks noChangeArrowheads="1"/>
          </p:cNvSpPr>
          <p:nvPr/>
        </p:nvSpPr>
        <p:spPr bwMode="auto">
          <a:xfrm>
            <a:off x="6808177" y="6263053"/>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37928" name="Group 40"/>
          <p:cNvGrpSpPr>
            <a:grpSpLocks/>
          </p:cNvGrpSpPr>
          <p:nvPr/>
        </p:nvGrpSpPr>
        <p:grpSpPr bwMode="auto">
          <a:xfrm>
            <a:off x="4743453" y="1105192"/>
            <a:ext cx="3563938" cy="2673350"/>
            <a:chOff x="2988" y="670"/>
            <a:chExt cx="2245" cy="1684"/>
          </a:xfrm>
        </p:grpSpPr>
        <p:pic>
          <p:nvPicPr>
            <p:cNvPr id="37923" name="Picture 35" descr="helo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 y="670"/>
              <a:ext cx="2245" cy="1684"/>
            </a:xfrm>
            <a:prstGeom prst="rect">
              <a:avLst/>
            </a:prstGeom>
            <a:noFill/>
            <a:extLst>
              <a:ext uri="{909E8E84-426E-40DD-AFC4-6F175D3DCCD1}">
                <a14:hiddenFill xmlns:a14="http://schemas.microsoft.com/office/drawing/2010/main">
                  <a:solidFill>
                    <a:srgbClr val="FFFFFF"/>
                  </a:solidFill>
                </a14:hiddenFill>
              </a:ext>
            </a:extLst>
          </p:spPr>
        </p:pic>
        <p:sp>
          <p:nvSpPr>
            <p:cNvPr id="37924" name="Text Box 36"/>
            <p:cNvSpPr txBox="1">
              <a:spLocks noChangeArrowheads="1"/>
            </p:cNvSpPr>
            <p:nvPr/>
          </p:nvSpPr>
          <p:spPr bwMode="auto">
            <a:xfrm>
              <a:off x="2996" y="1654"/>
              <a:ext cx="668" cy="231"/>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dirty="0">
                  <a:solidFill>
                    <a:srgbClr val="FF0000"/>
                  </a:solidFill>
                  <a:latin typeface="Times New Roman" pitchFamily="18" charset="0"/>
                </a:rPr>
                <a:t>Adhesion</a:t>
              </a:r>
            </a:p>
          </p:txBody>
        </p:sp>
        <p:sp>
          <p:nvSpPr>
            <p:cNvPr id="37925" name="Text Box 37"/>
            <p:cNvSpPr txBox="1">
              <a:spLocks noChangeArrowheads="1"/>
            </p:cNvSpPr>
            <p:nvPr/>
          </p:nvSpPr>
          <p:spPr bwMode="auto">
            <a:xfrm>
              <a:off x="3126" y="1051"/>
              <a:ext cx="694" cy="407"/>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dirty="0" smtClean="0">
                  <a:solidFill>
                    <a:srgbClr val="FF0000"/>
                  </a:solidFill>
                  <a:latin typeface="Times New Roman" pitchFamily="18" charset="0"/>
                </a:rPr>
                <a:t>Apparent </a:t>
              </a:r>
              <a:br>
                <a:rPr lang="en-AU" dirty="0" smtClean="0">
                  <a:solidFill>
                    <a:srgbClr val="FF0000"/>
                  </a:solidFill>
                  <a:latin typeface="Times New Roman" pitchFamily="18" charset="0"/>
                </a:rPr>
              </a:br>
              <a:r>
                <a:rPr lang="en-AU" dirty="0" smtClean="0">
                  <a:solidFill>
                    <a:srgbClr val="FF0000"/>
                  </a:solidFill>
                  <a:latin typeface="Times New Roman" pitchFamily="18" charset="0"/>
                </a:rPr>
                <a:t>Cohesion</a:t>
              </a:r>
              <a:endParaRPr lang="en-AU" dirty="0">
                <a:solidFill>
                  <a:srgbClr val="FF0000"/>
                </a:solidFill>
                <a:latin typeface="Times New Roman" pitchFamily="18" charset="0"/>
              </a:endParaRPr>
            </a:p>
          </p:txBody>
        </p:sp>
        <p:sp>
          <p:nvSpPr>
            <p:cNvPr id="37926" name="AutoShape 38"/>
            <p:cNvSpPr>
              <a:spLocks noChangeArrowheads="1"/>
            </p:cNvSpPr>
            <p:nvPr/>
          </p:nvSpPr>
          <p:spPr bwMode="auto">
            <a:xfrm rot="2278288">
              <a:off x="3397" y="1924"/>
              <a:ext cx="361" cy="107"/>
            </a:xfrm>
            <a:prstGeom prst="rightArrow">
              <a:avLst>
                <a:gd name="adj1" fmla="val 50000"/>
                <a:gd name="adj2" fmla="val 84346"/>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37927" name="AutoShape 39"/>
            <p:cNvSpPr>
              <a:spLocks noChangeArrowheads="1"/>
            </p:cNvSpPr>
            <p:nvPr/>
          </p:nvSpPr>
          <p:spPr bwMode="auto">
            <a:xfrm rot="12434341" flipH="1">
              <a:off x="3795" y="1229"/>
              <a:ext cx="422" cy="120"/>
            </a:xfrm>
            <a:prstGeom prst="rightArrow">
              <a:avLst>
                <a:gd name="adj1" fmla="val 50000"/>
                <a:gd name="adj2" fmla="val 138043"/>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sp>
        <p:nvSpPr>
          <p:cNvPr id="28"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37901"/>
                                        </p:tgtEl>
                                        <p:attrNameLst>
                                          <p:attrName>style.visibility</p:attrName>
                                        </p:attrNameLst>
                                      </p:cBhvr>
                                      <p:to>
                                        <p:strVal val="visible"/>
                                      </p:to>
                                    </p:set>
                                    <p:anim calcmode="lin" valueType="num">
                                      <p:cBhvr additive="base">
                                        <p:cTn id="13" dur="500" fill="hold"/>
                                        <p:tgtEl>
                                          <p:spTgt spid="37901"/>
                                        </p:tgtEl>
                                        <p:attrNameLst>
                                          <p:attrName>ppt_x</p:attrName>
                                        </p:attrNameLst>
                                      </p:cBhvr>
                                      <p:tavLst>
                                        <p:tav tm="0">
                                          <p:val>
                                            <p:strVal val="#ppt_x"/>
                                          </p:val>
                                        </p:tav>
                                        <p:tav tm="100000">
                                          <p:val>
                                            <p:strVal val="#ppt_x"/>
                                          </p:val>
                                        </p:tav>
                                      </p:tavLst>
                                    </p:anim>
                                    <p:anim calcmode="lin" valueType="num">
                                      <p:cBhvr additive="base">
                                        <p:cTn id="14" dur="500" fill="hold"/>
                                        <p:tgtEl>
                                          <p:spTgt spid="3790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7901"/>
                                        </p:tgtEl>
                                        <p:attrNameLst>
                                          <p:attrName>style.visibility</p:attrName>
                                        </p:attrNameLst>
                                      </p:cBhvr>
                                      <p:to>
                                        <p:strVal val="visible"/>
                                      </p:to>
                                    </p:set>
                                    <p:anim calcmode="lin" valueType="num">
                                      <p:cBhvr additive="base">
                                        <p:cTn id="17" dur="500" fill="hold"/>
                                        <p:tgtEl>
                                          <p:spTgt spid="37901"/>
                                        </p:tgtEl>
                                        <p:attrNameLst>
                                          <p:attrName>ppt_x</p:attrName>
                                        </p:attrNameLst>
                                      </p:cBhvr>
                                      <p:tavLst>
                                        <p:tav tm="0">
                                          <p:val>
                                            <p:strVal val="#ppt_x"/>
                                          </p:val>
                                        </p:tav>
                                        <p:tav tm="100000">
                                          <p:val>
                                            <p:strVal val="#ppt_x"/>
                                          </p:val>
                                        </p:tav>
                                      </p:tavLst>
                                    </p:anim>
                                    <p:anim calcmode="lin" valueType="num">
                                      <p:cBhvr additive="base">
                                        <p:cTn id="18" dur="500" fill="hold"/>
                                        <p:tgtEl>
                                          <p:spTgt spid="3790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7900"/>
                                        </p:tgtEl>
                                        <p:attrNameLst>
                                          <p:attrName>style.visibility</p:attrName>
                                        </p:attrNameLst>
                                      </p:cBhvr>
                                      <p:to>
                                        <p:strVal val="visible"/>
                                      </p:to>
                                    </p:set>
                                    <p:anim calcmode="lin" valueType="num">
                                      <p:cBhvr additive="base">
                                        <p:cTn id="21" dur="500" fill="hold"/>
                                        <p:tgtEl>
                                          <p:spTgt spid="37900"/>
                                        </p:tgtEl>
                                        <p:attrNameLst>
                                          <p:attrName>ppt_x</p:attrName>
                                        </p:attrNameLst>
                                      </p:cBhvr>
                                      <p:tavLst>
                                        <p:tav tm="0">
                                          <p:val>
                                            <p:strVal val="#ppt_x"/>
                                          </p:val>
                                        </p:tav>
                                        <p:tav tm="100000">
                                          <p:val>
                                            <p:strVal val="#ppt_x"/>
                                          </p:val>
                                        </p:tav>
                                      </p:tavLst>
                                    </p:anim>
                                    <p:anim calcmode="lin" valueType="num">
                                      <p:cBhvr additive="base">
                                        <p:cTn id="22"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mph" presetSubtype="0" fill="hold" nodeType="clickEffect">
                                  <p:stCondLst>
                                    <p:cond delay="0"/>
                                  </p:stCondLst>
                                  <p:childTnLst>
                                    <p:animScale>
                                      <p:cBhvr>
                                        <p:cTn id="26" dur="500" fill="hold"/>
                                        <p:tgtEl>
                                          <p:spTgt spid="37928"/>
                                        </p:tgtEl>
                                      </p:cBhvr>
                                      <p:by x="400000" y="4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nodeType="clickEffect">
                                  <p:stCondLst>
                                    <p:cond delay="0"/>
                                  </p:stCondLst>
                                  <p:childTnLst>
                                    <p:animScale>
                                      <p:cBhvr>
                                        <p:cTn id="30" dur="500" fill="hold"/>
                                        <p:tgtEl>
                                          <p:spTgt spid="37928"/>
                                        </p:tgtEl>
                                      </p:cBhvr>
                                      <p:by x="25000" y="25000"/>
                                    </p:animScale>
                                  </p:childTnLst>
                                </p:cTn>
                              </p:par>
                            </p:childTnLst>
                          </p:cTn>
                        </p:par>
                        <p:par>
                          <p:cTn id="31" fill="hold" nodeType="afterGroup">
                            <p:stCondLst>
                              <p:cond delay="500"/>
                            </p:stCondLst>
                            <p:childTnLst>
                              <p:par>
                                <p:cTn id="32" presetID="1" presetClass="entr" presetSubtype="0" fill="hold" grpId="0" nodeType="afterEffect">
                                  <p:stCondLst>
                                    <p:cond delay="500"/>
                                  </p:stCondLst>
                                  <p:childTnLst>
                                    <p:set>
                                      <p:cBhvr>
                                        <p:cTn id="33" dur="1" fill="hold">
                                          <p:stCondLst>
                                            <p:cond delay="0"/>
                                          </p:stCondLst>
                                        </p:cTn>
                                        <p:tgtEl>
                                          <p:spTgt spid="37891">
                                            <p:txEl>
                                              <p:pRg st="3" end="3"/>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7914">
                                            <p:txEl>
                                              <p:pRg st="0" end="0"/>
                                            </p:txEl>
                                          </p:spTgt>
                                        </p:tgtEl>
                                        <p:attrNameLst>
                                          <p:attrName>style.visibility</p:attrName>
                                        </p:attrNameLst>
                                      </p:cBhvr>
                                      <p:to>
                                        <p:strVal val="visible"/>
                                      </p:to>
                                    </p:set>
                                    <p:anim calcmode="lin" valueType="num">
                                      <p:cBhvr additive="base">
                                        <p:cTn id="40" dur="500" fill="hold"/>
                                        <p:tgtEl>
                                          <p:spTgt spid="37914">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7914">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7914">
                                            <p:txEl>
                                              <p:pRg st="1" end="1"/>
                                            </p:txEl>
                                          </p:spTgt>
                                        </p:tgtEl>
                                        <p:attrNameLst>
                                          <p:attrName>style.visibility</p:attrName>
                                        </p:attrNameLst>
                                      </p:cBhvr>
                                      <p:to>
                                        <p:strVal val="visible"/>
                                      </p:to>
                                    </p:set>
                                    <p:anim calcmode="lin" valueType="num">
                                      <p:cBhvr additive="base">
                                        <p:cTn id="44" dur="500" fill="hold"/>
                                        <p:tgtEl>
                                          <p:spTgt spid="3791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7914">
                                            <p:txEl>
                                              <p:pRg st="1" end="1"/>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7914">
                                            <p:txEl>
                                              <p:pRg st="2" end="2"/>
                                            </p:txEl>
                                          </p:spTgt>
                                        </p:tgtEl>
                                        <p:attrNameLst>
                                          <p:attrName>style.visibility</p:attrName>
                                        </p:attrNameLst>
                                      </p:cBhvr>
                                      <p:to>
                                        <p:strVal val="visible"/>
                                      </p:to>
                                    </p:set>
                                    <p:anim calcmode="lin" valueType="num">
                                      <p:cBhvr additive="base">
                                        <p:cTn id="48" dur="500" fill="hold"/>
                                        <p:tgtEl>
                                          <p:spTgt spid="37914">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7914">
                                            <p:txEl>
                                              <p:pRg st="2" end="2"/>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7906"/>
                                        </p:tgtEl>
                                        <p:attrNameLst>
                                          <p:attrName>style.visibility</p:attrName>
                                        </p:attrNameLst>
                                      </p:cBhvr>
                                      <p:to>
                                        <p:strVal val="visible"/>
                                      </p:to>
                                    </p:set>
                                    <p:anim calcmode="lin" valueType="num">
                                      <p:cBhvr additive="base">
                                        <p:cTn id="52" dur="500" fill="hold"/>
                                        <p:tgtEl>
                                          <p:spTgt spid="37906"/>
                                        </p:tgtEl>
                                        <p:attrNameLst>
                                          <p:attrName>ppt_x</p:attrName>
                                        </p:attrNameLst>
                                      </p:cBhvr>
                                      <p:tavLst>
                                        <p:tav tm="0">
                                          <p:val>
                                            <p:strVal val="#ppt_x"/>
                                          </p:val>
                                        </p:tav>
                                        <p:tav tm="100000">
                                          <p:val>
                                            <p:strVal val="#ppt_x"/>
                                          </p:val>
                                        </p:tav>
                                      </p:tavLst>
                                    </p:anim>
                                    <p:anim calcmode="lin" valueType="num">
                                      <p:cBhvr additive="base">
                                        <p:cTn id="53" dur="500" fill="hold"/>
                                        <p:tgtEl>
                                          <p:spTgt spid="37906"/>
                                        </p:tgtEl>
                                        <p:attrNameLst>
                                          <p:attrName>ppt_y</p:attrName>
                                        </p:attrNameLst>
                                      </p:cBhvr>
                                      <p:tavLst>
                                        <p:tav tm="0">
                                          <p:val>
                                            <p:strVal val="1+#ppt_h/2"/>
                                          </p:val>
                                        </p:tav>
                                        <p:tav tm="100000">
                                          <p:val>
                                            <p:strVal val="#ppt_y"/>
                                          </p:val>
                                        </p:tav>
                                      </p:tavLst>
                                    </p:anim>
                                  </p:childTnLst>
                                </p:cTn>
                              </p:par>
                              <p:par>
                                <p:cTn id="54" presetID="35" presetClass="emph" presetSubtype="0" repeatCount="4000" fill="hold" nodeType="withEffect">
                                  <p:stCondLst>
                                    <p:cond delay="0"/>
                                  </p:stCondLst>
                                  <p:childTnLst>
                                    <p:anim calcmode="discrete" valueType="str">
                                      <p:cBhvr>
                                        <p:cTn id="55" dur="1000" fill="hold"/>
                                        <p:tgtEl>
                                          <p:spTgt spid="37906"/>
                                        </p:tgtEl>
                                        <p:attrNameLst>
                                          <p:attrName>style.visibility</p:attrName>
                                        </p:attrNameLst>
                                      </p:cBhvr>
                                      <p:tavLst>
                                        <p:tav tm="0">
                                          <p:val>
                                            <p:strVal val="hidden"/>
                                          </p:val>
                                        </p:tav>
                                        <p:tav tm="50000">
                                          <p:val>
                                            <p:strVal val="visible"/>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7914">
                                            <p:txEl>
                                              <p:pRg st="3" end="3"/>
                                            </p:txEl>
                                          </p:spTgt>
                                        </p:tgtEl>
                                        <p:attrNameLst>
                                          <p:attrName>style.visibility</p:attrName>
                                        </p:attrNameLst>
                                      </p:cBhvr>
                                      <p:to>
                                        <p:strVal val="visible"/>
                                      </p:to>
                                    </p:set>
                                    <p:anim calcmode="lin" valueType="num">
                                      <p:cBhvr additive="base">
                                        <p:cTn id="60" dur="500" fill="hold"/>
                                        <p:tgtEl>
                                          <p:spTgt spid="37914">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7914">
                                            <p:txEl>
                                              <p:pRg st="3" end="3"/>
                                            </p:txEl>
                                          </p:spTgt>
                                        </p:tgtEl>
                                        <p:attrNameLst>
                                          <p:attrName>ppt_y</p:attrName>
                                        </p:attrNameLst>
                                      </p:cBhvr>
                                      <p:tavLst>
                                        <p:tav tm="0">
                                          <p:val>
                                            <p:strVal val="1+#ppt_h/2"/>
                                          </p:val>
                                        </p:tav>
                                        <p:tav tm="100000">
                                          <p:val>
                                            <p:strVal val="#ppt_y"/>
                                          </p:val>
                                        </p:tav>
                                      </p:tavLst>
                                    </p:anim>
                                  </p:childTnLst>
                                </p:cTn>
                              </p:par>
                              <p:par>
                                <p:cTn id="62" presetID="1" presetClass="entr" presetSubtype="0" fill="hold" grpId="0" nodeType="withEffect">
                                  <p:stCondLst>
                                    <p:cond delay="0"/>
                                  </p:stCondLst>
                                  <p:childTnLst>
                                    <p:set>
                                      <p:cBhvr>
                                        <p:cTn id="63" dur="1" fill="hold">
                                          <p:stCondLst>
                                            <p:cond delay="0"/>
                                          </p:stCondLst>
                                        </p:cTn>
                                        <p:tgtEl>
                                          <p:spTgt spid="37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bldLvl="2"/>
      <p:bldP spid="37914" grpId="0" uiExpand="1" build="p"/>
      <p:bldP spid="37900" grpId="0" animBg="1"/>
      <p:bldP spid="3790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AU"/>
              <a:t>Explaining mixed-mode failures</a:t>
            </a:r>
          </a:p>
        </p:txBody>
      </p:sp>
      <p:sp>
        <p:nvSpPr>
          <p:cNvPr id="58371" name="Rectangle 3"/>
          <p:cNvSpPr>
            <a:spLocks noGrp="1" noChangeArrowheads="1"/>
          </p:cNvSpPr>
          <p:nvPr>
            <p:ph type="body" sz="half" idx="1"/>
          </p:nvPr>
        </p:nvSpPr>
        <p:spPr>
          <a:xfrm>
            <a:off x="455613" y="1598613"/>
            <a:ext cx="3813175" cy="4497387"/>
          </a:xfrm>
        </p:spPr>
        <p:txBody>
          <a:bodyPr/>
          <a:lstStyle/>
          <a:p>
            <a:r>
              <a:rPr lang="en-AU" sz="2000" dirty="0"/>
              <a:t>Cohesion failure occurs through carrier cloth</a:t>
            </a:r>
          </a:p>
          <a:p>
            <a:r>
              <a:rPr lang="en-AU" sz="2000" dirty="0"/>
              <a:t>As interface degrades:</a:t>
            </a:r>
          </a:p>
          <a:p>
            <a:pPr lvl="1"/>
            <a:r>
              <a:rPr lang="en-AU" sz="1800" dirty="0"/>
              <a:t>Mixed-mode failure </a:t>
            </a:r>
            <a:r>
              <a:rPr lang="en-AU" sz="1800" dirty="0" smtClean="0"/>
              <a:t>occurs towards </a:t>
            </a:r>
            <a:r>
              <a:rPr lang="en-AU" sz="1800" dirty="0"/>
              <a:t>interface</a:t>
            </a:r>
          </a:p>
          <a:p>
            <a:pPr lvl="1"/>
            <a:r>
              <a:rPr lang="en-AU" sz="1800" dirty="0"/>
              <a:t>Strength reduces</a:t>
            </a:r>
          </a:p>
          <a:p>
            <a:r>
              <a:rPr lang="en-AU" sz="2000" dirty="0"/>
              <a:t>Eventually adhesion failure occurs at interface</a:t>
            </a:r>
          </a:p>
          <a:p>
            <a:pPr lvl="1"/>
            <a:r>
              <a:rPr lang="en-AU" sz="1800" dirty="0"/>
              <a:t>Very weak</a:t>
            </a:r>
          </a:p>
          <a:p>
            <a:r>
              <a:rPr lang="en-AU" sz="2000" dirty="0"/>
              <a:t>Safety investigators note:</a:t>
            </a:r>
          </a:p>
          <a:p>
            <a:pPr lvl="1"/>
            <a:r>
              <a:rPr lang="en-AU" sz="1800" dirty="0"/>
              <a:t>Thin residue of adhesive on surfaces </a:t>
            </a:r>
            <a:r>
              <a:rPr lang="en-AU" sz="1800" dirty="0" smtClean="0"/>
              <a:t>does </a:t>
            </a:r>
            <a:r>
              <a:rPr lang="en-AU" sz="1800" b="1" u="sng" dirty="0"/>
              <a:t>NOT</a:t>
            </a:r>
            <a:r>
              <a:rPr lang="en-AU" sz="1800" b="1" dirty="0"/>
              <a:t> </a:t>
            </a:r>
            <a:r>
              <a:rPr lang="en-AU" sz="1800" dirty="0"/>
              <a:t>mean strong cohesion failure</a:t>
            </a:r>
          </a:p>
        </p:txBody>
      </p:sp>
      <p:graphicFrame>
        <p:nvGraphicFramePr>
          <p:cNvPr id="58374" name="Object 6"/>
          <p:cNvGraphicFramePr>
            <a:graphicFrameLocks noGrp="1" noChangeAspect="1"/>
          </p:cNvGraphicFramePr>
          <p:nvPr>
            <p:ph sz="half" idx="2"/>
          </p:nvPr>
        </p:nvGraphicFramePr>
        <p:xfrm>
          <a:off x="4241800" y="1643063"/>
          <a:ext cx="4305300" cy="1216025"/>
        </p:xfrm>
        <a:graphic>
          <a:graphicData uri="http://schemas.openxmlformats.org/presentationml/2006/ole">
            <mc:AlternateContent xmlns:mc="http://schemas.openxmlformats.org/markup-compatibility/2006">
              <mc:Choice xmlns:v="urn:schemas-microsoft-com:vml" Requires="v">
                <p:oleObj spid="_x0000_s64580" name="Picture" r:id="rId4" imgW="6238800" imgH="1762200" progId="Word.Picture.8">
                  <p:embed/>
                </p:oleObj>
              </mc:Choice>
              <mc:Fallback>
                <p:oleObj name="Picture" r:id="rId4" imgW="6238800" imgH="17622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1800" y="1643063"/>
                        <a:ext cx="4305300"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372" name="Object 4"/>
          <p:cNvGraphicFramePr>
            <a:graphicFrameLocks noChangeAspect="1"/>
          </p:cNvGraphicFramePr>
          <p:nvPr/>
        </p:nvGraphicFramePr>
        <p:xfrm>
          <a:off x="4251325" y="2873375"/>
          <a:ext cx="4889500" cy="1454150"/>
        </p:xfrm>
        <a:graphic>
          <a:graphicData uri="http://schemas.openxmlformats.org/presentationml/2006/ole">
            <mc:AlternateContent xmlns:mc="http://schemas.openxmlformats.org/markup-compatibility/2006">
              <mc:Choice xmlns:v="urn:schemas-microsoft-com:vml" Requires="v">
                <p:oleObj spid="_x0000_s64581" name="Picture" r:id="rId6" imgW="6829560" imgH="2238480" progId="Word.Picture.8">
                  <p:embed/>
                </p:oleObj>
              </mc:Choice>
              <mc:Fallback>
                <p:oleObj name="Picture" r:id="rId6" imgW="6829560" imgH="2238480"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325" y="2873375"/>
                        <a:ext cx="4889500" cy="1454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6" name="AutoShape 8"/>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58386" name="Group 18"/>
          <p:cNvGrpSpPr>
            <a:grpSpLocks/>
          </p:cNvGrpSpPr>
          <p:nvPr/>
        </p:nvGrpSpPr>
        <p:grpSpPr bwMode="auto">
          <a:xfrm>
            <a:off x="4264025" y="4167188"/>
            <a:ext cx="2952750" cy="1168400"/>
            <a:chOff x="3064" y="2976"/>
            <a:chExt cx="1860" cy="736"/>
          </a:xfrm>
        </p:grpSpPr>
        <p:sp>
          <p:nvSpPr>
            <p:cNvPr id="58377" name="Rectangle 9"/>
            <p:cNvSpPr>
              <a:spLocks noChangeArrowheads="1"/>
            </p:cNvSpPr>
            <p:nvPr/>
          </p:nvSpPr>
          <p:spPr bwMode="auto">
            <a:xfrm>
              <a:off x="3118" y="2976"/>
              <a:ext cx="1508" cy="35"/>
            </a:xfrm>
            <a:prstGeom prst="rect">
              <a:avLst/>
            </a:prstGeom>
            <a:solidFill>
              <a:srgbClr val="FFFFFF"/>
            </a:solidFill>
            <a:ln w="9525">
              <a:solidFill>
                <a:srgbClr val="000080"/>
              </a:solidFill>
              <a:miter lim="800000"/>
              <a:headEnd/>
              <a:tailEnd/>
            </a:ln>
          </p:spPr>
          <p:txBody>
            <a:bodyPr/>
            <a:lstStyle/>
            <a:p>
              <a:endParaRPr lang="en-AU"/>
            </a:p>
          </p:txBody>
        </p:sp>
        <p:sp>
          <p:nvSpPr>
            <p:cNvPr id="58378" name="Rectangle 10"/>
            <p:cNvSpPr>
              <a:spLocks noChangeArrowheads="1"/>
            </p:cNvSpPr>
            <p:nvPr/>
          </p:nvSpPr>
          <p:spPr bwMode="auto">
            <a:xfrm>
              <a:off x="3122" y="3391"/>
              <a:ext cx="1508" cy="34"/>
            </a:xfrm>
            <a:prstGeom prst="rect">
              <a:avLst/>
            </a:prstGeom>
            <a:solidFill>
              <a:srgbClr val="FFFFFF"/>
            </a:solidFill>
            <a:ln w="9525">
              <a:solidFill>
                <a:srgbClr val="000000"/>
              </a:solidFill>
              <a:miter lim="800000"/>
              <a:headEnd/>
              <a:tailEnd/>
            </a:ln>
          </p:spPr>
          <p:txBody>
            <a:bodyPr/>
            <a:lstStyle/>
            <a:p>
              <a:endParaRPr lang="en-AU"/>
            </a:p>
          </p:txBody>
        </p:sp>
        <p:sp>
          <p:nvSpPr>
            <p:cNvPr id="58379" name="Oval 11"/>
            <p:cNvSpPr>
              <a:spLocks noChangeArrowheads="1"/>
            </p:cNvSpPr>
            <p:nvPr/>
          </p:nvSpPr>
          <p:spPr bwMode="auto">
            <a:xfrm>
              <a:off x="3136" y="3191"/>
              <a:ext cx="80" cy="65"/>
            </a:xfrm>
            <a:prstGeom prst="ellipse">
              <a:avLst/>
            </a:prstGeom>
            <a:solidFill>
              <a:srgbClr val="0000FF"/>
            </a:solidFill>
            <a:ln w="9525">
              <a:solidFill>
                <a:srgbClr val="000000"/>
              </a:solidFill>
              <a:round/>
              <a:headEnd/>
              <a:tailEnd/>
            </a:ln>
          </p:spPr>
          <p:txBody>
            <a:bodyPr/>
            <a:lstStyle/>
            <a:p>
              <a:endParaRPr lang="en-AU"/>
            </a:p>
          </p:txBody>
        </p:sp>
        <p:sp>
          <p:nvSpPr>
            <p:cNvPr id="58380" name="Oval 12"/>
            <p:cNvSpPr>
              <a:spLocks noChangeArrowheads="1"/>
            </p:cNvSpPr>
            <p:nvPr/>
          </p:nvSpPr>
          <p:spPr bwMode="auto">
            <a:xfrm>
              <a:off x="3693" y="3194"/>
              <a:ext cx="81" cy="65"/>
            </a:xfrm>
            <a:prstGeom prst="ellipse">
              <a:avLst/>
            </a:prstGeom>
            <a:solidFill>
              <a:srgbClr val="0000FF"/>
            </a:solidFill>
            <a:ln w="9525">
              <a:solidFill>
                <a:srgbClr val="000000"/>
              </a:solidFill>
              <a:round/>
              <a:headEnd/>
              <a:tailEnd/>
            </a:ln>
          </p:spPr>
          <p:txBody>
            <a:bodyPr/>
            <a:lstStyle/>
            <a:p>
              <a:endParaRPr lang="en-AU"/>
            </a:p>
          </p:txBody>
        </p:sp>
        <p:sp>
          <p:nvSpPr>
            <p:cNvPr id="58381" name="Oval 13"/>
            <p:cNvSpPr>
              <a:spLocks noChangeArrowheads="1"/>
            </p:cNvSpPr>
            <p:nvPr/>
          </p:nvSpPr>
          <p:spPr bwMode="auto">
            <a:xfrm>
              <a:off x="4238" y="3194"/>
              <a:ext cx="80" cy="65"/>
            </a:xfrm>
            <a:prstGeom prst="ellipse">
              <a:avLst/>
            </a:prstGeom>
            <a:solidFill>
              <a:srgbClr val="0000FF"/>
            </a:solidFill>
            <a:ln w="9525">
              <a:solidFill>
                <a:srgbClr val="000000"/>
              </a:solidFill>
              <a:round/>
              <a:headEnd/>
              <a:tailEnd/>
            </a:ln>
          </p:spPr>
          <p:txBody>
            <a:bodyPr/>
            <a:lstStyle/>
            <a:p>
              <a:endParaRPr lang="en-AU"/>
            </a:p>
          </p:txBody>
        </p:sp>
        <p:sp>
          <p:nvSpPr>
            <p:cNvPr id="58382" name="Line 14"/>
            <p:cNvSpPr>
              <a:spLocks noChangeShapeType="1"/>
            </p:cNvSpPr>
            <p:nvPr/>
          </p:nvSpPr>
          <p:spPr bwMode="auto">
            <a:xfrm>
              <a:off x="3118" y="3376"/>
              <a:ext cx="14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8383" name="Text Box 15"/>
            <p:cNvSpPr txBox="1">
              <a:spLocks noChangeArrowheads="1"/>
            </p:cNvSpPr>
            <p:nvPr/>
          </p:nvSpPr>
          <p:spPr bwMode="auto">
            <a:xfrm>
              <a:off x="3064" y="3466"/>
              <a:ext cx="1860"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sz="1400" b="1">
                  <a:solidFill>
                    <a:srgbClr val="000000"/>
                  </a:solidFill>
                  <a:latin typeface="Times New Roman" pitchFamily="18" charset="0"/>
                  <a:ea typeface="Gulim" pitchFamily="34" charset="-127"/>
                </a:rPr>
                <a:t>e. Adhesion failure; very weak</a:t>
              </a:r>
              <a:endParaRPr lang="en-AU" sz="1400">
                <a:solidFill>
                  <a:srgbClr val="000000"/>
                </a:solidFill>
                <a:latin typeface="Times New Roman" pitchFamily="18" charset="0"/>
              </a:endParaRPr>
            </a:p>
          </p:txBody>
        </p:sp>
        <p:sp>
          <p:nvSpPr>
            <p:cNvPr id="58384" name="Line 16"/>
            <p:cNvSpPr>
              <a:spLocks noChangeShapeType="1"/>
            </p:cNvSpPr>
            <p:nvPr/>
          </p:nvSpPr>
          <p:spPr bwMode="auto">
            <a:xfrm>
              <a:off x="3118" y="3016"/>
              <a:ext cx="0" cy="3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58385" name="Line 17"/>
            <p:cNvSpPr>
              <a:spLocks noChangeShapeType="1"/>
            </p:cNvSpPr>
            <p:nvPr/>
          </p:nvSpPr>
          <p:spPr bwMode="auto">
            <a:xfrm>
              <a:off x="4618" y="3022"/>
              <a:ext cx="0" cy="3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grpSp>
      <p:sp>
        <p:nvSpPr>
          <p:cNvPr id="58387" name="Oval 19"/>
          <p:cNvSpPr>
            <a:spLocks noChangeArrowheads="1"/>
          </p:cNvSpPr>
          <p:nvPr/>
        </p:nvSpPr>
        <p:spPr bwMode="auto">
          <a:xfrm>
            <a:off x="6375400" y="2700338"/>
            <a:ext cx="2519363" cy="1042987"/>
          </a:xfrm>
          <a:prstGeom prst="ellipse">
            <a:avLst/>
          </a:prstGeom>
          <a:solidFill>
            <a:srgbClr val="008000">
              <a:alpha val="35001"/>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AU"/>
          </a:p>
        </p:txBody>
      </p:sp>
      <p:sp>
        <p:nvSpPr>
          <p:cNvPr id="58388" name="Oval 20"/>
          <p:cNvSpPr>
            <a:spLocks noChangeArrowheads="1"/>
          </p:cNvSpPr>
          <p:nvPr/>
        </p:nvSpPr>
        <p:spPr bwMode="auto">
          <a:xfrm>
            <a:off x="4030663" y="1395413"/>
            <a:ext cx="2519362" cy="1042987"/>
          </a:xfrm>
          <a:prstGeom prst="ellipse">
            <a:avLst/>
          </a:prstGeom>
          <a:solidFill>
            <a:srgbClr val="FF0000">
              <a:alpha val="35001"/>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AU"/>
          </a:p>
        </p:txBody>
      </p:sp>
      <p:sp>
        <p:nvSpPr>
          <p:cNvPr id="19"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35770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additive="base">
                                        <p:cTn id="7" dur="500" fill="hold"/>
                                        <p:tgtEl>
                                          <p:spTgt spid="58374"/>
                                        </p:tgtEl>
                                        <p:attrNameLst>
                                          <p:attrName>ppt_x</p:attrName>
                                        </p:attrNameLst>
                                      </p:cBhvr>
                                      <p:tavLst>
                                        <p:tav tm="0">
                                          <p:val>
                                            <p:strVal val="#ppt_x"/>
                                          </p:val>
                                        </p:tav>
                                        <p:tav tm="100000">
                                          <p:val>
                                            <p:strVal val="#ppt_x"/>
                                          </p:val>
                                        </p:tav>
                                      </p:tavLst>
                                    </p:anim>
                                    <p:anim calcmode="lin" valueType="num">
                                      <p:cBhvr additive="base">
                                        <p:cTn id="8" dur="500" fill="hold"/>
                                        <p:tgtEl>
                                          <p:spTgt spid="58374"/>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1" end="1"/>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58372"/>
                                        </p:tgtEl>
                                        <p:attrNameLst>
                                          <p:attrName>style.visibility</p:attrName>
                                        </p:attrNameLst>
                                      </p:cBhvr>
                                      <p:to>
                                        <p:strVal val="visible"/>
                                      </p:to>
                                    </p:set>
                                    <p:anim calcmode="lin" valueType="num">
                                      <p:cBhvr additive="base">
                                        <p:cTn id="17" dur="500" fill="hold"/>
                                        <p:tgtEl>
                                          <p:spTgt spid="58372"/>
                                        </p:tgtEl>
                                        <p:attrNameLst>
                                          <p:attrName>ppt_x</p:attrName>
                                        </p:attrNameLst>
                                      </p:cBhvr>
                                      <p:tavLst>
                                        <p:tav tm="0">
                                          <p:val>
                                            <p:strVal val="#ppt_x"/>
                                          </p:val>
                                        </p:tav>
                                        <p:tav tm="100000">
                                          <p:val>
                                            <p:strVal val="#ppt_x"/>
                                          </p:val>
                                        </p:tav>
                                      </p:tavLst>
                                    </p:anim>
                                    <p:anim calcmode="lin" valueType="num">
                                      <p:cBhvr additive="base">
                                        <p:cTn id="18" dur="500" fill="hold"/>
                                        <p:tgtEl>
                                          <p:spTgt spid="58372"/>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58371">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childTnLst>
                                </p:cTn>
                              </p:par>
                              <p:par>
                                <p:cTn id="27" presetID="2" presetClass="entr" presetSubtype="4" fill="hold" nodeType="withEffect">
                                  <p:stCondLst>
                                    <p:cond delay="0"/>
                                  </p:stCondLst>
                                  <p:childTnLst>
                                    <p:set>
                                      <p:cBhvr>
                                        <p:cTn id="28" dur="1" fill="hold">
                                          <p:stCondLst>
                                            <p:cond delay="0"/>
                                          </p:stCondLst>
                                        </p:cTn>
                                        <p:tgtEl>
                                          <p:spTgt spid="58386"/>
                                        </p:tgtEl>
                                        <p:attrNameLst>
                                          <p:attrName>style.visibility</p:attrName>
                                        </p:attrNameLst>
                                      </p:cBhvr>
                                      <p:to>
                                        <p:strVal val="visible"/>
                                      </p:to>
                                    </p:set>
                                    <p:anim calcmode="lin" valueType="num">
                                      <p:cBhvr additive="base">
                                        <p:cTn id="29" dur="500" fill="hold"/>
                                        <p:tgtEl>
                                          <p:spTgt spid="58386"/>
                                        </p:tgtEl>
                                        <p:attrNameLst>
                                          <p:attrName>ppt_x</p:attrName>
                                        </p:attrNameLst>
                                      </p:cBhvr>
                                      <p:tavLst>
                                        <p:tav tm="0">
                                          <p:val>
                                            <p:strVal val="#ppt_x"/>
                                          </p:val>
                                        </p:tav>
                                        <p:tav tm="100000">
                                          <p:val>
                                            <p:strVal val="#ppt_x"/>
                                          </p:val>
                                        </p:tav>
                                      </p:tavLst>
                                    </p:anim>
                                    <p:anim calcmode="lin" valueType="num">
                                      <p:cBhvr additive="base">
                                        <p:cTn id="30" dur="500" fill="hold"/>
                                        <p:tgtEl>
                                          <p:spTgt spid="58386"/>
                                        </p:tgtEl>
                                        <p:attrNameLst>
                                          <p:attrName>ppt_y</p:attrName>
                                        </p:attrNameLst>
                                      </p:cBhvr>
                                      <p:tavLst>
                                        <p:tav tm="0">
                                          <p:val>
                                            <p:strVal val="1+#ppt_h/2"/>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371">
                                            <p:txEl>
                                              <p:pRg st="7" end="7"/>
                                            </p:txEl>
                                          </p:spTgt>
                                        </p:tgtEl>
                                        <p:attrNameLst>
                                          <p:attrName>style.visibility</p:attrName>
                                        </p:attrNameLst>
                                      </p:cBhvr>
                                      <p:to>
                                        <p:strVal val="visible"/>
                                      </p:to>
                                    </p:set>
                                  </p:childTnLst>
                                </p:cTn>
                              </p:par>
                              <p:par>
                                <p:cTn id="39" presetID="2" presetClass="entr" presetSubtype="4" fill="hold" grpId="0" nodeType="withEffect">
                                  <p:stCondLst>
                                    <p:cond delay="0"/>
                                  </p:stCondLst>
                                  <p:childTnLst>
                                    <p:set>
                                      <p:cBhvr>
                                        <p:cTn id="40" dur="1" fill="hold">
                                          <p:stCondLst>
                                            <p:cond delay="0"/>
                                          </p:stCondLst>
                                        </p:cTn>
                                        <p:tgtEl>
                                          <p:spTgt spid="58387"/>
                                        </p:tgtEl>
                                        <p:attrNameLst>
                                          <p:attrName>style.visibility</p:attrName>
                                        </p:attrNameLst>
                                      </p:cBhvr>
                                      <p:to>
                                        <p:strVal val="visible"/>
                                      </p:to>
                                    </p:set>
                                    <p:anim calcmode="lin" valueType="num">
                                      <p:cBhvr additive="base">
                                        <p:cTn id="41" dur="500" fill="hold"/>
                                        <p:tgtEl>
                                          <p:spTgt spid="58387"/>
                                        </p:tgtEl>
                                        <p:attrNameLst>
                                          <p:attrName>ppt_x</p:attrName>
                                        </p:attrNameLst>
                                      </p:cBhvr>
                                      <p:tavLst>
                                        <p:tav tm="0">
                                          <p:val>
                                            <p:strVal val="#ppt_x"/>
                                          </p:val>
                                        </p:tav>
                                        <p:tav tm="100000">
                                          <p:val>
                                            <p:strVal val="#ppt_x"/>
                                          </p:val>
                                        </p:tav>
                                      </p:tavLst>
                                    </p:anim>
                                    <p:anim calcmode="lin" valueType="num">
                                      <p:cBhvr additive="base">
                                        <p:cTn id="42" dur="500" fill="hold"/>
                                        <p:tgtEl>
                                          <p:spTgt spid="58387"/>
                                        </p:tgtEl>
                                        <p:attrNameLst>
                                          <p:attrName>ppt_y</p:attrName>
                                        </p:attrNameLst>
                                      </p:cBhvr>
                                      <p:tavLst>
                                        <p:tav tm="0">
                                          <p:val>
                                            <p:strVal val="1+#ppt_h/2"/>
                                          </p:val>
                                        </p:tav>
                                        <p:tav tm="100000">
                                          <p:val>
                                            <p:strVal val="#ppt_y"/>
                                          </p:val>
                                        </p:tav>
                                      </p:tavLst>
                                    </p:anim>
                                  </p:childTnLst>
                                </p:cTn>
                              </p:par>
                              <p:par>
                                <p:cTn id="43" presetID="35" presetClass="emph" presetSubtype="0" repeatCount="4000" fill="hold" grpId="1" nodeType="withEffect">
                                  <p:stCondLst>
                                    <p:cond delay="0"/>
                                  </p:stCondLst>
                                  <p:childTnLst>
                                    <p:anim calcmode="discrete" valueType="str">
                                      <p:cBhvr>
                                        <p:cTn id="44" dur="1000" fill="hold"/>
                                        <p:tgtEl>
                                          <p:spTgt spid="58387"/>
                                        </p:tgtEl>
                                        <p:attrNameLst>
                                          <p:attrName>style.visibility</p:attrName>
                                        </p:attrNameLst>
                                      </p:cBhvr>
                                      <p:tavLst>
                                        <p:tav tm="0">
                                          <p:val>
                                            <p:strVal val="hidden"/>
                                          </p:val>
                                        </p:tav>
                                        <p:tav tm="50000">
                                          <p:val>
                                            <p:strVal val="visible"/>
                                          </p:val>
                                        </p:tav>
                                      </p:tavLst>
                                    </p:anim>
                                  </p:childTnLst>
                                </p:cTn>
                              </p:par>
                              <p:par>
                                <p:cTn id="45" presetID="6" presetClass="emph" presetSubtype="0" repeatCount="2000" fill="hold" grpId="2" nodeType="withEffect">
                                  <p:stCondLst>
                                    <p:cond delay="0"/>
                                  </p:stCondLst>
                                  <p:childTnLst>
                                    <p:animScale>
                                      <p:cBhvr>
                                        <p:cTn id="46" dur="2000" fill="hold"/>
                                        <p:tgtEl>
                                          <p:spTgt spid="58387"/>
                                        </p:tgtEl>
                                      </p:cBhvr>
                                      <p:by x="150000" y="150000"/>
                                    </p:animScale>
                                  </p:childTnLst>
                                </p:cTn>
                              </p:par>
                              <p:par>
                                <p:cTn id="47" presetID="2" presetClass="entr" presetSubtype="4" fill="hold" grpId="3" nodeType="withEffect">
                                  <p:stCondLst>
                                    <p:cond delay="0"/>
                                  </p:stCondLst>
                                  <p:childTnLst>
                                    <p:set>
                                      <p:cBhvr>
                                        <p:cTn id="48" dur="1" fill="hold">
                                          <p:stCondLst>
                                            <p:cond delay="0"/>
                                          </p:stCondLst>
                                        </p:cTn>
                                        <p:tgtEl>
                                          <p:spTgt spid="58387"/>
                                        </p:tgtEl>
                                        <p:attrNameLst>
                                          <p:attrName>style.visibility</p:attrName>
                                        </p:attrNameLst>
                                      </p:cBhvr>
                                      <p:to>
                                        <p:strVal val="visible"/>
                                      </p:to>
                                    </p:set>
                                    <p:anim calcmode="lin" valueType="num">
                                      <p:cBhvr additive="base">
                                        <p:cTn id="49" dur="500" fill="hold"/>
                                        <p:tgtEl>
                                          <p:spTgt spid="58387"/>
                                        </p:tgtEl>
                                        <p:attrNameLst>
                                          <p:attrName>ppt_x</p:attrName>
                                        </p:attrNameLst>
                                      </p:cBhvr>
                                      <p:tavLst>
                                        <p:tav tm="0">
                                          <p:val>
                                            <p:strVal val="#ppt_x"/>
                                          </p:val>
                                        </p:tav>
                                        <p:tav tm="100000">
                                          <p:val>
                                            <p:strVal val="#ppt_x"/>
                                          </p:val>
                                        </p:tav>
                                      </p:tavLst>
                                    </p:anim>
                                    <p:anim calcmode="lin" valueType="num">
                                      <p:cBhvr additive="base">
                                        <p:cTn id="50" dur="500" fill="hold"/>
                                        <p:tgtEl>
                                          <p:spTgt spid="5838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8388"/>
                                        </p:tgtEl>
                                        <p:attrNameLst>
                                          <p:attrName>style.visibility</p:attrName>
                                        </p:attrNameLst>
                                      </p:cBhvr>
                                      <p:to>
                                        <p:strVal val="visible"/>
                                      </p:to>
                                    </p:set>
                                    <p:anim calcmode="lin" valueType="num">
                                      <p:cBhvr additive="base">
                                        <p:cTn id="53" dur="500" fill="hold"/>
                                        <p:tgtEl>
                                          <p:spTgt spid="58388"/>
                                        </p:tgtEl>
                                        <p:attrNameLst>
                                          <p:attrName>ppt_x</p:attrName>
                                        </p:attrNameLst>
                                      </p:cBhvr>
                                      <p:tavLst>
                                        <p:tav tm="0">
                                          <p:val>
                                            <p:strVal val="#ppt_x"/>
                                          </p:val>
                                        </p:tav>
                                        <p:tav tm="100000">
                                          <p:val>
                                            <p:strVal val="#ppt_x"/>
                                          </p:val>
                                        </p:tav>
                                      </p:tavLst>
                                    </p:anim>
                                    <p:anim calcmode="lin" valueType="num">
                                      <p:cBhvr additive="base">
                                        <p:cTn id="54" dur="500" fill="hold"/>
                                        <p:tgtEl>
                                          <p:spTgt spid="58388"/>
                                        </p:tgtEl>
                                        <p:attrNameLst>
                                          <p:attrName>ppt_y</p:attrName>
                                        </p:attrNameLst>
                                      </p:cBhvr>
                                      <p:tavLst>
                                        <p:tav tm="0">
                                          <p:val>
                                            <p:strVal val="1+#ppt_h/2"/>
                                          </p:val>
                                        </p:tav>
                                        <p:tav tm="100000">
                                          <p:val>
                                            <p:strVal val="#ppt_y"/>
                                          </p:val>
                                        </p:tav>
                                      </p:tavLst>
                                    </p:anim>
                                  </p:childTnLst>
                                </p:cTn>
                              </p:par>
                              <p:par>
                                <p:cTn id="55" presetID="6" presetClass="emph" presetSubtype="0" fill="hold" grpId="1" nodeType="withEffect">
                                  <p:stCondLst>
                                    <p:cond delay="0"/>
                                  </p:stCondLst>
                                  <p:childTnLst>
                                    <p:animScale>
                                      <p:cBhvr>
                                        <p:cTn id="56" dur="2000" fill="hold"/>
                                        <p:tgtEl>
                                          <p:spTgt spid="58388"/>
                                        </p:tgtEl>
                                      </p:cBhvr>
                                      <p:by x="150000" y="150000"/>
                                    </p:animScale>
                                  </p:childTnLst>
                                </p:cTn>
                              </p:par>
                              <p:par>
                                <p:cTn id="57" presetID="1" presetClass="entr" presetSubtype="0" fill="hold" grpId="0" nodeType="withEffect">
                                  <p:stCondLst>
                                    <p:cond delay="0"/>
                                  </p:stCondLst>
                                  <p:childTnLst>
                                    <p:set>
                                      <p:cBhvr>
                                        <p:cTn id="58" dur="1" fill="hold">
                                          <p:stCondLst>
                                            <p:cond delay="0"/>
                                          </p:stCondLst>
                                        </p:cTn>
                                        <p:tgtEl>
                                          <p:spTgt spid="5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76" grpId="0" animBg="1"/>
      <p:bldP spid="58387" grpId="0" animBg="1"/>
      <p:bldP spid="58387" grpId="1" animBg="1"/>
      <p:bldP spid="58387" grpId="2" animBg="1"/>
      <p:bldP spid="58387" grpId="3" animBg="1"/>
      <p:bldP spid="58388" grpId="0" animBg="1"/>
      <p:bldP spid="58388" grpId="1"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AU" sz="2800" dirty="0"/>
              <a:t>Preventing </a:t>
            </a:r>
            <a:r>
              <a:rPr lang="en-AU" sz="2800" dirty="0" smtClean="0"/>
              <a:t>adhesion and mixed-mode failures (metals)</a:t>
            </a:r>
            <a:endParaRPr lang="en-AU" sz="2800" dirty="0"/>
          </a:p>
        </p:txBody>
      </p:sp>
      <p:sp>
        <p:nvSpPr>
          <p:cNvPr id="62467" name="Rectangle 3"/>
          <p:cNvSpPr>
            <a:spLocks noGrp="1" noChangeArrowheads="1"/>
          </p:cNvSpPr>
          <p:nvPr>
            <p:ph idx="1"/>
          </p:nvPr>
        </p:nvSpPr>
        <p:spPr/>
        <p:txBody>
          <a:bodyPr/>
          <a:lstStyle/>
          <a:p>
            <a:pPr>
              <a:lnSpc>
                <a:spcPct val="80000"/>
              </a:lnSpc>
            </a:pPr>
            <a:r>
              <a:rPr lang="en-AU" sz="2000" dirty="0"/>
              <a:t>Adhesion and mixed-mode failures are avoided by hydration resistant interfacial chemical bonds</a:t>
            </a:r>
          </a:p>
          <a:p>
            <a:pPr lvl="1">
              <a:lnSpc>
                <a:spcPct val="80000"/>
              </a:lnSpc>
            </a:pPr>
            <a:r>
              <a:rPr lang="en-AU" sz="1800" dirty="0"/>
              <a:t>Depends totally on the method used to prepare the surface for bonding</a:t>
            </a:r>
          </a:p>
          <a:p>
            <a:pPr>
              <a:lnSpc>
                <a:spcPct val="80000"/>
              </a:lnSpc>
            </a:pPr>
            <a:r>
              <a:rPr lang="en-AU" sz="2000" dirty="0"/>
              <a:t>Most effective means to demonstrate: wedge test ASTM D3762</a:t>
            </a:r>
          </a:p>
          <a:p>
            <a:pPr>
              <a:lnSpc>
                <a:spcPct val="80000"/>
              </a:lnSpc>
            </a:pPr>
            <a:endParaRPr lang="en-AU" sz="2000" dirty="0"/>
          </a:p>
          <a:p>
            <a:pPr>
              <a:lnSpc>
                <a:spcPct val="80000"/>
              </a:lnSpc>
            </a:pPr>
            <a:endParaRPr lang="en-AU" sz="2000" dirty="0"/>
          </a:p>
          <a:p>
            <a:pPr>
              <a:lnSpc>
                <a:spcPct val="80000"/>
              </a:lnSpc>
            </a:pPr>
            <a:endParaRPr lang="en-AU" sz="2000" dirty="0"/>
          </a:p>
          <a:p>
            <a:pPr>
              <a:lnSpc>
                <a:spcPct val="80000"/>
              </a:lnSpc>
            </a:pPr>
            <a:r>
              <a:rPr lang="en-AU" sz="2000" dirty="0"/>
              <a:t>Acceptance criteria </a:t>
            </a:r>
            <a:r>
              <a:rPr lang="en-AU" sz="2000" dirty="0" smtClean="0"/>
              <a:t>(</a:t>
            </a:r>
            <a:r>
              <a:rPr lang="en-AU" sz="1400" b="1" dirty="0" smtClean="0"/>
              <a:t>TTCP Action Group 13</a:t>
            </a:r>
            <a:r>
              <a:rPr lang="en-AU" sz="2000" dirty="0" smtClean="0"/>
              <a:t>) in </a:t>
            </a:r>
            <a:r>
              <a:rPr lang="en-AU" sz="2000" dirty="0"/>
              <a:t>DOT/FAA/AR – TN06/57</a:t>
            </a:r>
            <a:r>
              <a:rPr lang="en-US" sz="2000" dirty="0"/>
              <a:t> </a:t>
            </a:r>
            <a:r>
              <a:rPr lang="en-AU" sz="2000" i="1" dirty="0"/>
              <a:t>Best Practice in Adhesive Bonded Structures and Repairs</a:t>
            </a:r>
            <a:r>
              <a:rPr lang="en-US" sz="2000" dirty="0"/>
              <a:t> </a:t>
            </a:r>
            <a:endParaRPr lang="en-US" sz="2000" dirty="0" smtClean="0"/>
          </a:p>
          <a:p>
            <a:pPr lvl="1">
              <a:lnSpc>
                <a:spcPct val="80000"/>
              </a:lnSpc>
            </a:pPr>
            <a:r>
              <a:rPr lang="en-US" sz="1600" dirty="0" smtClean="0"/>
              <a:t>FAA has project to re-draft the ASTM standard</a:t>
            </a:r>
            <a:endParaRPr lang="en-US" sz="1600" dirty="0"/>
          </a:p>
          <a:p>
            <a:pPr>
              <a:lnSpc>
                <a:spcPct val="80000"/>
              </a:lnSpc>
            </a:pPr>
            <a:r>
              <a:rPr lang="en-US" sz="2000" dirty="0"/>
              <a:t>Bonds meeting these requirements have a demonstrated history </a:t>
            </a:r>
          </a:p>
          <a:p>
            <a:pPr lvl="1">
              <a:lnSpc>
                <a:spcPct val="80000"/>
              </a:lnSpc>
            </a:pPr>
            <a:r>
              <a:rPr lang="en-US" sz="1800" dirty="0"/>
              <a:t>RAAF twenty years &lt; 0.07% bond failures (technician malfunctions)</a:t>
            </a:r>
          </a:p>
          <a:p>
            <a:pPr lvl="1">
              <a:lnSpc>
                <a:spcPct val="80000"/>
              </a:lnSpc>
            </a:pPr>
            <a:r>
              <a:rPr lang="en-AU" sz="1800" dirty="0"/>
              <a:t>USAF fourteen years no failures reported</a:t>
            </a:r>
          </a:p>
          <a:p>
            <a:pPr>
              <a:lnSpc>
                <a:spcPct val="80000"/>
              </a:lnSpc>
            </a:pPr>
            <a:r>
              <a:rPr lang="en-AU" sz="2000" dirty="0"/>
              <a:t>Some OEM processes will not meet these requirements</a:t>
            </a:r>
          </a:p>
          <a:p>
            <a:pPr>
              <a:lnSpc>
                <a:spcPct val="80000"/>
              </a:lnSpc>
            </a:pPr>
            <a:r>
              <a:rPr lang="en-AU" sz="2000" b="1" u="sng" dirty="0"/>
              <a:t>Many</a:t>
            </a:r>
            <a:r>
              <a:rPr lang="en-AU" sz="2000" dirty="0"/>
              <a:t> SRM repair methods are also deficient</a:t>
            </a:r>
          </a:p>
        </p:txBody>
      </p:sp>
      <p:sp>
        <p:nvSpPr>
          <p:cNvPr id="62470" name="AutoShape 6"/>
          <p:cNvSpPr>
            <a:spLocks noChangeArrowheads="1"/>
          </p:cNvSpPr>
          <p:nvPr/>
        </p:nvSpPr>
        <p:spPr bwMode="auto">
          <a:xfrm>
            <a:off x="6843346" y="6239608"/>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6247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AU" dirty="0"/>
          </a:p>
        </p:txBody>
      </p:sp>
      <p:graphicFrame>
        <p:nvGraphicFramePr>
          <p:cNvPr id="62471" name="Object 7"/>
          <p:cNvGraphicFramePr>
            <a:graphicFrameLocks noChangeAspect="1"/>
          </p:cNvGraphicFramePr>
          <p:nvPr/>
        </p:nvGraphicFramePr>
        <p:xfrm>
          <a:off x="912813" y="2827338"/>
          <a:ext cx="5219700" cy="819150"/>
        </p:xfrm>
        <a:graphic>
          <a:graphicData uri="http://schemas.openxmlformats.org/presentationml/2006/ole">
            <mc:AlternateContent xmlns:mc="http://schemas.openxmlformats.org/markup-compatibility/2006">
              <mc:Choice xmlns:v="urn:schemas-microsoft-com:vml" Requires="v">
                <p:oleObj spid="_x0000_s63615" name="Picture" r:id="rId4" imgW="6578275" imgH="1036639" progId="Word.Picture.8">
                  <p:embed/>
                </p:oleObj>
              </mc:Choice>
              <mc:Fallback>
                <p:oleObj name="Picture" r:id="rId4" imgW="6578275" imgH="1036639"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813" y="2827338"/>
                        <a:ext cx="521970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427851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62471"/>
                                        </p:tgtEl>
                                        <p:attrNameLst>
                                          <p:attrName>style.visibility</p:attrName>
                                        </p:attrNameLst>
                                      </p:cBhvr>
                                      <p:to>
                                        <p:strVal val="visible"/>
                                      </p:to>
                                    </p:set>
                                    <p:anim calcmode="lin" valueType="num">
                                      <p:cBhvr additive="base">
                                        <p:cTn id="15" dur="500" fill="hold"/>
                                        <p:tgtEl>
                                          <p:spTgt spid="62471"/>
                                        </p:tgtEl>
                                        <p:attrNameLst>
                                          <p:attrName>ppt_x</p:attrName>
                                        </p:attrNameLst>
                                      </p:cBhvr>
                                      <p:tavLst>
                                        <p:tav tm="0">
                                          <p:val>
                                            <p:strVal val="#ppt_x"/>
                                          </p:val>
                                        </p:tav>
                                        <p:tav tm="100000">
                                          <p:val>
                                            <p:strVal val="#ppt_x"/>
                                          </p:val>
                                        </p:tav>
                                      </p:tavLst>
                                    </p:anim>
                                    <p:anim calcmode="lin" valueType="num">
                                      <p:cBhvr additive="base">
                                        <p:cTn id="16" dur="500" fill="hold"/>
                                        <p:tgtEl>
                                          <p:spTgt spid="6247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4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46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6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46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46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467">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467">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7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Fibre-composite interfaces</a:t>
            </a:r>
            <a:endParaRPr lang="en-AU" dirty="0"/>
          </a:p>
        </p:txBody>
      </p:sp>
      <p:sp>
        <p:nvSpPr>
          <p:cNvPr id="3" name="Content Placeholder 2"/>
          <p:cNvSpPr>
            <a:spLocks noGrp="1"/>
          </p:cNvSpPr>
          <p:nvPr>
            <p:ph idx="1"/>
          </p:nvPr>
        </p:nvSpPr>
        <p:spPr/>
        <p:txBody>
          <a:bodyPr/>
          <a:lstStyle/>
          <a:p>
            <a:r>
              <a:rPr lang="en-AU" dirty="0" smtClean="0"/>
              <a:t>The discussion to date specifically refers to METAL bonds</a:t>
            </a:r>
          </a:p>
          <a:p>
            <a:r>
              <a:rPr lang="en-AU" dirty="0" smtClean="0"/>
              <a:t>Fibre composite interfaces rely on covalent bonds formed at the time of adhesive/resin cure</a:t>
            </a:r>
          </a:p>
          <a:p>
            <a:r>
              <a:rPr lang="en-AU" dirty="0" smtClean="0"/>
              <a:t>Hydration may play a role in interfacial degradation</a:t>
            </a:r>
          </a:p>
          <a:p>
            <a:r>
              <a:rPr lang="en-AU" dirty="0" smtClean="0"/>
              <a:t>Another possible cause for co-cure or co-bonded joints may be differential cure due to depletion of curing agents by one of the resin or adhesive systems</a:t>
            </a:r>
          </a:p>
          <a:p>
            <a:r>
              <a:rPr lang="en-AU" dirty="0" smtClean="0"/>
              <a:t>Another </a:t>
            </a:r>
            <a:r>
              <a:rPr lang="en-AU" dirty="0" smtClean="0"/>
              <a:t>common cause of interfacial failures in composite joints is the use of peel plies</a:t>
            </a:r>
            <a:endParaRPr lang="en-AU"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99373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Peel plies</a:t>
            </a:r>
            <a:endParaRPr lang="en-AU" dirty="0"/>
          </a:p>
        </p:txBody>
      </p:sp>
      <p:sp>
        <p:nvSpPr>
          <p:cNvPr id="3" name="Content Placeholder 2"/>
          <p:cNvSpPr>
            <a:spLocks noGrp="1"/>
          </p:cNvSpPr>
          <p:nvPr>
            <p:ph idx="1"/>
          </p:nvPr>
        </p:nvSpPr>
        <p:spPr/>
        <p:txBody>
          <a:bodyPr/>
          <a:lstStyle/>
          <a:p>
            <a:pPr>
              <a:defRPr/>
            </a:pPr>
            <a:r>
              <a:rPr lang="en-AU" dirty="0" smtClean="0"/>
              <a:t>Peel plies are removable material incorporated on outer surfaces during laminate cure</a:t>
            </a:r>
          </a:p>
          <a:p>
            <a:pPr lvl="1">
              <a:defRPr/>
            </a:pPr>
            <a:r>
              <a:rPr lang="en-AU" dirty="0" smtClean="0"/>
              <a:t>Protects laminate from contaminants</a:t>
            </a:r>
          </a:p>
          <a:p>
            <a:pPr lvl="1">
              <a:defRPr/>
            </a:pPr>
            <a:r>
              <a:rPr lang="en-AU" dirty="0" smtClean="0"/>
              <a:t>Removal just prior to bonding removes surface contaminants</a:t>
            </a:r>
          </a:p>
          <a:p>
            <a:pPr>
              <a:defRPr/>
            </a:pPr>
            <a:r>
              <a:rPr lang="en-AU" dirty="0" smtClean="0"/>
              <a:t>The peel ply must not form strong bonds to the laminate resin or removal may damage the laminate</a:t>
            </a:r>
          </a:p>
          <a:p>
            <a:pPr>
              <a:defRPr/>
            </a:pPr>
            <a:r>
              <a:rPr lang="en-AU" dirty="0" smtClean="0"/>
              <a:t>Two mechanisms:</a:t>
            </a:r>
          </a:p>
          <a:p>
            <a:pPr lvl="1">
              <a:defRPr/>
            </a:pPr>
            <a:r>
              <a:rPr lang="en-AU" dirty="0" smtClean="0"/>
              <a:t>Coat fibres with release material</a:t>
            </a:r>
          </a:p>
          <a:p>
            <a:pPr lvl="1">
              <a:defRPr/>
            </a:pPr>
            <a:r>
              <a:rPr lang="en-AU" dirty="0" smtClean="0"/>
              <a:t>Heat scour fibres to glaze the fibre surface</a:t>
            </a:r>
            <a:endParaRPr lang="en-AU"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8589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t>Peel plies</a:t>
            </a:r>
            <a:endParaRPr lang="en-AU" dirty="0"/>
          </a:p>
        </p:txBody>
      </p:sp>
      <p:sp>
        <p:nvSpPr>
          <p:cNvPr id="3" name="Content Placeholder 2"/>
          <p:cNvSpPr>
            <a:spLocks noGrp="1"/>
          </p:cNvSpPr>
          <p:nvPr>
            <p:ph idx="1"/>
          </p:nvPr>
        </p:nvSpPr>
        <p:spPr/>
        <p:txBody>
          <a:bodyPr/>
          <a:lstStyle/>
          <a:p>
            <a:pPr>
              <a:defRPr/>
            </a:pPr>
            <a:r>
              <a:rPr lang="en-AU" dirty="0" smtClean="0"/>
              <a:t>Coated fibre peel plies </a:t>
            </a:r>
            <a:r>
              <a:rPr lang="en-AU" b="1" u="sng" dirty="0" smtClean="0"/>
              <a:t>will</a:t>
            </a:r>
            <a:r>
              <a:rPr lang="en-AU" dirty="0" smtClean="0"/>
              <a:t> transfer release material to the supposedly clean surface</a:t>
            </a:r>
          </a:p>
          <a:p>
            <a:pPr lvl="1">
              <a:defRPr/>
            </a:pPr>
            <a:r>
              <a:rPr lang="en-AU" dirty="0" smtClean="0"/>
              <a:t>Will result in lower strength bond</a:t>
            </a:r>
            <a:endParaRPr lang="en-AU" dirty="0"/>
          </a:p>
          <a:p>
            <a:pPr>
              <a:defRPr/>
            </a:pPr>
            <a:r>
              <a:rPr lang="en-AU" dirty="0" smtClean="0"/>
              <a:t>Heat scoured fibres form a cast of the glazed surface, which also will only bond weakly</a:t>
            </a:r>
          </a:p>
          <a:p>
            <a:pPr>
              <a:defRPr/>
            </a:pPr>
            <a:r>
              <a:rPr lang="en-AU" dirty="0" smtClean="0"/>
              <a:t>Recommendation:</a:t>
            </a:r>
          </a:p>
          <a:p>
            <a:pPr lvl="1">
              <a:defRPr/>
            </a:pPr>
            <a:r>
              <a:rPr lang="en-AU" dirty="0" smtClean="0"/>
              <a:t>Use heat scoured materials and then lightly grit-blast after removing the peel ply – do NOT solvent clean after grit blasting</a:t>
            </a:r>
            <a:endParaRPr lang="en-AU"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22758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pPr eaLnBrk="1" hangingPunct="1">
              <a:defRPr/>
            </a:pPr>
            <a:r>
              <a:rPr lang="en-AU" dirty="0"/>
              <a:t>Case study: failure of composite bond</a:t>
            </a:r>
          </a:p>
        </p:txBody>
      </p:sp>
      <p:sp>
        <p:nvSpPr>
          <p:cNvPr id="599043" name="Rectangle 3"/>
          <p:cNvSpPr>
            <a:spLocks noGrp="1" noChangeArrowheads="1"/>
          </p:cNvSpPr>
          <p:nvPr>
            <p:ph type="body" sz="half" idx="1"/>
          </p:nvPr>
        </p:nvSpPr>
        <p:spPr/>
        <p:txBody>
          <a:bodyPr/>
          <a:lstStyle/>
          <a:p>
            <a:pPr eaLnBrk="1" hangingPunct="1">
              <a:defRPr/>
            </a:pPr>
            <a:r>
              <a:rPr lang="en-AU" sz="2000" dirty="0"/>
              <a:t>Bond used RT curing paste adhesive to secondary bond components</a:t>
            </a:r>
          </a:p>
          <a:p>
            <a:pPr eaLnBrk="1" hangingPunct="1">
              <a:defRPr/>
            </a:pPr>
            <a:r>
              <a:rPr lang="en-AU" sz="2000" dirty="0"/>
              <a:t>Preparation used peel ply only</a:t>
            </a:r>
          </a:p>
          <a:p>
            <a:pPr lvl="1" eaLnBrk="1" hangingPunct="1">
              <a:defRPr/>
            </a:pPr>
            <a:r>
              <a:rPr lang="en-AU" sz="1800" dirty="0"/>
              <a:t>Heat scoured </a:t>
            </a:r>
            <a:r>
              <a:rPr lang="en-AU" sz="1800" dirty="0" smtClean="0"/>
              <a:t>peel ply</a:t>
            </a:r>
            <a:endParaRPr lang="en-AU" sz="1800" dirty="0"/>
          </a:p>
          <a:p>
            <a:pPr lvl="1" eaLnBrk="1" hangingPunct="1">
              <a:defRPr/>
            </a:pPr>
            <a:r>
              <a:rPr lang="en-AU" sz="1800" dirty="0"/>
              <a:t>No abrasion</a:t>
            </a:r>
          </a:p>
          <a:p>
            <a:pPr eaLnBrk="1" hangingPunct="1">
              <a:defRPr/>
            </a:pPr>
            <a:r>
              <a:rPr lang="en-AU" sz="2000" dirty="0"/>
              <a:t>Joints failed with 95% adhesion failure evident</a:t>
            </a:r>
          </a:p>
          <a:p>
            <a:pPr eaLnBrk="1" hangingPunct="1">
              <a:defRPr/>
            </a:pPr>
            <a:r>
              <a:rPr lang="en-AU" sz="2000" dirty="0"/>
              <a:t>Company suspected contamination of surfaces</a:t>
            </a:r>
          </a:p>
          <a:p>
            <a:pPr eaLnBrk="1" hangingPunct="1">
              <a:defRPr/>
            </a:pPr>
            <a:r>
              <a:rPr lang="en-AU" sz="2000" dirty="0"/>
              <a:t>Adhesion Associates suggested tests to confirm or deny contaminants</a:t>
            </a:r>
          </a:p>
        </p:txBody>
      </p:sp>
      <p:pic>
        <p:nvPicPr>
          <p:cNvPr id="177157" name="Picture 4" descr="P10408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813" y="1538288"/>
            <a:ext cx="434657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807242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90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90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904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AU" dirty="0"/>
              <a:t>Case study (cont’d): SEM analysis</a:t>
            </a:r>
          </a:p>
        </p:txBody>
      </p:sp>
      <p:sp>
        <p:nvSpPr>
          <p:cNvPr id="601091" name="Rectangle 3"/>
          <p:cNvSpPr>
            <a:spLocks noGrp="1" noChangeArrowheads="1"/>
          </p:cNvSpPr>
          <p:nvPr>
            <p:ph type="body" sz="half" idx="1"/>
          </p:nvPr>
        </p:nvSpPr>
        <p:spPr/>
        <p:txBody>
          <a:bodyPr/>
          <a:lstStyle/>
          <a:p>
            <a:pPr>
              <a:defRPr/>
            </a:pPr>
            <a:r>
              <a:rPr lang="en-AU" sz="1800" dirty="0" smtClean="0"/>
              <a:t>Peel </a:t>
            </a:r>
            <a:r>
              <a:rPr lang="en-AU" sz="1800" dirty="0"/>
              <a:t>ply </a:t>
            </a:r>
            <a:r>
              <a:rPr lang="en-AU" sz="1800" dirty="0" smtClean="0"/>
              <a:t>impression replicated on bonding surface</a:t>
            </a:r>
            <a:endParaRPr lang="en-AU" sz="1800" dirty="0"/>
          </a:p>
          <a:p>
            <a:pPr eaLnBrk="1" hangingPunct="1">
              <a:defRPr/>
            </a:pPr>
            <a:r>
              <a:rPr lang="en-AU" sz="1800" dirty="0"/>
              <a:t>Examination showed </a:t>
            </a:r>
            <a:r>
              <a:rPr lang="en-AU" sz="1800" dirty="0" smtClean="0"/>
              <a:t>adhesive </a:t>
            </a:r>
            <a:r>
              <a:rPr lang="en-AU" sz="1800" dirty="0"/>
              <a:t>only at fiber cross-over points</a:t>
            </a:r>
          </a:p>
          <a:p>
            <a:pPr eaLnBrk="1" hangingPunct="1">
              <a:defRPr/>
            </a:pPr>
            <a:r>
              <a:rPr lang="en-AU" sz="1800" dirty="0"/>
              <a:t>No bond to resin elsewhere</a:t>
            </a:r>
          </a:p>
          <a:p>
            <a:pPr eaLnBrk="1" hangingPunct="1">
              <a:defRPr/>
            </a:pPr>
            <a:r>
              <a:rPr lang="en-AU" sz="1800" dirty="0"/>
              <a:t>EDAX </a:t>
            </a:r>
            <a:r>
              <a:rPr lang="en-AU" sz="1800" dirty="0" smtClean="0"/>
              <a:t>used </a:t>
            </a:r>
            <a:r>
              <a:rPr lang="en-AU" sz="1800" dirty="0"/>
              <a:t>to investigate </a:t>
            </a:r>
            <a:r>
              <a:rPr lang="en-AU" sz="1800" dirty="0" smtClean="0"/>
              <a:t>surface</a:t>
            </a:r>
            <a:endParaRPr lang="en-AU" sz="1800" dirty="0"/>
          </a:p>
          <a:p>
            <a:pPr eaLnBrk="1" hangingPunct="1">
              <a:defRPr/>
            </a:pPr>
            <a:r>
              <a:rPr lang="en-AU" sz="1800" dirty="0" smtClean="0"/>
              <a:t>Then surface ply removed </a:t>
            </a:r>
            <a:r>
              <a:rPr lang="en-AU" sz="1800" dirty="0"/>
              <a:t>and </a:t>
            </a:r>
            <a:r>
              <a:rPr lang="en-AU" sz="1800" dirty="0" smtClean="0"/>
              <a:t>EDAX repeated on resin</a:t>
            </a:r>
            <a:endParaRPr lang="en-AU" sz="1800" dirty="0"/>
          </a:p>
          <a:p>
            <a:pPr eaLnBrk="1" hangingPunct="1">
              <a:defRPr/>
            </a:pPr>
            <a:r>
              <a:rPr lang="en-AU" sz="1800" dirty="0"/>
              <a:t>Some slight differences indicated </a:t>
            </a:r>
            <a:r>
              <a:rPr lang="en-AU" sz="1800" dirty="0" smtClean="0"/>
              <a:t>negligible contamination </a:t>
            </a:r>
            <a:endParaRPr lang="en-AU" sz="1800" dirty="0"/>
          </a:p>
          <a:p>
            <a:pPr lvl="1">
              <a:defRPr/>
            </a:pPr>
            <a:r>
              <a:rPr lang="en-AU" sz="1600" dirty="0" smtClean="0"/>
              <a:t>Cause of </a:t>
            </a:r>
            <a:r>
              <a:rPr lang="en-AU" sz="1600" dirty="0" smtClean="0"/>
              <a:t>failure was NOT contamination: </a:t>
            </a:r>
          </a:p>
          <a:p>
            <a:pPr lvl="1">
              <a:defRPr/>
            </a:pPr>
            <a:r>
              <a:rPr lang="en-AU" sz="1600" dirty="0" smtClean="0"/>
              <a:t>No </a:t>
            </a:r>
            <a:r>
              <a:rPr lang="en-AU" sz="1600" dirty="0" smtClean="0"/>
              <a:t>abrasion </a:t>
            </a:r>
            <a:r>
              <a:rPr lang="en-AU" sz="1600" dirty="0" smtClean="0"/>
              <a:t>step:- peel ply left </a:t>
            </a:r>
            <a:r>
              <a:rPr lang="en-AU" sz="1600" dirty="0"/>
              <a:t>slick surface with poor bonding</a:t>
            </a:r>
          </a:p>
        </p:txBody>
      </p:sp>
      <p:pic>
        <p:nvPicPr>
          <p:cNvPr id="178181" name="Picture 4"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2046288"/>
            <a:ext cx="414655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grpSp>
        <p:nvGrpSpPr>
          <p:cNvPr id="3" name="Group 2"/>
          <p:cNvGrpSpPr>
            <a:grpSpLocks/>
          </p:cNvGrpSpPr>
          <p:nvPr/>
        </p:nvGrpSpPr>
        <p:grpSpPr bwMode="auto">
          <a:xfrm>
            <a:off x="4846638" y="3346450"/>
            <a:ext cx="2182812" cy="901700"/>
            <a:chOff x="4846320" y="3346704"/>
            <a:chExt cx="2182368" cy="902208"/>
          </a:xfrm>
        </p:grpSpPr>
        <p:sp>
          <p:nvSpPr>
            <p:cNvPr id="178184" name="Right Arrow 1"/>
            <p:cNvSpPr>
              <a:spLocks noChangeArrowheads="1"/>
            </p:cNvSpPr>
            <p:nvPr/>
          </p:nvSpPr>
          <p:spPr bwMode="auto">
            <a:xfrm>
              <a:off x="4846320" y="3346704"/>
              <a:ext cx="548640" cy="164592"/>
            </a:xfrm>
            <a:prstGeom prst="rightArrow">
              <a:avLst>
                <a:gd name="adj1" fmla="val 50000"/>
                <a:gd name="adj2" fmla="val 50000"/>
              </a:avLst>
            </a:prstGeom>
            <a:solidFill>
              <a:srgbClr val="FF0000"/>
            </a:solidFill>
            <a:ln w="9525">
              <a:solidFill>
                <a:srgbClr val="000000"/>
              </a:solidFill>
              <a:miter lim="800000"/>
              <a:headEnd/>
              <a:tailEnd/>
            </a:ln>
          </p:spPr>
          <p:txBody>
            <a:bodyPr wrap="none"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78185" name="Right Arrow 7"/>
            <p:cNvSpPr>
              <a:spLocks noChangeArrowheads="1"/>
            </p:cNvSpPr>
            <p:nvPr/>
          </p:nvSpPr>
          <p:spPr bwMode="auto">
            <a:xfrm>
              <a:off x="6480048" y="4084320"/>
              <a:ext cx="548640" cy="164592"/>
            </a:xfrm>
            <a:prstGeom prst="rightArrow">
              <a:avLst>
                <a:gd name="adj1" fmla="val 50000"/>
                <a:gd name="adj2" fmla="val 50000"/>
              </a:avLst>
            </a:prstGeom>
            <a:solidFill>
              <a:srgbClr val="FF0000"/>
            </a:solidFill>
            <a:ln w="9525">
              <a:solidFill>
                <a:srgbClr val="000000"/>
              </a:solidFill>
              <a:miter lim="800000"/>
              <a:headEnd/>
              <a:tailEnd/>
            </a:ln>
          </p:spPr>
          <p:txBody>
            <a:bodyPr wrap="none"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grpSp>
      <p:sp>
        <p:nvSpPr>
          <p:cNvPr id="9"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37799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1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1091">
                                            <p:txEl>
                                              <p:pRg st="1" end="1"/>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109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109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109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1091">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1091">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1091">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What determines bond strength?</a:t>
            </a:r>
            <a:endParaRPr lang="en-AU" dirty="0"/>
          </a:p>
        </p:txBody>
      </p:sp>
      <p:sp>
        <p:nvSpPr>
          <p:cNvPr id="4" name="Content Placeholder 3"/>
          <p:cNvSpPr>
            <a:spLocks noGrp="1"/>
          </p:cNvSpPr>
          <p:nvPr>
            <p:ph sz="half" idx="1"/>
          </p:nvPr>
        </p:nvSpPr>
        <p:spPr/>
        <p:txBody>
          <a:bodyPr/>
          <a:lstStyle/>
          <a:p>
            <a:r>
              <a:rPr lang="en-AU" sz="1800" dirty="0" smtClean="0"/>
              <a:t>The strength of a bond depends on two factors:</a:t>
            </a:r>
          </a:p>
          <a:p>
            <a:pPr lvl="1"/>
            <a:r>
              <a:rPr lang="en-AU" sz="1600" dirty="0" smtClean="0"/>
              <a:t>Strength of bulk adhesive</a:t>
            </a:r>
          </a:p>
          <a:p>
            <a:pPr lvl="1"/>
            <a:r>
              <a:rPr lang="en-AU" sz="1600" dirty="0" smtClean="0"/>
              <a:t>Strength of the interface(s) between the adhesive and adherends</a:t>
            </a:r>
          </a:p>
          <a:p>
            <a:r>
              <a:rPr lang="en-AU" sz="1800" dirty="0" smtClean="0"/>
              <a:t>Bulk adhesive strength is mainly a materials selection and design issue with limited process and environmental input</a:t>
            </a:r>
          </a:p>
          <a:p>
            <a:r>
              <a:rPr lang="en-AU" sz="1800" dirty="0" smtClean="0"/>
              <a:t>Interfacial performance totally depends on </a:t>
            </a:r>
            <a:r>
              <a:rPr lang="en-AU" sz="1800" dirty="0" smtClean="0">
                <a:solidFill>
                  <a:srgbClr val="FF0000"/>
                </a:solidFill>
              </a:rPr>
              <a:t>production processes</a:t>
            </a:r>
          </a:p>
          <a:p>
            <a:r>
              <a:rPr lang="en-AU" sz="1800" dirty="0" smtClean="0">
                <a:solidFill>
                  <a:srgbClr val="FF0000"/>
                </a:solidFill>
              </a:rPr>
              <a:t>Design </a:t>
            </a:r>
            <a:r>
              <a:rPr lang="en-AU" sz="1800" dirty="0" smtClean="0"/>
              <a:t>cannot address interfacial weakness: strength decays with time </a:t>
            </a:r>
            <a:endParaRPr lang="en-AU" sz="1800" dirty="0"/>
          </a:p>
        </p:txBody>
      </p:sp>
      <p:sp>
        <p:nvSpPr>
          <p:cNvPr id="8" name="Rectangle 7"/>
          <p:cNvSpPr/>
          <p:nvPr/>
        </p:nvSpPr>
        <p:spPr bwMode="auto">
          <a:xfrm>
            <a:off x="5740400" y="2527300"/>
            <a:ext cx="2120900" cy="5207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bwMode="auto">
          <a:xfrm>
            <a:off x="4940300" y="2171700"/>
            <a:ext cx="2908300" cy="469900"/>
          </a:xfrm>
          <a:prstGeom prst="rect">
            <a:avLst/>
          </a:prstGeom>
          <a:solidFill>
            <a:schemeClr val="hlink"/>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5740400" y="3009900"/>
            <a:ext cx="2908300" cy="469900"/>
          </a:xfrm>
          <a:prstGeom prst="rect">
            <a:avLst/>
          </a:prstGeom>
          <a:solidFill>
            <a:schemeClr val="hlink"/>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Connector 9"/>
          <p:cNvCxnSpPr>
            <a:endCxn id="8" idx="3"/>
          </p:cNvCxnSpPr>
          <p:nvPr/>
        </p:nvCxnSpPr>
        <p:spPr bwMode="auto">
          <a:xfrm flipV="1">
            <a:off x="5765800" y="2787650"/>
            <a:ext cx="2095500" cy="19050"/>
          </a:xfrm>
          <a:prstGeom prst="line">
            <a:avLst/>
          </a:prstGeom>
          <a:solidFill>
            <a:schemeClr val="hlink"/>
          </a:solidFill>
          <a:ln w="19050" cap="flat" cmpd="sng" algn="ctr">
            <a:solidFill>
              <a:srgbClr val="00000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 name="Group 13"/>
          <p:cNvGrpSpPr/>
          <p:nvPr/>
        </p:nvGrpSpPr>
        <p:grpSpPr>
          <a:xfrm>
            <a:off x="5740400" y="2641600"/>
            <a:ext cx="2108200" cy="368300"/>
            <a:chOff x="5740400" y="2641600"/>
            <a:chExt cx="2108200" cy="368300"/>
          </a:xfrm>
        </p:grpSpPr>
        <p:cxnSp>
          <p:nvCxnSpPr>
            <p:cNvPr id="11" name="Straight Connector 10"/>
            <p:cNvCxnSpPr/>
            <p:nvPr/>
          </p:nvCxnSpPr>
          <p:spPr bwMode="auto">
            <a:xfrm>
              <a:off x="5753100" y="3009900"/>
              <a:ext cx="2095500" cy="0"/>
            </a:xfrm>
            <a:prstGeom prst="line">
              <a:avLst/>
            </a:prstGeom>
            <a:solidFill>
              <a:schemeClr val="hlink"/>
            </a:solidFill>
            <a:ln w="38100"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5740400" y="2641600"/>
              <a:ext cx="2095500" cy="0"/>
            </a:xfrm>
            <a:prstGeom prst="line">
              <a:avLst/>
            </a:prstGeom>
            <a:solidFill>
              <a:schemeClr val="hlink"/>
            </a:solidFill>
            <a:ln w="38100"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2"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3320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pPr eaLnBrk="1" hangingPunct="1">
              <a:defRPr/>
            </a:pPr>
            <a:r>
              <a:rPr lang="en-US" dirty="0"/>
              <a:t>Case study: failed composite patch</a:t>
            </a:r>
          </a:p>
        </p:txBody>
      </p:sp>
      <p:sp>
        <p:nvSpPr>
          <p:cNvPr id="605187" name="Rectangle 3"/>
          <p:cNvSpPr>
            <a:spLocks noGrp="1" noChangeArrowheads="1"/>
          </p:cNvSpPr>
          <p:nvPr>
            <p:ph type="body" sz="half" idx="1"/>
          </p:nvPr>
        </p:nvSpPr>
        <p:spPr>
          <a:xfrm>
            <a:off x="455613" y="1598613"/>
            <a:ext cx="4441825" cy="4497387"/>
          </a:xfrm>
        </p:spPr>
        <p:txBody>
          <a:bodyPr/>
          <a:lstStyle/>
          <a:p>
            <a:pPr eaLnBrk="1" hangingPunct="1">
              <a:defRPr/>
            </a:pPr>
            <a:r>
              <a:rPr lang="en-US" sz="2400" dirty="0"/>
              <a:t>Disbonded patch on aircraft</a:t>
            </a:r>
          </a:p>
          <a:p>
            <a:pPr lvl="1" eaLnBrk="1" hangingPunct="1">
              <a:defRPr/>
            </a:pPr>
            <a:r>
              <a:rPr lang="en-US" sz="2000" dirty="0"/>
              <a:t>Applied using SRM procedures</a:t>
            </a:r>
          </a:p>
          <a:p>
            <a:pPr lvl="1" eaLnBrk="1" hangingPunct="1">
              <a:defRPr/>
            </a:pPr>
            <a:r>
              <a:rPr lang="en-US" sz="2000" dirty="0"/>
              <a:t>Interfacial failure</a:t>
            </a:r>
          </a:p>
          <a:p>
            <a:pPr lvl="2" eaLnBrk="1" hangingPunct="1">
              <a:defRPr/>
            </a:pPr>
            <a:r>
              <a:rPr lang="en-US" sz="1800" dirty="0"/>
              <a:t>All adhesive left on surface</a:t>
            </a:r>
          </a:p>
          <a:p>
            <a:pPr lvl="1" eaLnBrk="1" hangingPunct="1">
              <a:defRPr/>
            </a:pPr>
            <a:r>
              <a:rPr lang="en-US" sz="2000" dirty="0"/>
              <a:t>Some voids in bond-line</a:t>
            </a:r>
          </a:p>
          <a:p>
            <a:pPr eaLnBrk="1" hangingPunct="1">
              <a:defRPr/>
            </a:pPr>
            <a:r>
              <a:rPr lang="en-US" sz="2400" dirty="0"/>
              <a:t>Causes: </a:t>
            </a:r>
          </a:p>
          <a:p>
            <a:pPr lvl="1" eaLnBrk="1" hangingPunct="1">
              <a:defRPr/>
            </a:pPr>
            <a:r>
              <a:rPr lang="en-US" sz="2000" dirty="0"/>
              <a:t>Silicone </a:t>
            </a:r>
            <a:r>
              <a:rPr lang="en-US" sz="2000" dirty="0" smtClean="0"/>
              <a:t>peel </a:t>
            </a:r>
            <a:r>
              <a:rPr lang="en-US" sz="2000" dirty="0"/>
              <a:t>ply on patch</a:t>
            </a:r>
          </a:p>
          <a:p>
            <a:pPr lvl="1" eaLnBrk="1" hangingPunct="1">
              <a:defRPr/>
            </a:pPr>
            <a:r>
              <a:rPr lang="en-US" sz="2000" b="1" dirty="0">
                <a:solidFill>
                  <a:srgbClr val="C00000"/>
                </a:solidFill>
              </a:rPr>
              <a:t>No instruction in SRM to remove </a:t>
            </a:r>
            <a:r>
              <a:rPr lang="en-US" sz="2000" b="1" dirty="0" smtClean="0">
                <a:solidFill>
                  <a:srgbClr val="C00000"/>
                </a:solidFill>
              </a:rPr>
              <a:t>peel </a:t>
            </a:r>
            <a:r>
              <a:rPr lang="en-US" sz="2000" b="1" dirty="0">
                <a:solidFill>
                  <a:srgbClr val="C00000"/>
                </a:solidFill>
              </a:rPr>
              <a:t>ply</a:t>
            </a:r>
          </a:p>
        </p:txBody>
      </p:sp>
      <p:pic>
        <p:nvPicPr>
          <p:cNvPr id="179205"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089525" y="1712913"/>
            <a:ext cx="3297238" cy="4032250"/>
          </a:xfrm>
        </p:spPr>
      </p:pic>
      <p:sp>
        <p:nvSpPr>
          <p:cNvPr id="6"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213775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51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51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51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518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uiExpand="1"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Damage tolerance </a:t>
            </a:r>
            <a:r>
              <a:rPr lang="en-AU" dirty="0" smtClean="0"/>
              <a:t>of adhesive bonds</a:t>
            </a:r>
            <a:endParaRPr lang="en-AU" dirty="0"/>
          </a:p>
        </p:txBody>
      </p:sp>
      <p:sp>
        <p:nvSpPr>
          <p:cNvPr id="3" name="Content Placeholder 2"/>
          <p:cNvSpPr>
            <a:spLocks noGrp="1"/>
          </p:cNvSpPr>
          <p:nvPr>
            <p:ph sz="half" idx="1"/>
          </p:nvPr>
        </p:nvSpPr>
        <p:spPr/>
        <p:txBody>
          <a:bodyPr/>
          <a:lstStyle/>
          <a:p>
            <a:r>
              <a:rPr lang="en-AU" sz="2000" dirty="0" smtClean="0"/>
              <a:t>FAR 2x.573 requires demonstration of damage tolerance</a:t>
            </a:r>
          </a:p>
          <a:p>
            <a:r>
              <a:rPr lang="en-AU" sz="2000" dirty="0" smtClean="0"/>
              <a:t>Standard methodology is analysis and testing based on artificial defects</a:t>
            </a:r>
          </a:p>
          <a:p>
            <a:pPr lvl="1"/>
            <a:r>
              <a:rPr lang="en-AU" sz="1800" dirty="0" smtClean="0"/>
              <a:t>FEA: disconnect nodes to simulate a disbond</a:t>
            </a:r>
          </a:p>
          <a:p>
            <a:pPr lvl="1"/>
            <a:r>
              <a:rPr lang="en-AU" sz="1800" dirty="0" smtClean="0"/>
              <a:t>Testing: use </a:t>
            </a:r>
            <a:r>
              <a:rPr lang="en-AU" sz="1800" dirty="0" smtClean="0"/>
              <a:t>Teflon </a:t>
            </a:r>
            <a:r>
              <a:rPr lang="en-AU" sz="1800" dirty="0" smtClean="0"/>
              <a:t>inserts to prevent bonding, then test</a:t>
            </a:r>
          </a:p>
          <a:p>
            <a:r>
              <a:rPr lang="en-AU" sz="2000" dirty="0" smtClean="0"/>
              <a:t>Local bond strength adjacent to defect is assumed pristine</a:t>
            </a:r>
          </a:p>
          <a:p>
            <a:pPr lvl="1"/>
            <a:r>
              <a:rPr lang="en-AU" sz="1800" dirty="0" smtClean="0"/>
              <a:t>Failure would be by cohesion – high strength</a:t>
            </a:r>
          </a:p>
          <a:p>
            <a:pPr lvl="1"/>
            <a:endParaRPr lang="en-AU" sz="1800" dirty="0"/>
          </a:p>
        </p:txBody>
      </p:sp>
      <p:sp>
        <p:nvSpPr>
          <p:cNvPr id="34" name="Content Placeholder 33"/>
          <p:cNvSpPr>
            <a:spLocks noGrp="1"/>
          </p:cNvSpPr>
          <p:nvPr>
            <p:ph sz="half" idx="2"/>
          </p:nvPr>
        </p:nvSpPr>
        <p:spPr>
          <a:xfrm>
            <a:off x="4645025" y="4017818"/>
            <a:ext cx="4037013" cy="2078182"/>
          </a:xfrm>
        </p:spPr>
        <p:txBody>
          <a:bodyPr/>
          <a:lstStyle/>
          <a:p>
            <a:r>
              <a:rPr lang="en-AU" sz="2000" dirty="0" smtClean="0"/>
              <a:t>Load </a:t>
            </a:r>
            <a:r>
              <a:rPr lang="en-AU" sz="2000" i="1" dirty="0" smtClean="0"/>
              <a:t>capability </a:t>
            </a:r>
            <a:r>
              <a:rPr lang="en-AU" sz="2000" dirty="0" smtClean="0"/>
              <a:t>is the area under the curve </a:t>
            </a:r>
          </a:p>
          <a:p>
            <a:r>
              <a:rPr lang="en-AU" sz="2000" dirty="0" smtClean="0">
                <a:solidFill>
                  <a:srgbClr val="FF0000"/>
                </a:solidFill>
              </a:rPr>
              <a:t>Note the area under this curve and compare with the next slide</a:t>
            </a:r>
            <a:endParaRPr lang="en-AU" sz="2000" dirty="0">
              <a:solidFill>
                <a:srgbClr val="FF0000"/>
              </a:solidFill>
            </a:endParaRPr>
          </a:p>
        </p:txBody>
      </p:sp>
      <p:sp>
        <p:nvSpPr>
          <p:cNvPr id="5" name="Rectangle 4"/>
          <p:cNvSpPr/>
          <p:nvPr/>
        </p:nvSpPr>
        <p:spPr>
          <a:xfrm>
            <a:off x="5433060" y="3075246"/>
            <a:ext cx="2344887" cy="136353"/>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mj-lt"/>
                <a:ea typeface="Times New Roman"/>
                <a:cs typeface="Times New Roman"/>
              </a:rPr>
              <a:t> </a:t>
            </a:r>
            <a:endParaRPr lang="en-AU" sz="1100" dirty="0">
              <a:effectLst/>
              <a:latin typeface="+mj-lt"/>
              <a:ea typeface="Calibri"/>
              <a:cs typeface="Times New Roman"/>
            </a:endParaRPr>
          </a:p>
        </p:txBody>
      </p:sp>
      <p:sp>
        <p:nvSpPr>
          <p:cNvPr id="6" name="Rectangle 5"/>
          <p:cNvSpPr/>
          <p:nvPr/>
        </p:nvSpPr>
        <p:spPr>
          <a:xfrm>
            <a:off x="5709454" y="2766647"/>
            <a:ext cx="2068494" cy="274872"/>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mj-lt"/>
                <a:ea typeface="Times New Roman"/>
                <a:cs typeface="Times New Roman"/>
              </a:rPr>
              <a:t> </a:t>
            </a:r>
            <a:endParaRPr lang="en-AU" sz="1100" dirty="0">
              <a:effectLst/>
              <a:latin typeface="+mj-lt"/>
              <a:ea typeface="Calibri"/>
              <a:cs typeface="Times New Roman"/>
            </a:endParaRPr>
          </a:p>
        </p:txBody>
      </p:sp>
      <p:cxnSp>
        <p:nvCxnSpPr>
          <p:cNvPr id="7" name="Straight Connector 6"/>
          <p:cNvCxnSpPr/>
          <p:nvPr/>
        </p:nvCxnSpPr>
        <p:spPr>
          <a:xfrm>
            <a:off x="6039343" y="3047975"/>
            <a:ext cx="1444379" cy="0"/>
          </a:xfrm>
          <a:prstGeom prst="line">
            <a:avLst/>
          </a:prstGeom>
          <a:ln>
            <a:solidFill>
              <a:srgbClr val="000000"/>
            </a:solidFill>
          </a:ln>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5718369" y="1838977"/>
            <a:ext cx="0" cy="672676"/>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5700538" y="2529833"/>
            <a:ext cx="2095242" cy="0"/>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7777947" y="1848067"/>
            <a:ext cx="0" cy="672676"/>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grpSp>
        <p:nvGrpSpPr>
          <p:cNvPr id="11" name="Group 10"/>
          <p:cNvGrpSpPr/>
          <p:nvPr/>
        </p:nvGrpSpPr>
        <p:grpSpPr>
          <a:xfrm>
            <a:off x="5659860" y="1644651"/>
            <a:ext cx="2455439" cy="885182"/>
            <a:chOff x="5659860" y="1644651"/>
            <a:chExt cx="2455439" cy="885182"/>
          </a:xfrm>
        </p:grpSpPr>
        <p:grpSp>
          <p:nvGrpSpPr>
            <p:cNvPr id="12" name="Group 11"/>
            <p:cNvGrpSpPr/>
            <p:nvPr/>
          </p:nvGrpSpPr>
          <p:grpSpPr>
            <a:xfrm>
              <a:off x="6048259" y="2002601"/>
              <a:ext cx="1435463" cy="527232"/>
              <a:chOff x="6048259" y="2002601"/>
              <a:chExt cx="1435463" cy="527232"/>
            </a:xfrm>
          </p:grpSpPr>
          <p:cxnSp>
            <p:nvCxnSpPr>
              <p:cNvPr id="14" name="Straight Connector 13"/>
              <p:cNvCxnSpPr/>
              <p:nvPr/>
            </p:nvCxnSpPr>
            <p:spPr>
              <a:xfrm>
                <a:off x="6048259" y="2011691"/>
                <a:ext cx="1426547"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6048259" y="2011691"/>
                <a:ext cx="0" cy="51814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7483722" y="2002601"/>
                <a:ext cx="0" cy="51814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sp>
          <p:nvSpPr>
            <p:cNvPr id="13" name="Text Box 317"/>
            <p:cNvSpPr txBox="1"/>
            <p:nvPr/>
          </p:nvSpPr>
          <p:spPr>
            <a:xfrm>
              <a:off x="5659860" y="1644651"/>
              <a:ext cx="2455439" cy="171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0000"/>
                  </a:solidFill>
                  <a:effectLst/>
                  <a:latin typeface="+mj-lt"/>
                  <a:ea typeface="Calibri"/>
                </a:rPr>
                <a:t>Assumed cohesion failure</a:t>
              </a:r>
              <a:endParaRPr lang="en-AU" sz="1400" dirty="0">
                <a:solidFill>
                  <a:srgbClr val="000000"/>
                </a:solidFill>
                <a:effectLst/>
                <a:latin typeface="+mj-lt"/>
                <a:ea typeface="Times New Roman"/>
              </a:endParaRPr>
            </a:p>
          </p:txBody>
        </p:sp>
      </p:grpSp>
      <p:sp>
        <p:nvSpPr>
          <p:cNvPr id="17" name="Text Box 2"/>
          <p:cNvSpPr txBox="1">
            <a:spLocks noChangeArrowheads="1"/>
          </p:cNvSpPr>
          <p:nvPr/>
        </p:nvSpPr>
        <p:spPr bwMode="auto">
          <a:xfrm>
            <a:off x="4622801" y="1867217"/>
            <a:ext cx="1028700" cy="6473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1400" b="1" dirty="0">
                <a:solidFill>
                  <a:srgbClr val="000000"/>
                </a:solidFill>
                <a:effectLst/>
                <a:latin typeface="+mj-lt"/>
                <a:ea typeface="Calibri"/>
              </a:rPr>
              <a:t>Local Adhesive Strength</a:t>
            </a:r>
            <a:endParaRPr lang="en-AU" sz="1400" dirty="0">
              <a:solidFill>
                <a:srgbClr val="000000"/>
              </a:solidFill>
              <a:effectLst/>
              <a:latin typeface="+mj-lt"/>
              <a:ea typeface="Times New Roman"/>
            </a:endParaRPr>
          </a:p>
        </p:txBody>
      </p:sp>
      <p:grpSp>
        <p:nvGrpSpPr>
          <p:cNvPr id="18" name="Group 17"/>
          <p:cNvGrpSpPr/>
          <p:nvPr/>
        </p:nvGrpSpPr>
        <p:grpSpPr>
          <a:xfrm>
            <a:off x="5551689" y="3057065"/>
            <a:ext cx="2235174" cy="538903"/>
            <a:chOff x="5551689" y="3057065"/>
            <a:chExt cx="2235174" cy="538903"/>
          </a:xfrm>
        </p:grpSpPr>
        <p:sp>
          <p:nvSpPr>
            <p:cNvPr id="19" name="Text Box 32811"/>
            <p:cNvSpPr txBox="1"/>
            <p:nvPr/>
          </p:nvSpPr>
          <p:spPr>
            <a:xfrm>
              <a:off x="5551689" y="3301548"/>
              <a:ext cx="1460637" cy="2944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0000"/>
                  </a:solidFill>
                  <a:effectLst/>
                  <a:latin typeface="+mj-lt"/>
                  <a:ea typeface="Calibri"/>
                </a:rPr>
                <a:t>Artificial </a:t>
              </a:r>
              <a:r>
                <a:rPr lang="en-AU" sz="1400" b="1" dirty="0" smtClean="0">
                  <a:solidFill>
                    <a:srgbClr val="000000"/>
                  </a:solidFill>
                  <a:effectLst/>
                  <a:latin typeface="+mj-lt"/>
                  <a:ea typeface="Calibri"/>
                </a:rPr>
                <a:t>defects</a:t>
              </a:r>
              <a:endParaRPr lang="en-AU" sz="1400" dirty="0">
                <a:solidFill>
                  <a:srgbClr val="000000"/>
                </a:solidFill>
                <a:effectLst/>
                <a:latin typeface="+mj-lt"/>
                <a:ea typeface="Times New Roman"/>
              </a:endParaRPr>
            </a:p>
          </p:txBody>
        </p:sp>
        <p:cxnSp>
          <p:nvCxnSpPr>
            <p:cNvPr id="20" name="Straight Arrow Connector 19"/>
            <p:cNvCxnSpPr/>
            <p:nvPr/>
          </p:nvCxnSpPr>
          <p:spPr>
            <a:xfrm flipH="1" flipV="1">
              <a:off x="5853892" y="3073911"/>
              <a:ext cx="577752" cy="312704"/>
            </a:xfrm>
            <a:prstGeom prst="straightConnector1">
              <a:avLst/>
            </a:prstGeom>
            <a:ln>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438776" y="3088790"/>
              <a:ext cx="1155503" cy="298159"/>
            </a:xfrm>
            <a:prstGeom prst="straightConnector1">
              <a:avLst/>
            </a:prstGeom>
            <a:ln>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48058" y="3057065"/>
              <a:ext cx="338805"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5700538" y="3057065"/>
              <a:ext cx="338805"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24" name="Rectangle 23"/>
          <p:cNvSpPr/>
          <p:nvPr/>
        </p:nvSpPr>
        <p:spPr bwMode="auto">
          <a:xfrm>
            <a:off x="6057900" y="2018323"/>
            <a:ext cx="1409700" cy="495300"/>
          </a:xfrm>
          <a:prstGeom prst="rect">
            <a:avLst/>
          </a:prstGeom>
          <a:pattFill prst="ltDnDiag">
            <a:fgClr>
              <a:schemeClr val="hlink"/>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mj-lt"/>
              <a:cs typeface="Arial" pitchFamily="34" charset="0"/>
            </a:endParaRPr>
          </a:p>
        </p:txBody>
      </p:sp>
      <p:sp>
        <p:nvSpPr>
          <p:cNvPr id="25" name="Rectangle 24"/>
          <p:cNvSpPr/>
          <p:nvPr/>
        </p:nvSpPr>
        <p:spPr>
          <a:xfrm>
            <a:off x="5709454" y="2657096"/>
            <a:ext cx="2344887" cy="136353"/>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mj-lt"/>
                <a:ea typeface="Times New Roman"/>
                <a:cs typeface="Times New Roman"/>
              </a:rPr>
              <a:t> </a:t>
            </a:r>
            <a:endParaRPr lang="en-AU" sz="1100" dirty="0">
              <a:effectLst/>
              <a:latin typeface="+mj-lt"/>
              <a:ea typeface="Calibri"/>
              <a:cs typeface="Times New Roman"/>
            </a:endParaRPr>
          </a:p>
        </p:txBody>
      </p:sp>
      <p:sp>
        <p:nvSpPr>
          <p:cNvPr id="26"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464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xEl>
                                              <p:pRg st="1" end="1"/>
                                            </p:txEl>
                                          </p:spTgt>
                                        </p:tgtEl>
                                        <p:attrNameLst>
                                          <p:attrName>style.visibility</p:attrName>
                                        </p:attrNameLst>
                                      </p:cBhvr>
                                      <p:to>
                                        <p:strVal val="visible"/>
                                      </p:to>
                                    </p:set>
                                    <p:anim calcmode="lin" valueType="num">
                                      <p:cBhvr additive="base">
                                        <p:cTn id="55"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4" grpId="0" uiExpand="1" build="p"/>
      <p:bldP spid="24" grpId="0" animBg="1"/>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Real bond defects</a:t>
            </a:r>
            <a:endParaRPr lang="en-AU" dirty="0"/>
          </a:p>
        </p:txBody>
      </p:sp>
      <p:sp>
        <p:nvSpPr>
          <p:cNvPr id="7" name="Content Placeholder 6"/>
          <p:cNvSpPr>
            <a:spLocks noGrp="1"/>
          </p:cNvSpPr>
          <p:nvPr>
            <p:ph sz="half" idx="1"/>
          </p:nvPr>
        </p:nvSpPr>
        <p:spPr>
          <a:xfrm>
            <a:off x="420444" y="1598613"/>
            <a:ext cx="4037012" cy="4497387"/>
          </a:xfrm>
        </p:spPr>
        <p:txBody>
          <a:bodyPr/>
          <a:lstStyle/>
          <a:p>
            <a:r>
              <a:rPr lang="en-AU" sz="1800" dirty="0" smtClean="0"/>
              <a:t>Ends of joint may degrade</a:t>
            </a:r>
          </a:p>
          <a:p>
            <a:pPr lvl="1"/>
            <a:r>
              <a:rPr lang="en-AU" sz="1600" dirty="0" smtClean="0"/>
              <a:t>Failure will be weak adhesion </a:t>
            </a:r>
          </a:p>
          <a:p>
            <a:r>
              <a:rPr lang="en-AU" sz="1800" dirty="0" smtClean="0"/>
              <a:t>Centre of joint is not degraded</a:t>
            </a:r>
          </a:p>
          <a:p>
            <a:pPr lvl="1"/>
            <a:r>
              <a:rPr lang="en-AU" sz="1600" dirty="0" smtClean="0"/>
              <a:t>Cohesion failure at full </a:t>
            </a:r>
            <a:r>
              <a:rPr lang="en-AU" sz="1600" u="sng" dirty="0" smtClean="0"/>
              <a:t>local</a:t>
            </a:r>
            <a:r>
              <a:rPr lang="en-AU" sz="1600" dirty="0" smtClean="0"/>
              <a:t> strength </a:t>
            </a:r>
          </a:p>
          <a:p>
            <a:r>
              <a:rPr lang="en-AU" sz="1800" dirty="0" smtClean="0"/>
              <a:t>Transition zone has varying </a:t>
            </a:r>
            <a:r>
              <a:rPr lang="en-AU" sz="1800" dirty="0"/>
              <a:t>bond strength</a:t>
            </a:r>
            <a:endParaRPr lang="en-AU" sz="1800" dirty="0" smtClean="0"/>
          </a:p>
          <a:p>
            <a:pPr lvl="1"/>
            <a:r>
              <a:rPr lang="en-AU" sz="1600" dirty="0" smtClean="0"/>
              <a:t>Failure will be mixed mode</a:t>
            </a:r>
          </a:p>
          <a:p>
            <a:r>
              <a:rPr lang="en-AU" sz="1800" dirty="0" smtClean="0"/>
              <a:t>Load capability (area under curve) is significantly less than modelled by artificial defects</a:t>
            </a:r>
          </a:p>
          <a:p>
            <a:r>
              <a:rPr lang="en-AU" sz="1800" dirty="0" smtClean="0"/>
              <a:t>CONCLUSION: Current DTA and NDI methods unconservative because adhesive adjacent to defect is NOT pristine</a:t>
            </a:r>
            <a:endParaRPr lang="en-AU" sz="1800" dirty="0"/>
          </a:p>
        </p:txBody>
      </p:sp>
      <p:sp>
        <p:nvSpPr>
          <p:cNvPr id="11" name="Rectangle 10"/>
          <p:cNvSpPr/>
          <p:nvPr/>
        </p:nvSpPr>
        <p:spPr>
          <a:xfrm>
            <a:off x="5886739" y="3827705"/>
            <a:ext cx="2262834" cy="128317"/>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mj-lt"/>
                <a:ea typeface="Times New Roman"/>
                <a:cs typeface="Times New Roman"/>
              </a:rPr>
              <a:t> </a:t>
            </a:r>
            <a:endParaRPr lang="en-AU" sz="1100" dirty="0">
              <a:effectLst/>
              <a:latin typeface="+mj-lt"/>
              <a:ea typeface="Calibri"/>
              <a:cs typeface="Times New Roman"/>
            </a:endParaRPr>
          </a:p>
        </p:txBody>
      </p:sp>
      <p:sp>
        <p:nvSpPr>
          <p:cNvPr id="12" name="Rectangle 11"/>
          <p:cNvSpPr/>
          <p:nvPr/>
        </p:nvSpPr>
        <p:spPr>
          <a:xfrm>
            <a:off x="5886739" y="3973131"/>
            <a:ext cx="1996112" cy="294069"/>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mj-lt"/>
                <a:ea typeface="Times New Roman"/>
                <a:cs typeface="Times New Roman"/>
              </a:rPr>
              <a:t> </a:t>
            </a:r>
            <a:endParaRPr lang="en-AU" sz="1100" dirty="0">
              <a:effectLst/>
              <a:latin typeface="+mj-lt"/>
              <a:ea typeface="Calibri"/>
              <a:cs typeface="Times New Roman"/>
            </a:endParaRPr>
          </a:p>
        </p:txBody>
      </p:sp>
      <p:cxnSp>
        <p:nvCxnSpPr>
          <p:cNvPr id="13" name="Straight Connector 12"/>
          <p:cNvCxnSpPr/>
          <p:nvPr/>
        </p:nvCxnSpPr>
        <p:spPr>
          <a:xfrm>
            <a:off x="6359956" y="4195548"/>
            <a:ext cx="1066888" cy="0"/>
          </a:xfrm>
          <a:prstGeom prst="line">
            <a:avLst/>
          </a:prstGeom>
          <a:ln>
            <a:solidFill>
              <a:srgbClr val="FFC000"/>
            </a:solidFill>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a:off x="5895342" y="3057804"/>
            <a:ext cx="0" cy="633033"/>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a:off x="5878136" y="3707947"/>
            <a:ext cx="2021925" cy="0"/>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7882852" y="3066359"/>
            <a:ext cx="0" cy="633033"/>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sp>
        <p:nvSpPr>
          <p:cNvPr id="49" name="Rectangle 48"/>
          <p:cNvSpPr/>
          <p:nvPr/>
        </p:nvSpPr>
        <p:spPr bwMode="auto">
          <a:xfrm>
            <a:off x="6186485" y="3174757"/>
            <a:ext cx="1443038" cy="515937"/>
          </a:xfrm>
          <a:prstGeom prst="rect">
            <a:avLst/>
          </a:prstGeom>
          <a:pattFill prst="ltDnDiag">
            <a:fgClr>
              <a:schemeClr val="hlink"/>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mj-lt"/>
              <a:cs typeface="Arial" pitchFamily="34" charset="0"/>
            </a:endParaRPr>
          </a:p>
        </p:txBody>
      </p:sp>
      <p:cxnSp>
        <p:nvCxnSpPr>
          <p:cNvPr id="29" name="Straight Connector 28"/>
          <p:cNvCxnSpPr/>
          <p:nvPr/>
        </p:nvCxnSpPr>
        <p:spPr>
          <a:xfrm>
            <a:off x="5906792" y="3171155"/>
            <a:ext cx="1987602" cy="0"/>
          </a:xfrm>
          <a:prstGeom prst="line">
            <a:avLst/>
          </a:prstGeom>
          <a:ln w="19050">
            <a:solidFill>
              <a:srgbClr val="000000"/>
            </a:solidFill>
            <a:prstDash val="lg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620017" y="4221210"/>
            <a:ext cx="2262834" cy="128317"/>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mj-lt"/>
                <a:ea typeface="Times New Roman"/>
                <a:cs typeface="Times New Roman"/>
              </a:rPr>
              <a:t> </a:t>
            </a:r>
            <a:endParaRPr lang="en-AU" sz="1100" dirty="0">
              <a:effectLst/>
              <a:latin typeface="+mj-lt"/>
              <a:ea typeface="Calibri"/>
              <a:cs typeface="Times New Roman"/>
            </a:endParaRPr>
          </a:p>
        </p:txBody>
      </p:sp>
      <p:grpSp>
        <p:nvGrpSpPr>
          <p:cNvPr id="40" name="Group 39"/>
          <p:cNvGrpSpPr/>
          <p:nvPr/>
        </p:nvGrpSpPr>
        <p:grpSpPr>
          <a:xfrm>
            <a:off x="6483860" y="4217115"/>
            <a:ext cx="1631440" cy="532685"/>
            <a:chOff x="6483860" y="4217115"/>
            <a:chExt cx="1631440" cy="532685"/>
          </a:xfrm>
        </p:grpSpPr>
        <p:sp>
          <p:nvSpPr>
            <p:cNvPr id="27" name="Text Box 32806"/>
            <p:cNvSpPr txBox="1"/>
            <p:nvPr/>
          </p:nvSpPr>
          <p:spPr>
            <a:xfrm>
              <a:off x="6960986" y="4503699"/>
              <a:ext cx="1154314" cy="2461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B050"/>
                  </a:solidFill>
                  <a:effectLst/>
                  <a:latin typeface="+mj-lt"/>
                  <a:ea typeface="Calibri"/>
                </a:rPr>
                <a:t>Weak bond</a:t>
              </a:r>
              <a:endParaRPr lang="en-AU" sz="1400" dirty="0">
                <a:effectLst/>
                <a:latin typeface="+mj-lt"/>
                <a:ea typeface="Times New Roman"/>
              </a:endParaRPr>
            </a:p>
          </p:txBody>
        </p:sp>
        <p:cxnSp>
          <p:nvCxnSpPr>
            <p:cNvPr id="33" name="Straight Arrow Connector 32"/>
            <p:cNvCxnSpPr/>
            <p:nvPr/>
          </p:nvCxnSpPr>
          <p:spPr>
            <a:xfrm flipH="1" flipV="1">
              <a:off x="6483860" y="4217115"/>
              <a:ext cx="617151" cy="335168"/>
            </a:xfrm>
            <a:prstGeom prst="straightConnector1">
              <a:avLst/>
            </a:prstGeom>
            <a:ln w="19050">
              <a:solidFill>
                <a:srgbClr val="0066CC"/>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090511" y="4217115"/>
              <a:ext cx="200977" cy="332289"/>
            </a:xfrm>
            <a:prstGeom prst="straightConnector1">
              <a:avLst/>
            </a:prstGeom>
            <a:ln w="19050">
              <a:solidFill>
                <a:srgbClr val="0066CC"/>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5878135" y="4204101"/>
            <a:ext cx="2004716" cy="546231"/>
            <a:chOff x="5878135" y="4204101"/>
            <a:chExt cx="2004716" cy="546231"/>
          </a:xfrm>
        </p:grpSpPr>
        <p:sp>
          <p:nvSpPr>
            <p:cNvPr id="26" name="Text Box 32806"/>
            <p:cNvSpPr txBox="1"/>
            <p:nvPr/>
          </p:nvSpPr>
          <p:spPr>
            <a:xfrm>
              <a:off x="6195775" y="4490275"/>
              <a:ext cx="1004939" cy="2600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943634"/>
                  </a:solidFill>
                  <a:effectLst/>
                  <a:latin typeface="+mj-lt"/>
                  <a:ea typeface="Calibri"/>
                </a:rPr>
                <a:t>Disbond</a:t>
              </a:r>
              <a:endParaRPr lang="en-AU" sz="1400" dirty="0">
                <a:effectLst/>
                <a:latin typeface="+mj-lt"/>
                <a:ea typeface="Times New Roman"/>
              </a:endParaRPr>
            </a:p>
          </p:txBody>
        </p:sp>
        <p:cxnSp>
          <p:nvCxnSpPr>
            <p:cNvPr id="31" name="Straight Arrow Connector 30"/>
            <p:cNvCxnSpPr/>
            <p:nvPr/>
          </p:nvCxnSpPr>
          <p:spPr>
            <a:xfrm flipH="1" flipV="1">
              <a:off x="6026122" y="4219506"/>
              <a:ext cx="557535" cy="266901"/>
            </a:xfrm>
            <a:prstGeom prst="straightConnector1">
              <a:avLst/>
            </a:prstGeom>
            <a:ln w="190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590541" y="4205818"/>
              <a:ext cx="1115070" cy="280588"/>
            </a:xfrm>
            <a:prstGeom prst="straightConnector1">
              <a:avLst/>
            </a:prstGeom>
            <a:ln w="190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78135" y="4204101"/>
              <a:ext cx="3269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7555902" y="4204101"/>
              <a:ext cx="3269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37" name="Text Box 2"/>
          <p:cNvSpPr txBox="1">
            <a:spLocks noChangeArrowheads="1"/>
          </p:cNvSpPr>
          <p:nvPr/>
        </p:nvSpPr>
        <p:spPr bwMode="auto">
          <a:xfrm>
            <a:off x="4762501" y="3099117"/>
            <a:ext cx="1028700" cy="6473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1400" b="1" dirty="0">
                <a:solidFill>
                  <a:srgbClr val="000000"/>
                </a:solidFill>
                <a:effectLst/>
                <a:latin typeface="+mj-lt"/>
                <a:ea typeface="Calibri"/>
              </a:rPr>
              <a:t>Local Adhesive Strength</a:t>
            </a:r>
            <a:endParaRPr lang="en-AU" sz="1400" dirty="0">
              <a:solidFill>
                <a:srgbClr val="000000"/>
              </a:solidFill>
              <a:effectLst/>
              <a:latin typeface="+mj-lt"/>
              <a:ea typeface="Times New Roman"/>
            </a:endParaRPr>
          </a:p>
        </p:txBody>
      </p:sp>
      <p:sp>
        <p:nvSpPr>
          <p:cNvPr id="51"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43" name="Group 42"/>
          <p:cNvGrpSpPr/>
          <p:nvPr/>
        </p:nvGrpSpPr>
        <p:grpSpPr>
          <a:xfrm>
            <a:off x="6530532" y="2241168"/>
            <a:ext cx="2016567" cy="923959"/>
            <a:chOff x="6530532" y="2245931"/>
            <a:chExt cx="2016567" cy="923959"/>
          </a:xfrm>
        </p:grpSpPr>
        <p:sp>
          <p:nvSpPr>
            <p:cNvPr id="44" name="Text Box 318"/>
            <p:cNvSpPr txBox="1"/>
            <p:nvPr/>
          </p:nvSpPr>
          <p:spPr>
            <a:xfrm>
              <a:off x="6530532" y="2245931"/>
              <a:ext cx="2016567" cy="2374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0000"/>
                  </a:solidFill>
                  <a:effectLst/>
                  <a:latin typeface="+mj-lt"/>
                  <a:ea typeface="Calibri"/>
                </a:rPr>
                <a:t>Un-degraded: </a:t>
              </a:r>
              <a:r>
                <a:rPr lang="en-AU" sz="1400" b="1" dirty="0" smtClean="0">
                  <a:solidFill>
                    <a:srgbClr val="000000"/>
                  </a:solidFill>
                  <a:effectLst/>
                  <a:latin typeface="+mj-lt"/>
                  <a:ea typeface="Calibri"/>
                </a:rPr>
                <a:t>Cohesion</a:t>
              </a:r>
              <a:endParaRPr lang="en-AU" sz="1400" dirty="0">
                <a:solidFill>
                  <a:srgbClr val="000000"/>
                </a:solidFill>
                <a:effectLst/>
                <a:latin typeface="+mj-lt"/>
                <a:ea typeface="Times New Roman"/>
              </a:endParaRPr>
            </a:p>
          </p:txBody>
        </p:sp>
        <p:cxnSp>
          <p:nvCxnSpPr>
            <p:cNvPr id="46" name="Straight Arrow Connector 45"/>
            <p:cNvCxnSpPr/>
            <p:nvPr/>
          </p:nvCxnSpPr>
          <p:spPr>
            <a:xfrm>
              <a:off x="6648450" y="2757488"/>
              <a:ext cx="151602" cy="398881"/>
            </a:xfrm>
            <a:prstGeom prst="straightConnector1">
              <a:avLst/>
            </a:prstGeom>
            <a:ln w="127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695509" y="3169890"/>
              <a:ext cx="421593"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grpSp>
      <p:grpSp>
        <p:nvGrpSpPr>
          <p:cNvPr id="2" name="Group 1"/>
          <p:cNvGrpSpPr/>
          <p:nvPr/>
        </p:nvGrpSpPr>
        <p:grpSpPr>
          <a:xfrm>
            <a:off x="5448300" y="2666999"/>
            <a:ext cx="2692671" cy="1023837"/>
            <a:chOff x="5448300" y="2666999"/>
            <a:chExt cx="2692671" cy="1023837"/>
          </a:xfrm>
        </p:grpSpPr>
        <p:sp>
          <p:nvSpPr>
            <p:cNvPr id="10" name="Arc 9"/>
            <p:cNvSpPr/>
            <p:nvPr/>
          </p:nvSpPr>
          <p:spPr>
            <a:xfrm flipH="1" flipV="1">
              <a:off x="7125707" y="2666999"/>
              <a:ext cx="1015264" cy="1023837"/>
            </a:xfrm>
            <a:prstGeom prst="arc">
              <a:avLst>
                <a:gd name="adj1" fmla="val 16279320"/>
                <a:gd name="adj2" fmla="val 21561291"/>
              </a:avLst>
            </a:prstGeom>
            <a:solidFill>
              <a:srgbClr val="FFFFFF"/>
            </a:solidFill>
            <a:ln w="19050">
              <a:solidFill>
                <a:srgbClr val="00B050"/>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mj-lt"/>
                  <a:ea typeface="Times New Roman"/>
                  <a:cs typeface="Times New Roman"/>
                </a:rPr>
                <a:t> </a:t>
              </a:r>
              <a:endParaRPr lang="en-AU" sz="1100" dirty="0">
                <a:effectLst/>
                <a:latin typeface="+mj-lt"/>
                <a:ea typeface="Calibri"/>
                <a:cs typeface="Times New Roman"/>
              </a:endParaRPr>
            </a:p>
          </p:txBody>
        </p:sp>
        <p:sp>
          <p:nvSpPr>
            <p:cNvPr id="19" name="Arc 18"/>
            <p:cNvSpPr/>
            <p:nvPr/>
          </p:nvSpPr>
          <p:spPr>
            <a:xfrm flipV="1">
              <a:off x="5624514" y="2690812"/>
              <a:ext cx="1062392" cy="991469"/>
            </a:xfrm>
            <a:prstGeom prst="arc">
              <a:avLst>
                <a:gd name="adj1" fmla="val 16279320"/>
                <a:gd name="adj2" fmla="val 131248"/>
              </a:avLst>
            </a:prstGeom>
            <a:solidFill>
              <a:srgbClr val="FFFFFF"/>
            </a:solidFill>
            <a:ln w="19050">
              <a:solidFill>
                <a:srgbClr val="00B050"/>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mj-lt"/>
                  <a:ea typeface="Times New Roman"/>
                  <a:cs typeface="Times New Roman"/>
                </a:rPr>
                <a:t> </a:t>
              </a:r>
              <a:endParaRPr lang="en-AU" sz="1100" dirty="0">
                <a:effectLst/>
                <a:latin typeface="+mj-lt"/>
                <a:ea typeface="Calibri"/>
                <a:cs typeface="Times New Roman"/>
              </a:endParaRPr>
            </a:p>
          </p:txBody>
        </p:sp>
        <p:sp>
          <p:nvSpPr>
            <p:cNvPr id="21" name="Text Box 32800"/>
            <p:cNvSpPr txBox="1"/>
            <p:nvPr/>
          </p:nvSpPr>
          <p:spPr>
            <a:xfrm>
              <a:off x="5448300" y="2792702"/>
              <a:ext cx="1263089" cy="5579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smtClean="0">
                  <a:solidFill>
                    <a:srgbClr val="00B050"/>
                  </a:solidFill>
                  <a:effectLst/>
                  <a:latin typeface="+mj-lt"/>
                  <a:ea typeface="Calibri"/>
                </a:rPr>
                <a:t>Mixed-mode</a:t>
              </a:r>
              <a:endParaRPr lang="en-AU" sz="1400" dirty="0">
                <a:effectLst/>
                <a:latin typeface="+mj-lt"/>
                <a:ea typeface="Times New Roman"/>
              </a:endParaRPr>
            </a:p>
          </p:txBody>
        </p:sp>
        <p:cxnSp>
          <p:nvCxnSpPr>
            <p:cNvPr id="22" name="Straight Arrow Connector 21"/>
            <p:cNvCxnSpPr/>
            <p:nvPr/>
          </p:nvCxnSpPr>
          <p:spPr>
            <a:xfrm>
              <a:off x="6322098" y="3103998"/>
              <a:ext cx="144546" cy="472209"/>
            </a:xfrm>
            <a:prstGeom prst="straightConnector1">
              <a:avLst/>
            </a:prstGeom>
            <a:ln>
              <a:solidFill>
                <a:srgbClr val="008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320979" y="3112583"/>
              <a:ext cx="854630" cy="333596"/>
            </a:xfrm>
            <a:prstGeom prst="straightConnector1">
              <a:avLst/>
            </a:prstGeom>
            <a:ln>
              <a:solidFill>
                <a:srgbClr val="008000"/>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6101837" y="2815099"/>
            <a:ext cx="2022090" cy="884293"/>
            <a:chOff x="6101837" y="2815099"/>
            <a:chExt cx="2022090" cy="884293"/>
          </a:xfrm>
        </p:grpSpPr>
        <p:sp>
          <p:nvSpPr>
            <p:cNvPr id="9" name="Text Box 319"/>
            <p:cNvSpPr txBox="1"/>
            <p:nvPr/>
          </p:nvSpPr>
          <p:spPr>
            <a:xfrm>
              <a:off x="7008858" y="2815099"/>
              <a:ext cx="1115069" cy="2600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smtClean="0">
                  <a:solidFill>
                    <a:srgbClr val="943634"/>
                  </a:solidFill>
                  <a:effectLst/>
                  <a:latin typeface="+mj-lt"/>
                  <a:ea typeface="Calibri"/>
                </a:rPr>
                <a:t>Adhesion</a:t>
              </a:r>
              <a:endParaRPr lang="en-AU" sz="1400" dirty="0">
                <a:effectLst/>
                <a:latin typeface="+mj-lt"/>
                <a:ea typeface="Times New Roman"/>
              </a:endParaRPr>
            </a:p>
          </p:txBody>
        </p:sp>
        <p:cxnSp>
          <p:nvCxnSpPr>
            <p:cNvPr id="24" name="Straight Arrow Connector 23"/>
            <p:cNvCxnSpPr/>
            <p:nvPr/>
          </p:nvCxnSpPr>
          <p:spPr>
            <a:xfrm>
              <a:off x="7113660" y="3042406"/>
              <a:ext cx="571301" cy="656986"/>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101837" y="3049249"/>
              <a:ext cx="1025589" cy="643299"/>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grpSp>
      <p:sp>
        <p:nvSpPr>
          <p:cNvPr id="39"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37220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additive="base">
                                        <p:cTn id="3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additive="base">
                                        <p:cTn id="3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 calcmode="lin" valueType="num">
                                      <p:cBhvr additive="base">
                                        <p:cTn id="5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 calcmode="lin" valueType="num">
                                      <p:cBhvr additive="base">
                                        <p:cTn id="5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 calcmode="lin" valueType="num">
                                      <p:cBhvr additive="base">
                                        <p:cTn id="6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P spid="49" grpId="0" animBg="1"/>
      <p:bldP spid="5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Degraded interface and short overlap </a:t>
            </a:r>
            <a:endParaRPr lang="en-AU" dirty="0"/>
          </a:p>
        </p:txBody>
      </p:sp>
      <p:grpSp>
        <p:nvGrpSpPr>
          <p:cNvPr id="71" name="Group 70"/>
          <p:cNvGrpSpPr/>
          <p:nvPr/>
        </p:nvGrpSpPr>
        <p:grpSpPr>
          <a:xfrm>
            <a:off x="530471" y="1468582"/>
            <a:ext cx="3784599" cy="2379074"/>
            <a:chOff x="4762501" y="2371258"/>
            <a:chExt cx="3784599" cy="2379074"/>
          </a:xfrm>
        </p:grpSpPr>
        <p:sp>
          <p:nvSpPr>
            <p:cNvPr id="36" name="Rectangle 35"/>
            <p:cNvSpPr/>
            <p:nvPr/>
          </p:nvSpPr>
          <p:spPr bwMode="auto">
            <a:xfrm>
              <a:off x="6167437" y="3176588"/>
              <a:ext cx="1443038" cy="515937"/>
            </a:xfrm>
            <a:prstGeom prst="rect">
              <a:avLst/>
            </a:prstGeom>
            <a:pattFill prst="ltDnDiag">
              <a:fgClr>
                <a:schemeClr val="hlink"/>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6"/>
            <p:cNvSpPr/>
            <p:nvPr/>
          </p:nvSpPr>
          <p:spPr>
            <a:xfrm>
              <a:off x="5886739" y="3839428"/>
              <a:ext cx="2262834" cy="128317"/>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38" name="Rectangle 37"/>
            <p:cNvSpPr/>
            <p:nvPr/>
          </p:nvSpPr>
          <p:spPr>
            <a:xfrm>
              <a:off x="5886739" y="3973131"/>
              <a:ext cx="1996112" cy="294069"/>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cxnSp>
          <p:nvCxnSpPr>
            <p:cNvPr id="39" name="Straight Connector 38"/>
            <p:cNvCxnSpPr/>
            <p:nvPr/>
          </p:nvCxnSpPr>
          <p:spPr>
            <a:xfrm>
              <a:off x="6359956" y="4195548"/>
              <a:ext cx="1066888" cy="0"/>
            </a:xfrm>
            <a:prstGeom prst="line">
              <a:avLst/>
            </a:prstGeom>
            <a:ln>
              <a:solidFill>
                <a:srgbClr val="FFC000"/>
              </a:solidFill>
            </a:ln>
          </p:spPr>
          <p:style>
            <a:lnRef idx="3">
              <a:schemeClr val="accent3"/>
            </a:lnRef>
            <a:fillRef idx="0">
              <a:schemeClr val="accent3"/>
            </a:fillRef>
            <a:effectRef idx="2">
              <a:schemeClr val="accent3"/>
            </a:effectRef>
            <a:fontRef idx="minor">
              <a:schemeClr val="tx1"/>
            </a:fontRef>
          </p:style>
        </p:cxnSp>
        <p:sp>
          <p:nvSpPr>
            <p:cNvPr id="40" name="Text Box 2"/>
            <p:cNvSpPr txBox="1">
              <a:spLocks noChangeArrowheads="1"/>
            </p:cNvSpPr>
            <p:nvPr/>
          </p:nvSpPr>
          <p:spPr bwMode="auto">
            <a:xfrm>
              <a:off x="5178107" y="3048765"/>
              <a:ext cx="733342" cy="685571"/>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1100" b="1" dirty="0">
                  <a:effectLst/>
                  <a:latin typeface="Calibri"/>
                  <a:ea typeface="Calibri"/>
                </a:rPr>
                <a:t>Local Adhesive Strength</a:t>
              </a:r>
              <a:endParaRPr lang="en-AU" sz="1200" dirty="0">
                <a:effectLst/>
                <a:latin typeface="Times New Roman"/>
                <a:ea typeface="Times New Roman"/>
              </a:endParaRPr>
            </a:p>
          </p:txBody>
        </p:sp>
        <p:cxnSp>
          <p:nvCxnSpPr>
            <p:cNvPr id="41" name="Straight Connector 40"/>
            <p:cNvCxnSpPr/>
            <p:nvPr/>
          </p:nvCxnSpPr>
          <p:spPr>
            <a:xfrm>
              <a:off x="5895342" y="3057804"/>
              <a:ext cx="0" cy="633033"/>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H="1">
              <a:off x="5878136" y="3707947"/>
              <a:ext cx="2021925" cy="0"/>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a:xfrm>
              <a:off x="7882852" y="3066359"/>
              <a:ext cx="0" cy="633033"/>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grpSp>
          <p:nvGrpSpPr>
            <p:cNvPr id="44" name="Group 43"/>
            <p:cNvGrpSpPr/>
            <p:nvPr/>
          </p:nvGrpSpPr>
          <p:grpSpPr>
            <a:xfrm>
              <a:off x="5448300" y="2666999"/>
              <a:ext cx="2692671" cy="1023837"/>
              <a:chOff x="5448300" y="2666999"/>
              <a:chExt cx="2692671" cy="1023837"/>
            </a:xfrm>
          </p:grpSpPr>
          <p:sp>
            <p:nvSpPr>
              <p:cNvPr id="45" name="Arc 44"/>
              <p:cNvSpPr/>
              <p:nvPr/>
            </p:nvSpPr>
            <p:spPr>
              <a:xfrm flipH="1" flipV="1">
                <a:off x="7125707" y="2666999"/>
                <a:ext cx="1015264" cy="1023837"/>
              </a:xfrm>
              <a:prstGeom prst="arc">
                <a:avLst>
                  <a:gd name="adj1" fmla="val 16279320"/>
                  <a:gd name="adj2" fmla="val 21561291"/>
                </a:avLst>
              </a:prstGeom>
              <a:solidFill>
                <a:srgbClr val="FFFFFF"/>
              </a:solidFill>
              <a:ln w="19050">
                <a:solidFill>
                  <a:srgbClr val="00B050"/>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46" name="Arc 45"/>
              <p:cNvSpPr/>
              <p:nvPr/>
            </p:nvSpPr>
            <p:spPr>
              <a:xfrm flipV="1">
                <a:off x="5624514" y="2690812"/>
                <a:ext cx="1062392" cy="991469"/>
              </a:xfrm>
              <a:prstGeom prst="arc">
                <a:avLst>
                  <a:gd name="adj1" fmla="val 16279320"/>
                  <a:gd name="adj2" fmla="val 131248"/>
                </a:avLst>
              </a:prstGeom>
              <a:solidFill>
                <a:srgbClr val="FFFFFF"/>
              </a:solidFill>
              <a:ln w="19050">
                <a:solidFill>
                  <a:srgbClr val="00B050"/>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47" name="Text Box 32800"/>
              <p:cNvSpPr txBox="1"/>
              <p:nvPr/>
            </p:nvSpPr>
            <p:spPr>
              <a:xfrm>
                <a:off x="5448300" y="2792702"/>
                <a:ext cx="1263089" cy="5579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smtClean="0">
                    <a:solidFill>
                      <a:srgbClr val="00B050"/>
                    </a:solidFill>
                    <a:effectLst/>
                    <a:latin typeface="Times New Roman"/>
                    <a:ea typeface="Calibri"/>
                  </a:rPr>
                  <a:t>Mixed-mode</a:t>
                </a:r>
                <a:endParaRPr lang="en-AU" sz="1400" dirty="0">
                  <a:effectLst/>
                  <a:latin typeface="Times New Roman"/>
                  <a:ea typeface="Times New Roman"/>
                </a:endParaRPr>
              </a:p>
            </p:txBody>
          </p:sp>
          <p:cxnSp>
            <p:nvCxnSpPr>
              <p:cNvPr id="48" name="Straight Arrow Connector 47"/>
              <p:cNvCxnSpPr/>
              <p:nvPr/>
            </p:nvCxnSpPr>
            <p:spPr>
              <a:xfrm>
                <a:off x="6322098" y="3103998"/>
                <a:ext cx="144546" cy="472209"/>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320979" y="3112583"/>
                <a:ext cx="854630" cy="333596"/>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6101837" y="2815099"/>
              <a:ext cx="2022090" cy="884293"/>
              <a:chOff x="6101837" y="2815099"/>
              <a:chExt cx="2022090" cy="884293"/>
            </a:xfrm>
          </p:grpSpPr>
          <p:sp>
            <p:nvSpPr>
              <p:cNvPr id="51" name="Text Box 319"/>
              <p:cNvSpPr txBox="1"/>
              <p:nvPr/>
            </p:nvSpPr>
            <p:spPr>
              <a:xfrm>
                <a:off x="7008858" y="2815099"/>
                <a:ext cx="1115069" cy="2600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smtClean="0">
                    <a:solidFill>
                      <a:srgbClr val="943634"/>
                    </a:solidFill>
                    <a:effectLst/>
                    <a:latin typeface="Times New Roman"/>
                    <a:ea typeface="Calibri"/>
                  </a:rPr>
                  <a:t>Adhesion</a:t>
                </a:r>
                <a:endParaRPr lang="en-AU" sz="1400" dirty="0">
                  <a:effectLst/>
                  <a:latin typeface="Times New Roman"/>
                  <a:ea typeface="Times New Roman"/>
                </a:endParaRPr>
              </a:p>
            </p:txBody>
          </p:sp>
          <p:cxnSp>
            <p:nvCxnSpPr>
              <p:cNvPr id="52" name="Straight Arrow Connector 51"/>
              <p:cNvCxnSpPr/>
              <p:nvPr/>
            </p:nvCxnSpPr>
            <p:spPr>
              <a:xfrm>
                <a:off x="7113660" y="3042406"/>
                <a:ext cx="571301" cy="656986"/>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101837" y="3049249"/>
                <a:ext cx="1025589" cy="643299"/>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a:off x="5906792" y="3171155"/>
              <a:ext cx="1987602" cy="0"/>
            </a:xfrm>
            <a:prstGeom prst="line">
              <a:avLst/>
            </a:prstGeom>
            <a:ln w="19050">
              <a:solidFill>
                <a:srgbClr val="000000"/>
              </a:solidFill>
              <a:prstDash val="lgDash"/>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620017" y="4221210"/>
              <a:ext cx="2262834" cy="128317"/>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grpSp>
          <p:nvGrpSpPr>
            <p:cNvPr id="56" name="Group 55"/>
            <p:cNvGrpSpPr/>
            <p:nvPr/>
          </p:nvGrpSpPr>
          <p:grpSpPr>
            <a:xfrm>
              <a:off x="6483860" y="4217115"/>
              <a:ext cx="1631440" cy="532685"/>
              <a:chOff x="6483860" y="4217115"/>
              <a:chExt cx="1631440" cy="532685"/>
            </a:xfrm>
          </p:grpSpPr>
          <p:sp>
            <p:nvSpPr>
              <p:cNvPr id="57" name="Text Box 32806"/>
              <p:cNvSpPr txBox="1"/>
              <p:nvPr/>
            </p:nvSpPr>
            <p:spPr>
              <a:xfrm>
                <a:off x="6960986" y="4503699"/>
                <a:ext cx="1154314" cy="2461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B050"/>
                    </a:solidFill>
                    <a:effectLst/>
                    <a:latin typeface="Times New Roman"/>
                    <a:ea typeface="Calibri"/>
                  </a:rPr>
                  <a:t>Weak bond</a:t>
                </a:r>
                <a:endParaRPr lang="en-AU" sz="1400" dirty="0">
                  <a:effectLst/>
                  <a:latin typeface="Times New Roman"/>
                  <a:ea typeface="Times New Roman"/>
                </a:endParaRPr>
              </a:p>
            </p:txBody>
          </p:sp>
          <p:cxnSp>
            <p:nvCxnSpPr>
              <p:cNvPr id="58" name="Straight Arrow Connector 57"/>
              <p:cNvCxnSpPr/>
              <p:nvPr/>
            </p:nvCxnSpPr>
            <p:spPr>
              <a:xfrm flipH="1" flipV="1">
                <a:off x="6483860" y="4217115"/>
                <a:ext cx="617151" cy="335168"/>
              </a:xfrm>
              <a:prstGeom prst="straightConnector1">
                <a:avLst/>
              </a:prstGeom>
              <a:ln w="19050">
                <a:solidFill>
                  <a:srgbClr val="0066CC"/>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7090511" y="4217115"/>
                <a:ext cx="200977" cy="332289"/>
              </a:xfrm>
              <a:prstGeom prst="straightConnector1">
                <a:avLst/>
              </a:prstGeom>
              <a:ln w="19050">
                <a:solidFill>
                  <a:srgbClr val="0066CC"/>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878135" y="4204101"/>
              <a:ext cx="2004716" cy="546231"/>
              <a:chOff x="5878135" y="4204101"/>
              <a:chExt cx="2004716" cy="546231"/>
            </a:xfrm>
          </p:grpSpPr>
          <p:sp>
            <p:nvSpPr>
              <p:cNvPr id="61" name="Text Box 32806"/>
              <p:cNvSpPr txBox="1"/>
              <p:nvPr/>
            </p:nvSpPr>
            <p:spPr>
              <a:xfrm>
                <a:off x="6195775" y="4490275"/>
                <a:ext cx="1004939" cy="2600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943634"/>
                    </a:solidFill>
                    <a:effectLst/>
                    <a:latin typeface="Times New Roman"/>
                    <a:ea typeface="Calibri"/>
                  </a:rPr>
                  <a:t>Disbond</a:t>
                </a:r>
                <a:endParaRPr lang="en-AU" sz="1400" dirty="0">
                  <a:effectLst/>
                  <a:latin typeface="Times New Roman"/>
                  <a:ea typeface="Times New Roman"/>
                </a:endParaRPr>
              </a:p>
            </p:txBody>
          </p:sp>
          <p:cxnSp>
            <p:nvCxnSpPr>
              <p:cNvPr id="62" name="Straight Arrow Connector 61"/>
              <p:cNvCxnSpPr/>
              <p:nvPr/>
            </p:nvCxnSpPr>
            <p:spPr>
              <a:xfrm flipH="1" flipV="1">
                <a:off x="6026122" y="4219506"/>
                <a:ext cx="557535" cy="266901"/>
              </a:xfrm>
              <a:prstGeom prst="straightConnector1">
                <a:avLst/>
              </a:prstGeom>
              <a:ln w="190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590541" y="4205818"/>
                <a:ext cx="1115070" cy="280588"/>
              </a:xfrm>
              <a:prstGeom prst="straightConnector1">
                <a:avLst/>
              </a:prstGeom>
              <a:ln w="190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878135" y="4204101"/>
                <a:ext cx="3269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5" name="Straight Connector 64"/>
              <p:cNvCxnSpPr/>
              <p:nvPr/>
            </p:nvCxnSpPr>
            <p:spPr>
              <a:xfrm>
                <a:off x="7555902" y="4204101"/>
                <a:ext cx="3269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66" name="Text Box 2"/>
            <p:cNvSpPr txBox="1">
              <a:spLocks noChangeArrowheads="1"/>
            </p:cNvSpPr>
            <p:nvPr/>
          </p:nvSpPr>
          <p:spPr bwMode="auto">
            <a:xfrm>
              <a:off x="4762501" y="3099117"/>
              <a:ext cx="1028700" cy="6473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1400" b="1" dirty="0">
                  <a:solidFill>
                    <a:srgbClr val="000000"/>
                  </a:solidFill>
                  <a:effectLst/>
                  <a:latin typeface="Calibri"/>
                  <a:ea typeface="Calibri"/>
                </a:rPr>
                <a:t>Local Adhesive Strength</a:t>
              </a:r>
              <a:endParaRPr lang="en-AU" sz="1400" dirty="0">
                <a:solidFill>
                  <a:srgbClr val="000000"/>
                </a:solidFill>
                <a:effectLst/>
                <a:latin typeface="Times New Roman"/>
                <a:ea typeface="Times New Roman"/>
              </a:endParaRPr>
            </a:p>
          </p:txBody>
        </p:sp>
        <p:grpSp>
          <p:nvGrpSpPr>
            <p:cNvPr id="67" name="Group 66"/>
            <p:cNvGrpSpPr/>
            <p:nvPr/>
          </p:nvGrpSpPr>
          <p:grpSpPr>
            <a:xfrm>
              <a:off x="5174140" y="2371258"/>
              <a:ext cx="3372960" cy="832736"/>
              <a:chOff x="5174140" y="2371258"/>
              <a:chExt cx="3372960" cy="832736"/>
            </a:xfrm>
          </p:grpSpPr>
          <p:sp>
            <p:nvSpPr>
              <p:cNvPr id="68" name="Text Box 318"/>
              <p:cNvSpPr txBox="1"/>
              <p:nvPr/>
            </p:nvSpPr>
            <p:spPr>
              <a:xfrm>
                <a:off x="5174140" y="2371258"/>
                <a:ext cx="3372960" cy="3338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b="1" dirty="0" smtClean="0">
                    <a:solidFill>
                      <a:srgbClr val="FF0000"/>
                    </a:solidFill>
                    <a:effectLst/>
                    <a:latin typeface="Times New Roman"/>
                    <a:ea typeface="Calibri"/>
                  </a:rPr>
                  <a:t>Un-degraded here: Cohesion</a:t>
                </a:r>
                <a:endParaRPr lang="en-AU" dirty="0">
                  <a:solidFill>
                    <a:srgbClr val="FF0000"/>
                  </a:solidFill>
                  <a:effectLst/>
                  <a:latin typeface="Times New Roman"/>
                  <a:ea typeface="Times New Roman"/>
                </a:endParaRPr>
              </a:p>
            </p:txBody>
          </p:sp>
          <p:cxnSp>
            <p:nvCxnSpPr>
              <p:cNvPr id="69" name="Straight Connector 68"/>
              <p:cNvCxnSpPr/>
              <p:nvPr/>
            </p:nvCxnSpPr>
            <p:spPr>
              <a:xfrm>
                <a:off x="6695509" y="3169890"/>
                <a:ext cx="421593"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70" name="Straight Arrow Connector 69"/>
              <p:cNvCxnSpPr/>
              <p:nvPr/>
            </p:nvCxnSpPr>
            <p:spPr>
              <a:xfrm>
                <a:off x="6642100" y="2743200"/>
                <a:ext cx="177002" cy="460794"/>
              </a:xfrm>
              <a:prstGeom prst="straightConnector1">
                <a:avLst/>
              </a:prstGeom>
              <a:ln w="5715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grpSp>
      </p:grpSp>
      <p:grpSp>
        <p:nvGrpSpPr>
          <p:cNvPr id="103" name="Group 102"/>
          <p:cNvGrpSpPr/>
          <p:nvPr/>
        </p:nvGrpSpPr>
        <p:grpSpPr>
          <a:xfrm>
            <a:off x="1637765" y="3931201"/>
            <a:ext cx="2615697" cy="1942359"/>
            <a:chOff x="1672934" y="3942924"/>
            <a:chExt cx="2615697" cy="1942359"/>
          </a:xfrm>
        </p:grpSpPr>
        <p:sp>
          <p:nvSpPr>
            <p:cNvPr id="86" name="Text Box 32806"/>
            <p:cNvSpPr txBox="1"/>
            <p:nvPr/>
          </p:nvSpPr>
          <p:spPr>
            <a:xfrm>
              <a:off x="3468703" y="4896410"/>
              <a:ext cx="819928" cy="259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0000"/>
                  </a:solidFill>
                  <a:effectLst/>
                  <a:latin typeface="Times New Roman"/>
                  <a:ea typeface="Calibri"/>
                </a:rPr>
                <a:t>Weak bond</a:t>
              </a:r>
              <a:endParaRPr lang="en-AU" sz="1400" dirty="0">
                <a:solidFill>
                  <a:srgbClr val="000000"/>
                </a:solidFill>
                <a:effectLst/>
                <a:latin typeface="Times New Roman"/>
                <a:ea typeface="Times New Roman"/>
              </a:endParaRPr>
            </a:p>
          </p:txBody>
        </p:sp>
        <p:grpSp>
          <p:nvGrpSpPr>
            <p:cNvPr id="102" name="Group 101"/>
            <p:cNvGrpSpPr/>
            <p:nvPr/>
          </p:nvGrpSpPr>
          <p:grpSpPr>
            <a:xfrm>
              <a:off x="1672934" y="3942924"/>
              <a:ext cx="1947588" cy="1942359"/>
              <a:chOff x="1672934" y="3942924"/>
              <a:chExt cx="1947588" cy="1942359"/>
            </a:xfrm>
          </p:grpSpPr>
          <p:sp>
            <p:nvSpPr>
              <p:cNvPr id="91" name="Rectangle 90"/>
              <p:cNvSpPr/>
              <p:nvPr/>
            </p:nvSpPr>
            <p:spPr bwMode="auto">
              <a:xfrm>
                <a:off x="2274277" y="4888523"/>
                <a:ext cx="726832" cy="164123"/>
              </a:xfrm>
              <a:prstGeom prst="rect">
                <a:avLst/>
              </a:prstGeom>
              <a:pattFill prst="ltDnDiag">
                <a:fgClr>
                  <a:schemeClr val="hlink"/>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 name="Text Box 138"/>
              <p:cNvSpPr txBox="1"/>
              <p:nvPr/>
            </p:nvSpPr>
            <p:spPr>
              <a:xfrm>
                <a:off x="1992926" y="3942924"/>
                <a:ext cx="1336430" cy="3133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0000"/>
                    </a:solidFill>
                    <a:effectLst/>
                    <a:latin typeface="Times New Roman"/>
                    <a:ea typeface="Calibri"/>
                  </a:rPr>
                  <a:t>Fully </a:t>
                </a:r>
                <a:r>
                  <a:rPr lang="en-AU" sz="1400" b="1" dirty="0" smtClean="0">
                    <a:solidFill>
                      <a:srgbClr val="000000"/>
                    </a:solidFill>
                    <a:effectLst/>
                    <a:latin typeface="Times New Roman"/>
                    <a:ea typeface="Calibri"/>
                  </a:rPr>
                  <a:t>degraded</a:t>
                </a:r>
                <a:endParaRPr lang="en-AU" sz="1400" dirty="0">
                  <a:solidFill>
                    <a:srgbClr val="000000"/>
                  </a:solidFill>
                  <a:effectLst/>
                  <a:latin typeface="Times New Roman"/>
                  <a:ea typeface="Times New Roman"/>
                </a:endParaRPr>
              </a:p>
            </p:txBody>
          </p:sp>
          <p:sp>
            <p:nvSpPr>
              <p:cNvPr id="76" name="Arc 75"/>
              <p:cNvSpPr/>
              <p:nvPr/>
            </p:nvSpPr>
            <p:spPr>
              <a:xfrm flipV="1">
                <a:off x="1672934" y="3992326"/>
                <a:ext cx="1139806" cy="1051355"/>
              </a:xfrm>
              <a:prstGeom prst="arc">
                <a:avLst>
                  <a:gd name="adj1" fmla="val 16279320"/>
                  <a:gd name="adj2" fmla="val 19158270"/>
                </a:avLst>
              </a:prstGeom>
              <a:solidFill>
                <a:srgbClr val="FFFFFF"/>
              </a:solidFill>
              <a:ln w="19050"/>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cxnSp>
            <p:nvCxnSpPr>
              <p:cNvPr id="77" name="Straight Connector 76"/>
              <p:cNvCxnSpPr/>
              <p:nvPr/>
            </p:nvCxnSpPr>
            <p:spPr>
              <a:xfrm flipH="1">
                <a:off x="2079080" y="5054315"/>
                <a:ext cx="1053479" cy="0"/>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a:off x="2097738" y="4308159"/>
                <a:ext cx="0" cy="762748"/>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79" name="Straight Connector 78"/>
              <p:cNvCxnSpPr/>
              <p:nvPr/>
            </p:nvCxnSpPr>
            <p:spPr>
              <a:xfrm>
                <a:off x="3119361" y="4315777"/>
                <a:ext cx="0" cy="762355"/>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sp>
            <p:nvSpPr>
              <p:cNvPr id="80" name="Rectangle 79"/>
              <p:cNvSpPr/>
              <p:nvPr/>
            </p:nvSpPr>
            <p:spPr>
              <a:xfrm>
                <a:off x="1836523" y="5730672"/>
                <a:ext cx="1305560" cy="154611"/>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sp>
            <p:nvSpPr>
              <p:cNvPr id="81" name="Rectangle 80"/>
              <p:cNvSpPr/>
              <p:nvPr/>
            </p:nvSpPr>
            <p:spPr>
              <a:xfrm>
                <a:off x="2085300" y="5258406"/>
                <a:ext cx="1428168" cy="166599"/>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sp>
            <p:nvSpPr>
              <p:cNvPr id="82" name="Rectangle 81"/>
              <p:cNvSpPr/>
              <p:nvPr/>
            </p:nvSpPr>
            <p:spPr>
              <a:xfrm>
                <a:off x="2085300" y="5433601"/>
                <a:ext cx="1047261" cy="281837"/>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cxnSp>
            <p:nvCxnSpPr>
              <p:cNvPr id="87" name="Straight Arrow Connector 86"/>
              <p:cNvCxnSpPr>
                <a:stCxn id="86" idx="1"/>
              </p:cNvCxnSpPr>
              <p:nvPr/>
            </p:nvCxnSpPr>
            <p:spPr>
              <a:xfrm flipH="1">
                <a:off x="2573761" y="5026220"/>
                <a:ext cx="894942" cy="689218"/>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88" name="Arc 87"/>
              <p:cNvSpPr/>
              <p:nvPr/>
            </p:nvSpPr>
            <p:spPr>
              <a:xfrm flipH="1" flipV="1">
                <a:off x="2480886" y="3987970"/>
                <a:ext cx="1139636" cy="1051174"/>
              </a:xfrm>
              <a:prstGeom prst="arc">
                <a:avLst>
                  <a:gd name="adj1" fmla="val 16279320"/>
                  <a:gd name="adj2" fmla="val 19158270"/>
                </a:avLst>
              </a:prstGeom>
              <a:solidFill>
                <a:srgbClr val="FFFFFF"/>
              </a:solidFill>
              <a:ln w="19050"/>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latin typeface="Times New Roman"/>
                    <a:ea typeface="Times New Roman"/>
                  </a:rPr>
                  <a:t> </a:t>
                </a:r>
                <a:endParaRPr lang="en-AU" sz="1200" dirty="0">
                  <a:effectLst/>
                  <a:latin typeface="Times New Roman"/>
                  <a:ea typeface="Times New Roman"/>
                </a:endParaRPr>
              </a:p>
            </p:txBody>
          </p:sp>
          <p:cxnSp>
            <p:nvCxnSpPr>
              <p:cNvPr id="89" name="Straight Connector 88"/>
              <p:cNvCxnSpPr/>
              <p:nvPr/>
            </p:nvCxnSpPr>
            <p:spPr>
              <a:xfrm>
                <a:off x="2086295" y="4544523"/>
                <a:ext cx="1033418" cy="0"/>
              </a:xfrm>
              <a:prstGeom prst="line">
                <a:avLst/>
              </a:prstGeom>
              <a:ln w="19050">
                <a:solidFill>
                  <a:srgbClr val="000000"/>
                </a:solidFill>
                <a:prstDash val="lgDash"/>
              </a:ln>
            </p:spPr>
            <p:style>
              <a:lnRef idx="1">
                <a:schemeClr val="accent1"/>
              </a:lnRef>
              <a:fillRef idx="0">
                <a:schemeClr val="accent1"/>
              </a:fillRef>
              <a:effectRef idx="0">
                <a:schemeClr val="accent1"/>
              </a:effectRef>
              <a:fontRef idx="minor">
                <a:schemeClr val="tx1"/>
              </a:fontRef>
            </p:style>
          </p:cxnSp>
        </p:grpSp>
      </p:grpSp>
      <p:grpSp>
        <p:nvGrpSpPr>
          <p:cNvPr id="100" name="Group 99"/>
          <p:cNvGrpSpPr/>
          <p:nvPr/>
        </p:nvGrpSpPr>
        <p:grpSpPr>
          <a:xfrm>
            <a:off x="4736070" y="1506131"/>
            <a:ext cx="3305960" cy="2486361"/>
            <a:chOff x="4736070" y="1506131"/>
            <a:chExt cx="3305960" cy="2486361"/>
          </a:xfrm>
        </p:grpSpPr>
        <p:sp>
          <p:nvSpPr>
            <p:cNvPr id="72" name="Rectangle 71"/>
            <p:cNvSpPr/>
            <p:nvPr/>
          </p:nvSpPr>
          <p:spPr bwMode="auto">
            <a:xfrm>
              <a:off x="5732585" y="2320804"/>
              <a:ext cx="961292" cy="387227"/>
            </a:xfrm>
            <a:prstGeom prst="rect">
              <a:avLst/>
            </a:prstGeom>
            <a:pattFill prst="ltDnDiag">
              <a:fgClr>
                <a:schemeClr val="hlink"/>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99" name="Group 98"/>
            <p:cNvGrpSpPr/>
            <p:nvPr/>
          </p:nvGrpSpPr>
          <p:grpSpPr>
            <a:xfrm>
              <a:off x="4736070" y="1506131"/>
              <a:ext cx="3305960" cy="2486361"/>
              <a:chOff x="4736070" y="1506131"/>
              <a:chExt cx="3305960" cy="2486361"/>
            </a:xfrm>
          </p:grpSpPr>
          <p:grpSp>
            <p:nvGrpSpPr>
              <p:cNvPr id="35" name="Group 34"/>
              <p:cNvGrpSpPr/>
              <p:nvPr/>
            </p:nvGrpSpPr>
            <p:grpSpPr>
              <a:xfrm>
                <a:off x="4736070" y="1506131"/>
                <a:ext cx="3305960" cy="2486361"/>
                <a:chOff x="4732051" y="1635084"/>
                <a:chExt cx="3872687" cy="2486361"/>
              </a:xfrm>
            </p:grpSpPr>
            <p:cxnSp>
              <p:nvCxnSpPr>
                <p:cNvPr id="7" name="Straight Connector 6"/>
                <p:cNvCxnSpPr/>
                <p:nvPr/>
              </p:nvCxnSpPr>
              <p:spPr>
                <a:xfrm>
                  <a:off x="5546137" y="2084692"/>
                  <a:ext cx="0" cy="763028"/>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352068" y="2092312"/>
                  <a:ext cx="0" cy="762635"/>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sp>
              <p:nvSpPr>
                <p:cNvPr id="9" name="Arc 8"/>
                <p:cNvSpPr/>
                <p:nvPr/>
              </p:nvSpPr>
              <p:spPr>
                <a:xfrm flipV="1">
                  <a:off x="5309918" y="1779892"/>
                  <a:ext cx="1169821" cy="1051741"/>
                </a:xfrm>
                <a:prstGeom prst="arc">
                  <a:avLst>
                    <a:gd name="adj1" fmla="val 16279320"/>
                    <a:gd name="adj2" fmla="val 21408943"/>
                  </a:avLst>
                </a:prstGeom>
                <a:solidFill>
                  <a:srgbClr val="FFFFFF"/>
                </a:solidFill>
                <a:ln w="19050">
                  <a:solidFill>
                    <a:srgbClr val="008000"/>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10" name="Arc 9"/>
                <p:cNvSpPr/>
                <p:nvPr/>
              </p:nvSpPr>
              <p:spPr>
                <a:xfrm flipH="1" flipV="1">
                  <a:off x="6475773" y="1802752"/>
                  <a:ext cx="1169665" cy="1051560"/>
                </a:xfrm>
                <a:prstGeom prst="arc">
                  <a:avLst>
                    <a:gd name="adj1" fmla="val 16279320"/>
                    <a:gd name="adj2" fmla="val 79126"/>
                  </a:avLst>
                </a:prstGeom>
                <a:solidFill>
                  <a:srgbClr val="FFFFFF"/>
                </a:solidFill>
                <a:ln w="19050">
                  <a:solidFill>
                    <a:srgbClr val="008000"/>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11" name="Rectangle 10"/>
                <p:cNvSpPr/>
                <p:nvPr/>
              </p:nvSpPr>
              <p:spPr>
                <a:xfrm>
                  <a:off x="5226098" y="3479152"/>
                  <a:ext cx="2607311" cy="154668"/>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12" name="Rectangle 11"/>
                <p:cNvSpPr/>
                <p:nvPr/>
              </p:nvSpPr>
              <p:spPr>
                <a:xfrm>
                  <a:off x="5530897" y="3006712"/>
                  <a:ext cx="2607311" cy="154668"/>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13" name="Rectangle 12"/>
                <p:cNvSpPr/>
                <p:nvPr/>
              </p:nvSpPr>
              <p:spPr>
                <a:xfrm>
                  <a:off x="5530897" y="3181972"/>
                  <a:ext cx="1821171" cy="281940"/>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cxnSp>
              <p:nvCxnSpPr>
                <p:cNvPr id="14" name="Straight Connector 13"/>
                <p:cNvCxnSpPr/>
                <p:nvPr/>
              </p:nvCxnSpPr>
              <p:spPr>
                <a:xfrm>
                  <a:off x="5530897" y="3463912"/>
                  <a:ext cx="37672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6445293" y="3463912"/>
                  <a:ext cx="554988"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a:off x="5850935" y="3463912"/>
                  <a:ext cx="604738"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17" name="Text Box 138"/>
                <p:cNvSpPr txBox="1"/>
                <p:nvPr/>
              </p:nvSpPr>
              <p:spPr>
                <a:xfrm>
                  <a:off x="4958861" y="1635084"/>
                  <a:ext cx="3645877" cy="3134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600" b="1" dirty="0">
                      <a:solidFill>
                        <a:srgbClr val="FF0000"/>
                      </a:solidFill>
                      <a:effectLst/>
                      <a:latin typeface="Times New Roman"/>
                      <a:ea typeface="Calibri"/>
                    </a:rPr>
                    <a:t>Fully degraded: </a:t>
                  </a:r>
                  <a:r>
                    <a:rPr lang="en-AU" sz="1600" b="1" u="sng" dirty="0">
                      <a:solidFill>
                        <a:srgbClr val="FF0000"/>
                      </a:solidFill>
                      <a:effectLst/>
                      <a:latin typeface="Times New Roman"/>
                      <a:ea typeface="Calibri"/>
                    </a:rPr>
                    <a:t>NO </a:t>
                  </a:r>
                  <a:r>
                    <a:rPr lang="en-AU" sz="1600" b="1" u="sng" dirty="0" smtClean="0">
                      <a:solidFill>
                        <a:srgbClr val="FF0000"/>
                      </a:solidFill>
                      <a:effectLst/>
                      <a:latin typeface="Times New Roman"/>
                      <a:ea typeface="Calibri"/>
                    </a:rPr>
                    <a:t>COHESION</a:t>
                  </a:r>
                  <a:endParaRPr lang="en-AU" sz="1600" dirty="0">
                    <a:solidFill>
                      <a:srgbClr val="FF0000"/>
                    </a:solidFill>
                    <a:effectLst/>
                    <a:latin typeface="Times New Roman"/>
                    <a:ea typeface="Times New Roman"/>
                  </a:endParaRPr>
                </a:p>
              </p:txBody>
            </p:sp>
            <p:sp>
              <p:nvSpPr>
                <p:cNvPr id="18" name="Text Box 139"/>
                <p:cNvSpPr txBox="1"/>
                <p:nvPr/>
              </p:nvSpPr>
              <p:spPr>
                <a:xfrm>
                  <a:off x="4732051" y="2110482"/>
                  <a:ext cx="737582" cy="593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200" b="1" dirty="0" smtClean="0">
                      <a:solidFill>
                        <a:srgbClr val="000000"/>
                      </a:solidFill>
                      <a:effectLst/>
                      <a:latin typeface="Times New Roman"/>
                      <a:ea typeface="Calibri"/>
                    </a:rPr>
                    <a:t>Mixed-mode</a:t>
                  </a:r>
                  <a:endParaRPr lang="en-AU" sz="1200" dirty="0">
                    <a:solidFill>
                      <a:srgbClr val="000000"/>
                    </a:solidFill>
                    <a:effectLst/>
                    <a:latin typeface="Times New Roman"/>
                    <a:ea typeface="Times New Roman"/>
                  </a:endParaRPr>
                </a:p>
              </p:txBody>
            </p:sp>
            <p:cxnSp>
              <p:nvCxnSpPr>
                <p:cNvPr id="19" name="Straight Arrow Connector 18"/>
                <p:cNvCxnSpPr/>
                <p:nvPr/>
              </p:nvCxnSpPr>
              <p:spPr>
                <a:xfrm>
                  <a:off x="5357446" y="2356338"/>
                  <a:ext cx="842919" cy="350872"/>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345723" y="2344615"/>
                  <a:ext cx="1213870" cy="250617"/>
                </a:xfrm>
                <a:prstGeom prst="straightConnector1">
                  <a:avLst/>
                </a:prstGeom>
                <a:ln>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1" name="Text Box 145"/>
                <p:cNvSpPr txBox="1"/>
                <p:nvPr/>
              </p:nvSpPr>
              <p:spPr>
                <a:xfrm>
                  <a:off x="5626354" y="3807985"/>
                  <a:ext cx="1157924" cy="3134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200" b="1" dirty="0">
                      <a:solidFill>
                        <a:srgbClr val="000000"/>
                      </a:solidFill>
                      <a:effectLst/>
                      <a:latin typeface="Times New Roman"/>
                      <a:ea typeface="Calibri"/>
                    </a:rPr>
                    <a:t>Disbond</a:t>
                  </a:r>
                  <a:endParaRPr lang="en-AU" sz="1200" dirty="0">
                    <a:solidFill>
                      <a:srgbClr val="000000"/>
                    </a:solidFill>
                    <a:effectLst/>
                    <a:latin typeface="Times New Roman"/>
                    <a:ea typeface="Times New Roman"/>
                  </a:endParaRPr>
                </a:p>
              </p:txBody>
            </p:sp>
            <p:cxnSp>
              <p:nvCxnSpPr>
                <p:cNvPr id="22" name="Straight Arrow Connector 21"/>
                <p:cNvCxnSpPr/>
                <p:nvPr/>
              </p:nvCxnSpPr>
              <p:spPr>
                <a:xfrm flipH="1" flipV="1">
                  <a:off x="5690916" y="3479152"/>
                  <a:ext cx="642410" cy="321709"/>
                </a:xfrm>
                <a:prstGeom prst="straightConnector1">
                  <a:avLst/>
                </a:prstGeom>
                <a:ln>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93930" y="3463912"/>
                  <a:ext cx="376553"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flipV="1">
                  <a:off x="6330993" y="3463912"/>
                  <a:ext cx="819782" cy="342900"/>
                </a:xfrm>
                <a:prstGeom prst="straightConnector1">
                  <a:avLst/>
                </a:prstGeom>
                <a:ln>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7" idx="1"/>
                </p:cNvCxnSpPr>
                <p:nvPr/>
              </p:nvCxnSpPr>
              <p:spPr>
                <a:xfrm flipH="1">
                  <a:off x="5782357" y="2311062"/>
                  <a:ext cx="1592581" cy="533792"/>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7" idx="1"/>
                </p:cNvCxnSpPr>
                <p:nvPr/>
              </p:nvCxnSpPr>
              <p:spPr>
                <a:xfrm flipH="1">
                  <a:off x="7184429" y="2311062"/>
                  <a:ext cx="190509" cy="543250"/>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27" name="Text Box 158733"/>
                <p:cNvSpPr txBox="1"/>
                <p:nvPr/>
              </p:nvSpPr>
              <p:spPr>
                <a:xfrm>
                  <a:off x="7374938" y="1984432"/>
                  <a:ext cx="960170" cy="6532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200" b="1" dirty="0" smtClean="0">
                      <a:solidFill>
                        <a:srgbClr val="000000"/>
                      </a:solidFill>
                      <a:effectLst/>
                      <a:latin typeface="Times New Roman"/>
                      <a:ea typeface="Calibri"/>
                    </a:rPr>
                    <a:t>Adhesion</a:t>
                  </a:r>
                  <a:endParaRPr lang="en-AU" sz="1200" dirty="0">
                    <a:solidFill>
                      <a:srgbClr val="000000"/>
                    </a:solidFill>
                    <a:effectLst/>
                    <a:latin typeface="Times New Roman"/>
                    <a:ea typeface="Times New Roman"/>
                  </a:endParaRPr>
                </a:p>
              </p:txBody>
            </p:sp>
            <p:sp>
              <p:nvSpPr>
                <p:cNvPr id="28" name="Text Box 32806"/>
                <p:cNvSpPr txBox="1"/>
                <p:nvPr/>
              </p:nvSpPr>
              <p:spPr>
                <a:xfrm>
                  <a:off x="6780577" y="3738204"/>
                  <a:ext cx="1004570" cy="2597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200" b="1" dirty="0">
                      <a:solidFill>
                        <a:srgbClr val="000000"/>
                      </a:solidFill>
                      <a:effectLst/>
                      <a:latin typeface="Times New Roman"/>
                      <a:ea typeface="Calibri"/>
                    </a:rPr>
                    <a:t>Weak</a:t>
                  </a:r>
                  <a:r>
                    <a:rPr lang="en-AU" sz="1400" b="1" dirty="0">
                      <a:solidFill>
                        <a:srgbClr val="000000"/>
                      </a:solidFill>
                      <a:effectLst/>
                      <a:latin typeface="Times New Roman"/>
                      <a:ea typeface="Calibri"/>
                    </a:rPr>
                    <a:t> bond</a:t>
                  </a:r>
                  <a:endParaRPr lang="en-AU" sz="1400" dirty="0">
                    <a:solidFill>
                      <a:srgbClr val="000000"/>
                    </a:solidFill>
                    <a:effectLst/>
                    <a:latin typeface="Times New Roman"/>
                    <a:ea typeface="Times New Roman"/>
                  </a:endParaRPr>
                </a:p>
              </p:txBody>
            </p:sp>
            <p:cxnSp>
              <p:nvCxnSpPr>
                <p:cNvPr id="29" name="Straight Arrow Connector 28"/>
                <p:cNvCxnSpPr/>
                <p:nvPr/>
              </p:nvCxnSpPr>
              <p:spPr>
                <a:xfrm flipH="1" flipV="1">
                  <a:off x="6475778" y="3463884"/>
                  <a:ext cx="641985" cy="321310"/>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523277" y="2839072"/>
                  <a:ext cx="1828791" cy="0"/>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grpSp>
          <p:cxnSp>
            <p:nvCxnSpPr>
              <p:cNvPr id="92" name="Straight Connector 91"/>
              <p:cNvCxnSpPr>
                <a:endCxn id="27" idx="1"/>
              </p:cNvCxnSpPr>
              <p:nvPr/>
            </p:nvCxnSpPr>
            <p:spPr>
              <a:xfrm flipV="1">
                <a:off x="5450818" y="2182109"/>
                <a:ext cx="1541380" cy="17798"/>
              </a:xfrm>
              <a:prstGeom prst="line">
                <a:avLst/>
              </a:prstGeom>
              <a:ln w="19050">
                <a:solidFill>
                  <a:srgbClr val="000000"/>
                </a:solidFill>
                <a:prstDash val="lgDash"/>
              </a:ln>
            </p:spPr>
            <p:style>
              <a:lnRef idx="1">
                <a:schemeClr val="accent1"/>
              </a:lnRef>
              <a:fillRef idx="0">
                <a:schemeClr val="accent1"/>
              </a:fillRef>
              <a:effectRef idx="0">
                <a:schemeClr val="accent1"/>
              </a:effectRef>
              <a:fontRef idx="minor">
                <a:schemeClr val="tx1"/>
              </a:fontRef>
            </p:style>
          </p:cxnSp>
        </p:grpSp>
      </p:grpSp>
      <p:sp>
        <p:nvSpPr>
          <p:cNvPr id="98" name="Content Placeholder 2"/>
          <p:cNvSpPr>
            <a:spLocks noGrp="1"/>
          </p:cNvSpPr>
          <p:nvPr>
            <p:ph sz="half" idx="1"/>
          </p:nvPr>
        </p:nvSpPr>
        <p:spPr>
          <a:xfrm>
            <a:off x="4443045" y="4067908"/>
            <a:ext cx="3812687" cy="1840523"/>
          </a:xfrm>
        </p:spPr>
        <p:txBody>
          <a:bodyPr/>
          <a:lstStyle/>
          <a:p>
            <a:r>
              <a:rPr lang="en-AU" sz="1800" dirty="0" smtClean="0"/>
              <a:t>As overlap decreases, cohesion failure zone reduces</a:t>
            </a:r>
          </a:p>
          <a:p>
            <a:r>
              <a:rPr lang="en-AU" sz="1800" dirty="0" smtClean="0"/>
              <a:t>So does load capability</a:t>
            </a:r>
          </a:p>
          <a:p>
            <a:r>
              <a:rPr lang="en-AU" sz="1800" dirty="0" smtClean="0"/>
              <a:t>For very short overlap, load capability may be compromised</a:t>
            </a:r>
          </a:p>
          <a:p>
            <a:r>
              <a:rPr lang="en-AU" sz="1800" dirty="0" smtClean="0"/>
              <a:t>Failure may occur even without any detectable disbond</a:t>
            </a:r>
            <a:endParaRPr lang="en-AU" sz="1800" dirty="0"/>
          </a:p>
        </p:txBody>
      </p:sp>
      <p:grpSp>
        <p:nvGrpSpPr>
          <p:cNvPr id="101" name="Group 100"/>
          <p:cNvGrpSpPr/>
          <p:nvPr/>
        </p:nvGrpSpPr>
        <p:grpSpPr>
          <a:xfrm>
            <a:off x="984981" y="5154835"/>
            <a:ext cx="2055261" cy="551083"/>
            <a:chOff x="1020151" y="5190004"/>
            <a:chExt cx="2055261" cy="551083"/>
          </a:xfrm>
        </p:grpSpPr>
        <p:sp>
          <p:nvSpPr>
            <p:cNvPr id="75" name="Text Box 145"/>
            <p:cNvSpPr txBox="1"/>
            <p:nvPr/>
          </p:nvSpPr>
          <p:spPr>
            <a:xfrm>
              <a:off x="1020151" y="5190004"/>
              <a:ext cx="945096" cy="2259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u="sng" dirty="0">
                  <a:solidFill>
                    <a:srgbClr val="FF0000"/>
                  </a:solidFill>
                  <a:effectLst/>
                  <a:latin typeface="Times New Roman"/>
                  <a:ea typeface="Calibri"/>
                </a:rPr>
                <a:t>NO disbond</a:t>
              </a:r>
              <a:endParaRPr lang="en-AU" sz="1400" dirty="0">
                <a:solidFill>
                  <a:srgbClr val="FF0000"/>
                </a:solidFill>
                <a:effectLst/>
                <a:latin typeface="Times New Roman"/>
                <a:ea typeface="Times New Roman"/>
              </a:endParaRPr>
            </a:p>
          </p:txBody>
        </p:sp>
        <p:cxnSp>
          <p:nvCxnSpPr>
            <p:cNvPr id="84" name="Straight Arrow Connector 83"/>
            <p:cNvCxnSpPr/>
            <p:nvPr/>
          </p:nvCxnSpPr>
          <p:spPr>
            <a:xfrm>
              <a:off x="1641231" y="5451231"/>
              <a:ext cx="567618" cy="289856"/>
            </a:xfrm>
            <a:prstGeom prst="straightConnector1">
              <a:avLst/>
            </a:prstGeom>
            <a:ln w="28575">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699846" y="5474677"/>
              <a:ext cx="1375566" cy="228325"/>
            </a:xfrm>
            <a:prstGeom prst="straightConnector1">
              <a:avLst/>
            </a:prstGeom>
            <a:ln w="28575">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grpSp>
      <p:sp>
        <p:nvSpPr>
          <p:cNvPr id="10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90"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
        <p:nvSpPr>
          <p:cNvPr id="3" name="TextBox 2"/>
          <p:cNvSpPr txBox="1"/>
          <p:nvPr/>
        </p:nvSpPr>
        <p:spPr>
          <a:xfrm>
            <a:off x="3699163" y="2119745"/>
            <a:ext cx="1219200" cy="646331"/>
          </a:xfrm>
          <a:prstGeom prst="rect">
            <a:avLst/>
          </a:prstGeom>
          <a:noFill/>
        </p:spPr>
        <p:txBody>
          <a:bodyPr wrap="square" rtlCol="0">
            <a:spAutoFit/>
          </a:bodyPr>
          <a:lstStyle/>
          <a:p>
            <a:r>
              <a:rPr lang="en-AU" dirty="0" smtClean="0">
                <a:solidFill>
                  <a:srgbClr val="000000"/>
                </a:solidFill>
              </a:rPr>
              <a:t>Full Overlap</a:t>
            </a:r>
            <a:endParaRPr lang="en-AU" dirty="0">
              <a:solidFill>
                <a:srgbClr val="000000"/>
              </a:solidFill>
            </a:endParaRPr>
          </a:p>
        </p:txBody>
      </p:sp>
      <p:sp>
        <p:nvSpPr>
          <p:cNvPr id="93" name="TextBox 92"/>
          <p:cNvSpPr txBox="1"/>
          <p:nvPr/>
        </p:nvSpPr>
        <p:spPr>
          <a:xfrm>
            <a:off x="7315199" y="2119745"/>
            <a:ext cx="1219200" cy="646331"/>
          </a:xfrm>
          <a:prstGeom prst="rect">
            <a:avLst/>
          </a:prstGeom>
          <a:noFill/>
        </p:spPr>
        <p:txBody>
          <a:bodyPr wrap="square" rtlCol="0">
            <a:spAutoFit/>
          </a:bodyPr>
          <a:lstStyle/>
          <a:p>
            <a:r>
              <a:rPr lang="en-AU" dirty="0" smtClean="0">
                <a:solidFill>
                  <a:srgbClr val="000000"/>
                </a:solidFill>
              </a:rPr>
              <a:t>Shorter Overlap</a:t>
            </a:r>
            <a:endParaRPr lang="en-AU" dirty="0">
              <a:solidFill>
                <a:srgbClr val="000000"/>
              </a:solidFill>
            </a:endParaRPr>
          </a:p>
        </p:txBody>
      </p:sp>
      <p:sp>
        <p:nvSpPr>
          <p:cNvPr id="94" name="TextBox 93"/>
          <p:cNvSpPr txBox="1"/>
          <p:nvPr/>
        </p:nvSpPr>
        <p:spPr>
          <a:xfrm>
            <a:off x="762000" y="4336473"/>
            <a:ext cx="1219200" cy="646331"/>
          </a:xfrm>
          <a:prstGeom prst="rect">
            <a:avLst/>
          </a:prstGeom>
          <a:noFill/>
        </p:spPr>
        <p:txBody>
          <a:bodyPr wrap="square" rtlCol="0">
            <a:spAutoFit/>
          </a:bodyPr>
          <a:lstStyle/>
          <a:p>
            <a:r>
              <a:rPr lang="en-AU" dirty="0" smtClean="0">
                <a:solidFill>
                  <a:srgbClr val="000000"/>
                </a:solidFill>
              </a:rPr>
              <a:t>Short Overlap</a:t>
            </a:r>
            <a:endParaRPr lang="en-AU" dirty="0">
              <a:solidFill>
                <a:srgbClr val="000000"/>
              </a:solidFill>
            </a:endParaRPr>
          </a:p>
        </p:txBody>
      </p:sp>
    </p:spTree>
    <p:extLst>
      <p:ext uri="{BB962C8B-B14F-4D97-AF65-F5344CB8AC3E}">
        <p14:creationId xmlns:p14="http://schemas.microsoft.com/office/powerpoint/2010/main" val="169971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8">
                                            <p:txEl>
                                              <p:pRg st="0" end="0"/>
                                            </p:txEl>
                                          </p:spTgt>
                                        </p:tgtEl>
                                        <p:attrNameLst>
                                          <p:attrName>style.visibility</p:attrName>
                                        </p:attrNameLst>
                                      </p:cBhvr>
                                      <p:to>
                                        <p:strVal val="visible"/>
                                      </p:to>
                                    </p:set>
                                    <p:anim calcmode="lin" valueType="num">
                                      <p:cBhvr additive="base">
                                        <p:cTn id="17"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8">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500" fill="hold"/>
                                        <p:tgtEl>
                                          <p:spTgt spid="93"/>
                                        </p:tgtEl>
                                        <p:attrNameLst>
                                          <p:attrName>ppt_x</p:attrName>
                                        </p:attrNameLst>
                                      </p:cBhvr>
                                      <p:tavLst>
                                        <p:tav tm="0">
                                          <p:val>
                                            <p:strVal val="#ppt_x"/>
                                          </p:val>
                                        </p:tav>
                                        <p:tav tm="100000">
                                          <p:val>
                                            <p:strVal val="#ppt_x"/>
                                          </p:val>
                                        </p:tav>
                                      </p:tavLst>
                                    </p:anim>
                                    <p:anim calcmode="lin" valueType="num">
                                      <p:cBhvr additive="base">
                                        <p:cTn id="22" dur="500" fill="hold"/>
                                        <p:tgtEl>
                                          <p:spTgt spid="9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fill="hold"/>
                                        <p:tgtEl>
                                          <p:spTgt spid="100"/>
                                        </p:tgtEl>
                                        <p:attrNameLst>
                                          <p:attrName>ppt_x</p:attrName>
                                        </p:attrNameLst>
                                      </p:cBhvr>
                                      <p:tavLst>
                                        <p:tav tm="0">
                                          <p:val>
                                            <p:strVal val="#ppt_x"/>
                                          </p:val>
                                        </p:tav>
                                        <p:tav tm="100000">
                                          <p:val>
                                            <p:strVal val="#ppt_x"/>
                                          </p:val>
                                        </p:tav>
                                      </p:tavLst>
                                    </p:anim>
                                    <p:anim calcmode="lin" valueType="num">
                                      <p:cBhvr additive="base">
                                        <p:cTn id="2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8">
                                            <p:txEl>
                                              <p:pRg st="1" end="1"/>
                                            </p:txEl>
                                          </p:spTgt>
                                        </p:tgtEl>
                                        <p:attrNameLst>
                                          <p:attrName>style.visibility</p:attrName>
                                        </p:attrNameLst>
                                      </p:cBhvr>
                                      <p:to>
                                        <p:strVal val="visible"/>
                                      </p:to>
                                    </p:set>
                                    <p:anim calcmode="lin" valueType="num">
                                      <p:cBhvr additive="base">
                                        <p:cTn id="31" dur="500" fill="hold"/>
                                        <p:tgtEl>
                                          <p:spTgt spid="9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8">
                                            <p:txEl>
                                              <p:pRg st="2" end="2"/>
                                            </p:txEl>
                                          </p:spTgt>
                                        </p:tgtEl>
                                        <p:attrNameLst>
                                          <p:attrName>style.visibility</p:attrName>
                                        </p:attrNameLst>
                                      </p:cBhvr>
                                      <p:to>
                                        <p:strVal val="visible"/>
                                      </p:to>
                                    </p:set>
                                    <p:anim calcmode="lin" valueType="num">
                                      <p:cBhvr additive="base">
                                        <p:cTn id="37"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103"/>
                                        </p:tgtEl>
                                        <p:attrNameLst>
                                          <p:attrName>style.visibility</p:attrName>
                                        </p:attrNameLst>
                                      </p:cBhvr>
                                      <p:to>
                                        <p:strVal val="visible"/>
                                      </p:to>
                                    </p:set>
                                    <p:anim calcmode="lin" valueType="num">
                                      <p:cBhvr additive="base">
                                        <p:cTn id="42" dur="500" fill="hold"/>
                                        <p:tgtEl>
                                          <p:spTgt spid="103"/>
                                        </p:tgtEl>
                                        <p:attrNameLst>
                                          <p:attrName>ppt_x</p:attrName>
                                        </p:attrNameLst>
                                      </p:cBhvr>
                                      <p:tavLst>
                                        <p:tav tm="0">
                                          <p:val>
                                            <p:strVal val="#ppt_x"/>
                                          </p:val>
                                        </p:tav>
                                        <p:tav tm="100000">
                                          <p:val>
                                            <p:strVal val="#ppt_x"/>
                                          </p:val>
                                        </p:tav>
                                      </p:tavLst>
                                    </p:anim>
                                    <p:anim calcmode="lin" valueType="num">
                                      <p:cBhvr additive="base">
                                        <p:cTn id="43" dur="500" fill="hold"/>
                                        <p:tgtEl>
                                          <p:spTgt spid="10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 calcmode="lin" valueType="num">
                                      <p:cBhvr additive="base">
                                        <p:cTn id="46" dur="500" fill="hold"/>
                                        <p:tgtEl>
                                          <p:spTgt spid="94"/>
                                        </p:tgtEl>
                                        <p:attrNameLst>
                                          <p:attrName>ppt_x</p:attrName>
                                        </p:attrNameLst>
                                      </p:cBhvr>
                                      <p:tavLst>
                                        <p:tav tm="0">
                                          <p:val>
                                            <p:strVal val="#ppt_x"/>
                                          </p:val>
                                        </p:tav>
                                        <p:tav tm="100000">
                                          <p:val>
                                            <p:strVal val="#ppt_x"/>
                                          </p:val>
                                        </p:tav>
                                      </p:tavLst>
                                    </p:anim>
                                    <p:anim calcmode="lin" valueType="num">
                                      <p:cBhvr additive="base">
                                        <p:cTn id="47"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8">
                                            <p:txEl>
                                              <p:pRg st="3" end="3"/>
                                            </p:txEl>
                                          </p:spTgt>
                                        </p:tgtEl>
                                        <p:attrNameLst>
                                          <p:attrName>style.visibility</p:attrName>
                                        </p:attrNameLst>
                                      </p:cBhvr>
                                      <p:to>
                                        <p:strVal val="visible"/>
                                      </p:to>
                                    </p:set>
                                    <p:anim calcmode="lin" valueType="num">
                                      <p:cBhvr additive="base">
                                        <p:cTn id="52"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8">
                                            <p:txEl>
                                              <p:pRg st="3" end="3"/>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01"/>
                                        </p:tgtEl>
                                        <p:attrNameLst>
                                          <p:attrName>style.visibility</p:attrName>
                                        </p:attrNameLst>
                                      </p:cBhvr>
                                      <p:to>
                                        <p:strVal val="visible"/>
                                      </p:to>
                                    </p:set>
                                    <p:anim calcmode="lin" valueType="num">
                                      <p:cBhvr additive="base">
                                        <p:cTn id="56" dur="500" fill="hold"/>
                                        <p:tgtEl>
                                          <p:spTgt spid="101"/>
                                        </p:tgtEl>
                                        <p:attrNameLst>
                                          <p:attrName>ppt_x</p:attrName>
                                        </p:attrNameLst>
                                      </p:cBhvr>
                                      <p:tavLst>
                                        <p:tav tm="0">
                                          <p:val>
                                            <p:strVal val="#ppt_x"/>
                                          </p:val>
                                        </p:tav>
                                        <p:tav tm="100000">
                                          <p:val>
                                            <p:strVal val="#ppt_x"/>
                                          </p:val>
                                        </p:tav>
                                      </p:tavLst>
                                    </p:anim>
                                    <p:anim calcmode="lin" valueType="num">
                                      <p:cBhvr additive="base">
                                        <p:cTn id="57" dur="500" fill="hold"/>
                                        <p:tgtEl>
                                          <p:spTgt spid="101"/>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26" presetClass="emph" presetSubtype="0" fill="remove" nodeType="afterEffect">
                                  <p:stCondLst>
                                    <p:cond delay="0"/>
                                  </p:stCondLst>
                                  <p:childTnLst>
                                    <p:animEffect transition="out" filter="fade">
                                      <p:cBhvr>
                                        <p:cTn id="60" dur="2000" tmFilter="0, 0; .2, .5; .8, .5; 1, 0"/>
                                        <p:tgtEl>
                                          <p:spTgt spid="101"/>
                                        </p:tgtEl>
                                      </p:cBhvr>
                                    </p:animEffect>
                                    <p:animScale>
                                      <p:cBhvr>
                                        <p:cTn id="61" dur="1000" autoRev="1" fill="hold"/>
                                        <p:tgtEl>
                                          <p:spTgt spid="101"/>
                                        </p:tgtEl>
                                      </p:cBhvr>
                                      <p:by x="105000" y="105000"/>
                                    </p:animScale>
                                  </p:childTnLst>
                                </p:cTn>
                              </p:par>
                              <p:par>
                                <p:cTn id="62" presetID="1" presetClass="entr" presetSubtype="0" fill="hold" grpId="0" nodeType="withEffect">
                                  <p:stCondLst>
                                    <p:cond delay="0"/>
                                  </p:stCondLst>
                                  <p:childTnLst>
                                    <p:set>
                                      <p:cBhvr>
                                        <p:cTn id="6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uiExpand="1" build="p"/>
      <p:bldP spid="104" grpId="0" animBg="1"/>
      <p:bldP spid="3" grpId="0"/>
      <p:bldP spid="93" grpId="0"/>
      <p:bldP spid="9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AU" dirty="0"/>
              <a:t>Limitations of NDI for adhesive bonds</a:t>
            </a:r>
            <a:r>
              <a:rPr lang="en-US" dirty="0"/>
              <a:t> </a:t>
            </a:r>
            <a:endParaRPr lang="en-AU" dirty="0"/>
          </a:p>
        </p:txBody>
      </p:sp>
      <p:sp>
        <p:nvSpPr>
          <p:cNvPr id="26629" name="Rectangle 5"/>
          <p:cNvSpPr>
            <a:spLocks noGrp="1" noChangeArrowheads="1"/>
          </p:cNvSpPr>
          <p:nvPr>
            <p:ph idx="1"/>
          </p:nvPr>
        </p:nvSpPr>
        <p:spPr/>
        <p:txBody>
          <a:bodyPr/>
          <a:lstStyle/>
          <a:p>
            <a:r>
              <a:rPr lang="en-AU" dirty="0"/>
              <a:t>DTA of adhesive bonds </a:t>
            </a:r>
            <a:r>
              <a:rPr lang="en-AU" dirty="0" smtClean="0"/>
              <a:t>requires </a:t>
            </a:r>
            <a:r>
              <a:rPr lang="en-AU" dirty="0"/>
              <a:t>effective NDI</a:t>
            </a:r>
          </a:p>
          <a:p>
            <a:r>
              <a:rPr lang="en-AU" dirty="0" smtClean="0"/>
              <a:t>Current </a:t>
            </a:r>
            <a:r>
              <a:rPr lang="en-AU" dirty="0"/>
              <a:t>NDI depends directly on detecting air gaps </a:t>
            </a:r>
          </a:p>
          <a:p>
            <a:pPr lvl="1"/>
            <a:r>
              <a:rPr lang="en-AU" dirty="0" smtClean="0"/>
              <a:t>Can </a:t>
            </a:r>
            <a:r>
              <a:rPr lang="en-AU" dirty="0"/>
              <a:t>not assess the integrity of the adhesive-to-adherend </a:t>
            </a:r>
            <a:r>
              <a:rPr lang="en-AU" dirty="0" smtClean="0"/>
              <a:t>interface: No </a:t>
            </a:r>
            <a:r>
              <a:rPr lang="en-AU" dirty="0"/>
              <a:t>air gaps</a:t>
            </a:r>
          </a:p>
          <a:p>
            <a:r>
              <a:rPr lang="en-AU" dirty="0"/>
              <a:t>Current </a:t>
            </a:r>
            <a:r>
              <a:rPr lang="en-AU" dirty="0" smtClean="0"/>
              <a:t>NDI can </a:t>
            </a:r>
            <a:r>
              <a:rPr lang="en-AU" dirty="0"/>
              <a:t>not assess bond strength</a:t>
            </a:r>
          </a:p>
          <a:p>
            <a:pPr lvl="1"/>
            <a:r>
              <a:rPr lang="en-AU" dirty="0"/>
              <a:t>Double-sided adhesive tape will pass the “tap” test</a:t>
            </a:r>
          </a:p>
          <a:p>
            <a:r>
              <a:rPr lang="en-AU" dirty="0"/>
              <a:t>Can only find an in-service defect </a:t>
            </a:r>
            <a:r>
              <a:rPr lang="en-AU" u="sng" dirty="0"/>
              <a:t>after disbonding has </a:t>
            </a:r>
            <a:r>
              <a:rPr lang="en-AU" u="sng" dirty="0" smtClean="0"/>
              <a:t>commenced</a:t>
            </a:r>
          </a:p>
          <a:p>
            <a:r>
              <a:rPr lang="en-AU" dirty="0" smtClean="0"/>
              <a:t>Failure of a degraded bond in short overlap joints may occur </a:t>
            </a:r>
            <a:r>
              <a:rPr lang="en-AU" i="1" u="sng" dirty="0" smtClean="0"/>
              <a:t>without a detectable disbond even being present</a:t>
            </a:r>
            <a:endParaRPr lang="en-AU" i="1" u="sng" dirty="0"/>
          </a:p>
        </p:txBody>
      </p:sp>
      <p:sp>
        <p:nvSpPr>
          <p:cNvPr id="26630" name="AutoShape 6"/>
          <p:cNvSpPr>
            <a:spLocks noChangeArrowheads="1"/>
          </p:cNvSpPr>
          <p:nvPr/>
        </p:nvSpPr>
        <p:spPr bwMode="auto">
          <a:xfrm>
            <a:off x="6796454" y="6204438"/>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uiExpand="1" build="p"/>
      <p:bldP spid="2663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pPr eaLnBrk="1" hangingPunct="1">
              <a:defRPr/>
            </a:pPr>
            <a:r>
              <a:rPr lang="en-AU" dirty="0"/>
              <a:t>Let’s be clear</a:t>
            </a:r>
          </a:p>
        </p:txBody>
      </p:sp>
      <p:sp>
        <p:nvSpPr>
          <p:cNvPr id="621571" name="Rectangle 3"/>
          <p:cNvSpPr>
            <a:spLocks noGrp="1" noChangeArrowheads="1"/>
          </p:cNvSpPr>
          <p:nvPr>
            <p:ph type="body" sz="half" idx="1"/>
          </p:nvPr>
        </p:nvSpPr>
        <p:spPr>
          <a:xfrm>
            <a:off x="381000" y="1600200"/>
            <a:ext cx="4114800" cy="4525963"/>
          </a:xfrm>
        </p:spPr>
        <p:txBody>
          <a:bodyPr/>
          <a:lstStyle/>
          <a:p>
            <a:pPr eaLnBrk="1" hangingPunct="1">
              <a:defRPr/>
            </a:pPr>
            <a:r>
              <a:rPr lang="en-AU" sz="2000" dirty="0"/>
              <a:t>Regulations, DTA assume cohesion failure</a:t>
            </a:r>
          </a:p>
          <a:p>
            <a:pPr>
              <a:defRPr/>
            </a:pPr>
            <a:r>
              <a:rPr lang="en-AU" sz="2000" dirty="0"/>
              <a:t>Current NDI only finds disbonds after complete separation</a:t>
            </a:r>
          </a:p>
          <a:p>
            <a:pPr lvl="1" eaLnBrk="1" hangingPunct="1">
              <a:defRPr/>
            </a:pPr>
            <a:r>
              <a:rPr lang="en-AU" sz="1800" i="1" dirty="0" smtClean="0"/>
              <a:t>If </a:t>
            </a:r>
            <a:r>
              <a:rPr lang="en-AU" sz="1800" i="1" dirty="0"/>
              <a:t>structure has not already failed from low bond </a:t>
            </a:r>
            <a:r>
              <a:rPr lang="en-AU" sz="1800" i="1" dirty="0" smtClean="0">
                <a:solidFill>
                  <a:srgbClr val="FF0000"/>
                </a:solidFill>
              </a:rPr>
              <a:t>load capacity</a:t>
            </a:r>
            <a:endParaRPr lang="en-AU" sz="1800" i="1" dirty="0">
              <a:solidFill>
                <a:srgbClr val="FF0000"/>
              </a:solidFill>
            </a:endParaRPr>
          </a:p>
          <a:p>
            <a:pPr eaLnBrk="1" hangingPunct="1">
              <a:defRPr/>
            </a:pPr>
            <a:r>
              <a:rPr lang="en-AU" sz="2000" dirty="0"/>
              <a:t>DTA and NDI ineffective for </a:t>
            </a:r>
            <a:r>
              <a:rPr lang="en-AU" sz="2000" dirty="0" smtClean="0"/>
              <a:t>adhesion, mixed-mode failures</a:t>
            </a:r>
          </a:p>
          <a:p>
            <a:pPr lvl="1">
              <a:defRPr/>
            </a:pPr>
            <a:r>
              <a:rPr lang="en-AU" sz="1600" dirty="0" smtClean="0"/>
              <a:t>Also true for bond porosity</a:t>
            </a:r>
          </a:p>
          <a:p>
            <a:pPr>
              <a:defRPr/>
            </a:pPr>
            <a:r>
              <a:rPr lang="en-AU" sz="2000" dirty="0"/>
              <a:t>There is a real risk to continuing airworthiness by applying DTA to these </a:t>
            </a:r>
            <a:r>
              <a:rPr lang="en-AU" sz="2000" dirty="0" smtClean="0"/>
              <a:t>defects</a:t>
            </a:r>
            <a:endParaRPr lang="en-AU" sz="2000" dirty="0"/>
          </a:p>
        </p:txBody>
      </p:sp>
      <p:grpSp>
        <p:nvGrpSpPr>
          <p:cNvPr id="621572" name="Group 4"/>
          <p:cNvGrpSpPr>
            <a:grpSpLocks/>
          </p:cNvGrpSpPr>
          <p:nvPr/>
        </p:nvGrpSpPr>
        <p:grpSpPr bwMode="auto">
          <a:xfrm>
            <a:off x="4906963" y="1839913"/>
            <a:ext cx="2835275" cy="801687"/>
            <a:chOff x="3003" y="1015"/>
            <a:chExt cx="1786" cy="505"/>
          </a:xfrm>
        </p:grpSpPr>
        <p:sp>
          <p:nvSpPr>
            <p:cNvPr id="161850" name="Line 5"/>
            <p:cNvSpPr>
              <a:spLocks noChangeShapeType="1"/>
            </p:cNvSpPr>
            <p:nvPr/>
          </p:nvSpPr>
          <p:spPr bwMode="auto">
            <a:xfrm>
              <a:off x="3003" y="1376"/>
              <a:ext cx="1728" cy="144"/>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61851" name="Text Box 6"/>
            <p:cNvSpPr txBox="1">
              <a:spLocks noChangeArrowheads="1"/>
            </p:cNvSpPr>
            <p:nvPr/>
          </p:nvSpPr>
          <p:spPr bwMode="auto">
            <a:xfrm>
              <a:off x="4121" y="1015"/>
              <a:ext cx="668" cy="40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800"/>
                <a:t>Effective</a:t>
              </a:r>
              <a:br>
                <a:rPr lang="en-US" altLang="en-US" sz="1800"/>
              </a:br>
              <a:r>
                <a:rPr lang="en-US" altLang="en-US" sz="1800"/>
                <a:t>bond</a:t>
              </a:r>
            </a:p>
          </p:txBody>
        </p:sp>
      </p:grpSp>
      <p:grpSp>
        <p:nvGrpSpPr>
          <p:cNvPr id="621583" name="Group 15"/>
          <p:cNvGrpSpPr>
            <a:grpSpLocks/>
          </p:cNvGrpSpPr>
          <p:nvPr/>
        </p:nvGrpSpPr>
        <p:grpSpPr bwMode="auto">
          <a:xfrm>
            <a:off x="4748213" y="1736725"/>
            <a:ext cx="1146175" cy="2881313"/>
            <a:chOff x="3271" y="1094"/>
            <a:chExt cx="722" cy="1815"/>
          </a:xfrm>
        </p:grpSpPr>
        <p:sp>
          <p:nvSpPr>
            <p:cNvPr id="161847" name="Line 16"/>
            <p:cNvSpPr>
              <a:spLocks noChangeShapeType="1"/>
            </p:cNvSpPr>
            <p:nvPr/>
          </p:nvSpPr>
          <p:spPr bwMode="auto">
            <a:xfrm>
              <a:off x="3403" y="1453"/>
              <a:ext cx="0" cy="145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61848" name="Text Box 17"/>
            <p:cNvSpPr txBox="1">
              <a:spLocks noChangeArrowheads="1"/>
            </p:cNvSpPr>
            <p:nvPr/>
          </p:nvSpPr>
          <p:spPr bwMode="auto">
            <a:xfrm>
              <a:off x="3271" y="1094"/>
              <a:ext cx="722" cy="2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a:solidFill>
                    <a:srgbClr val="FF0000"/>
                  </a:solidFill>
                </a:rPr>
                <a:t>Cohesion</a:t>
              </a:r>
            </a:p>
          </p:txBody>
        </p:sp>
        <p:sp>
          <p:nvSpPr>
            <p:cNvPr id="161849" name="AutoShape 18"/>
            <p:cNvSpPr>
              <a:spLocks noChangeArrowheads="1"/>
            </p:cNvSpPr>
            <p:nvPr/>
          </p:nvSpPr>
          <p:spPr bwMode="auto">
            <a:xfrm>
              <a:off x="3376" y="1288"/>
              <a:ext cx="56" cy="200"/>
            </a:xfrm>
            <a:prstGeom prst="downArrow">
              <a:avLst>
                <a:gd name="adj1" fmla="val 50000"/>
                <a:gd name="adj2" fmla="val 8928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grpSp>
      <p:sp>
        <p:nvSpPr>
          <p:cNvPr id="161799" name="Arc 19"/>
          <p:cNvSpPr>
            <a:spLocks/>
          </p:cNvSpPr>
          <p:nvPr/>
        </p:nvSpPr>
        <p:spPr bwMode="auto">
          <a:xfrm flipH="1" flipV="1">
            <a:off x="4919663" y="2436813"/>
            <a:ext cx="3302000" cy="2132012"/>
          </a:xfrm>
          <a:custGeom>
            <a:avLst/>
            <a:gdLst>
              <a:gd name="T0" fmla="*/ 2147483647 w 21600"/>
              <a:gd name="T1" fmla="*/ 0 h 21136"/>
              <a:gd name="T2" fmla="*/ 2147483647 w 21600"/>
              <a:gd name="T3" fmla="*/ 2147483647 h 21136"/>
              <a:gd name="T4" fmla="*/ 0 w 21600"/>
              <a:gd name="T5" fmla="*/ 2147483647 h 21136"/>
              <a:gd name="T6" fmla="*/ 0 60000 65536"/>
              <a:gd name="T7" fmla="*/ 0 60000 65536"/>
              <a:gd name="T8" fmla="*/ 0 60000 65536"/>
            </a:gdLst>
            <a:ahLst/>
            <a:cxnLst>
              <a:cxn ang="T6">
                <a:pos x="T0" y="T1"/>
              </a:cxn>
              <a:cxn ang="T7">
                <a:pos x="T2" y="T3"/>
              </a:cxn>
              <a:cxn ang="T8">
                <a:pos x="T4" y="T5"/>
              </a:cxn>
            </a:cxnLst>
            <a:rect l="0" t="0" r="r" b="b"/>
            <a:pathLst>
              <a:path w="21600" h="21136" fill="none" extrusionOk="0">
                <a:moveTo>
                  <a:pt x="4451" y="-1"/>
                </a:moveTo>
                <a:cubicBezTo>
                  <a:pt x="14445" y="2104"/>
                  <a:pt x="21600" y="10922"/>
                  <a:pt x="21600" y="21136"/>
                </a:cubicBezTo>
              </a:path>
              <a:path w="21600" h="21136" stroke="0" extrusionOk="0">
                <a:moveTo>
                  <a:pt x="4451" y="-1"/>
                </a:moveTo>
                <a:cubicBezTo>
                  <a:pt x="14445" y="2104"/>
                  <a:pt x="21600" y="10922"/>
                  <a:pt x="21600" y="21136"/>
                </a:cubicBezTo>
                <a:lnTo>
                  <a:pt x="0" y="21136"/>
                </a:lnTo>
                <a:lnTo>
                  <a:pt x="4451" y="-1"/>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61800" name="Line 20"/>
          <p:cNvSpPr>
            <a:spLocks noChangeShapeType="1"/>
          </p:cNvSpPr>
          <p:nvPr/>
        </p:nvSpPr>
        <p:spPr bwMode="auto">
          <a:xfrm>
            <a:off x="6134100" y="2527300"/>
            <a:ext cx="0" cy="20955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61801" name="Text Box 21"/>
          <p:cNvSpPr txBox="1">
            <a:spLocks noChangeArrowheads="1"/>
          </p:cNvSpPr>
          <p:nvPr/>
        </p:nvSpPr>
        <p:spPr bwMode="auto">
          <a:xfrm>
            <a:off x="6475413" y="3616325"/>
            <a:ext cx="854075" cy="6413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a:t>Mixed </a:t>
            </a:r>
            <a:br>
              <a:rPr lang="en-AU" altLang="en-US" sz="1800"/>
            </a:br>
            <a:r>
              <a:rPr lang="en-AU" altLang="en-US" sz="1800"/>
              <a:t>mode</a:t>
            </a:r>
          </a:p>
        </p:txBody>
      </p:sp>
      <p:grpSp>
        <p:nvGrpSpPr>
          <p:cNvPr id="621590" name="Group 22"/>
          <p:cNvGrpSpPr>
            <a:grpSpLocks/>
          </p:cNvGrpSpPr>
          <p:nvPr/>
        </p:nvGrpSpPr>
        <p:grpSpPr bwMode="auto">
          <a:xfrm>
            <a:off x="7505700" y="2628900"/>
            <a:ext cx="1271588" cy="2006600"/>
            <a:chOff x="4984" y="1656"/>
            <a:chExt cx="801" cy="1240"/>
          </a:xfrm>
        </p:grpSpPr>
        <p:sp>
          <p:nvSpPr>
            <p:cNvPr id="161844" name="Line 23"/>
            <p:cNvSpPr>
              <a:spLocks noChangeShapeType="1"/>
            </p:cNvSpPr>
            <p:nvPr/>
          </p:nvSpPr>
          <p:spPr bwMode="auto">
            <a:xfrm>
              <a:off x="4984" y="1656"/>
              <a:ext cx="0" cy="12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61845" name="Text Box 24"/>
            <p:cNvSpPr txBox="1">
              <a:spLocks noChangeArrowheads="1"/>
            </p:cNvSpPr>
            <p:nvPr/>
          </p:nvSpPr>
          <p:spPr bwMode="auto">
            <a:xfrm>
              <a:off x="5071" y="2486"/>
              <a:ext cx="714" cy="22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a:solidFill>
                    <a:srgbClr val="FF0000"/>
                  </a:solidFill>
                </a:rPr>
                <a:t>Adhesion</a:t>
              </a:r>
            </a:p>
          </p:txBody>
        </p:sp>
        <p:sp>
          <p:nvSpPr>
            <p:cNvPr id="161846" name="AutoShape 25"/>
            <p:cNvSpPr>
              <a:spLocks noChangeArrowheads="1"/>
            </p:cNvSpPr>
            <p:nvPr/>
          </p:nvSpPr>
          <p:spPr bwMode="auto">
            <a:xfrm rot="1902664">
              <a:off x="5048" y="2664"/>
              <a:ext cx="56" cy="200"/>
            </a:xfrm>
            <a:prstGeom prst="downArrow">
              <a:avLst>
                <a:gd name="adj1" fmla="val 50000"/>
                <a:gd name="adj2" fmla="val 8928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grpSp>
      <p:sp>
        <p:nvSpPr>
          <p:cNvPr id="621594" name="Oval 26"/>
          <p:cNvSpPr>
            <a:spLocks noChangeArrowheads="1"/>
          </p:cNvSpPr>
          <p:nvPr/>
        </p:nvSpPr>
        <p:spPr bwMode="auto">
          <a:xfrm>
            <a:off x="4800600" y="2349500"/>
            <a:ext cx="520700" cy="635000"/>
          </a:xfrm>
          <a:prstGeom prst="ellipse">
            <a:avLst/>
          </a:prstGeom>
          <a:solidFill>
            <a:srgbClr val="008000">
              <a:alpha val="34901"/>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621595" name="Oval 27"/>
          <p:cNvSpPr>
            <a:spLocks noChangeArrowheads="1"/>
          </p:cNvSpPr>
          <p:nvPr/>
        </p:nvSpPr>
        <p:spPr bwMode="auto">
          <a:xfrm>
            <a:off x="7086600" y="4152900"/>
            <a:ext cx="520700" cy="635000"/>
          </a:xfrm>
          <a:prstGeom prst="ellipse">
            <a:avLst/>
          </a:prstGeom>
          <a:solidFill>
            <a:srgbClr val="008000">
              <a:alpha val="34901"/>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grpSp>
        <p:nvGrpSpPr>
          <p:cNvPr id="621627" name="Group 59"/>
          <p:cNvGrpSpPr>
            <a:grpSpLocks/>
          </p:cNvGrpSpPr>
          <p:nvPr/>
        </p:nvGrpSpPr>
        <p:grpSpPr bwMode="auto">
          <a:xfrm>
            <a:off x="5067300" y="2984500"/>
            <a:ext cx="2120900" cy="1536700"/>
            <a:chOff x="3192" y="1880"/>
            <a:chExt cx="1336" cy="968"/>
          </a:xfrm>
        </p:grpSpPr>
        <p:sp>
          <p:nvSpPr>
            <p:cNvPr id="161842" name="Rectangle 29"/>
            <p:cNvSpPr>
              <a:spLocks noChangeArrowheads="1"/>
            </p:cNvSpPr>
            <p:nvPr/>
          </p:nvSpPr>
          <p:spPr bwMode="auto">
            <a:xfrm>
              <a:off x="3208" y="1880"/>
              <a:ext cx="1320" cy="968"/>
            </a:xfrm>
            <a:prstGeom prst="rect">
              <a:avLst/>
            </a:prstGeom>
            <a:solidFill>
              <a:srgbClr val="FF0000">
                <a:alpha val="32156"/>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61843" name="Rectangle 30"/>
            <p:cNvSpPr>
              <a:spLocks noChangeArrowheads="1"/>
            </p:cNvSpPr>
            <p:nvPr/>
          </p:nvSpPr>
          <p:spPr bwMode="auto">
            <a:xfrm>
              <a:off x="3192" y="1949"/>
              <a:ext cx="1312" cy="404"/>
            </a:xfrm>
            <a:prstGeom prst="rect">
              <a:avLst/>
            </a:prstGeom>
            <a:noFill/>
            <a:ln>
              <a:noFill/>
            </a:ln>
            <a:effectLst/>
            <a:extLst>
              <a:ext uri="{909E8E84-426E-40DD-AFC4-6F175D3DCCD1}">
                <a14:hiddenFill xmlns:a14="http://schemas.microsoft.com/office/drawing/2010/main">
                  <a:solidFill>
                    <a:schemeClr val="accent1">
                      <a:alpha val="36862"/>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lgn="ctr" eaLnBrk="1" hangingPunct="1">
                <a:spcBef>
                  <a:spcPct val="0"/>
                </a:spcBef>
                <a:buClrTx/>
                <a:buSzTx/>
                <a:buFontTx/>
                <a:buNone/>
              </a:pPr>
              <a:r>
                <a:rPr lang="en-AU" altLang="en-US" sz="1800"/>
                <a:t>NDI and DTA ineffective</a:t>
              </a:r>
            </a:p>
          </p:txBody>
        </p:sp>
      </p:grpSp>
      <p:sp>
        <p:nvSpPr>
          <p:cNvPr id="621599" name="AutoShape 31"/>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161807" name="AutoShape 32"/>
          <p:cNvSpPr>
            <a:spLocks noChangeArrowheads="1"/>
          </p:cNvSpPr>
          <p:nvPr/>
        </p:nvSpPr>
        <p:spPr bwMode="auto">
          <a:xfrm rot="-6842192" flipH="1" flipV="1">
            <a:off x="6324600" y="3873500"/>
            <a:ext cx="88900" cy="317500"/>
          </a:xfrm>
          <a:prstGeom prst="downArrow">
            <a:avLst>
              <a:gd name="adj1" fmla="val 50000"/>
              <a:gd name="adj2" fmla="val 8928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grpSp>
        <p:nvGrpSpPr>
          <p:cNvPr id="621601" name="Group 33"/>
          <p:cNvGrpSpPr>
            <a:grpSpLocks/>
          </p:cNvGrpSpPr>
          <p:nvPr/>
        </p:nvGrpSpPr>
        <p:grpSpPr bwMode="auto">
          <a:xfrm>
            <a:off x="4913313" y="3683000"/>
            <a:ext cx="1271587" cy="1717675"/>
            <a:chOff x="3079" y="2240"/>
            <a:chExt cx="801" cy="1249"/>
          </a:xfrm>
        </p:grpSpPr>
        <p:grpSp>
          <p:nvGrpSpPr>
            <p:cNvPr id="161817" name="Group 34"/>
            <p:cNvGrpSpPr>
              <a:grpSpLocks/>
            </p:cNvGrpSpPr>
            <p:nvPr/>
          </p:nvGrpSpPr>
          <p:grpSpPr bwMode="auto">
            <a:xfrm>
              <a:off x="3113" y="2240"/>
              <a:ext cx="767" cy="688"/>
              <a:chOff x="3128" y="2904"/>
              <a:chExt cx="696" cy="688"/>
            </a:xfrm>
          </p:grpSpPr>
          <p:sp>
            <p:nvSpPr>
              <p:cNvPr id="161819" name="Line 35"/>
              <p:cNvSpPr>
                <a:spLocks noChangeShapeType="1"/>
              </p:cNvSpPr>
              <p:nvPr/>
            </p:nvSpPr>
            <p:spPr bwMode="auto">
              <a:xfrm flipV="1">
                <a:off x="3128" y="3008"/>
                <a:ext cx="64" cy="56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20" name="Line 36"/>
              <p:cNvSpPr>
                <a:spLocks noChangeShapeType="1"/>
              </p:cNvSpPr>
              <p:nvPr/>
            </p:nvSpPr>
            <p:spPr bwMode="auto">
              <a:xfrm flipH="1">
                <a:off x="3176" y="3000"/>
                <a:ext cx="24" cy="58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21" name="Line 37"/>
              <p:cNvSpPr>
                <a:spLocks noChangeShapeType="1"/>
              </p:cNvSpPr>
              <p:nvPr/>
            </p:nvSpPr>
            <p:spPr bwMode="auto">
              <a:xfrm flipV="1">
                <a:off x="3184" y="3048"/>
                <a:ext cx="48" cy="52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22" name="Line 38"/>
              <p:cNvSpPr>
                <a:spLocks noChangeShapeType="1"/>
              </p:cNvSpPr>
              <p:nvPr/>
            </p:nvSpPr>
            <p:spPr bwMode="auto">
              <a:xfrm>
                <a:off x="3240" y="3040"/>
                <a:ext cx="0" cy="5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23" name="Line 39"/>
              <p:cNvSpPr>
                <a:spLocks noChangeShapeType="1"/>
              </p:cNvSpPr>
              <p:nvPr/>
            </p:nvSpPr>
            <p:spPr bwMode="auto">
              <a:xfrm flipV="1">
                <a:off x="3240" y="2912"/>
                <a:ext cx="64" cy="6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24" name="Line 40"/>
              <p:cNvSpPr>
                <a:spLocks noChangeShapeType="1"/>
              </p:cNvSpPr>
              <p:nvPr/>
            </p:nvSpPr>
            <p:spPr bwMode="auto">
              <a:xfrm>
                <a:off x="3304" y="2904"/>
                <a:ext cx="8" cy="68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25" name="Line 41"/>
              <p:cNvSpPr>
                <a:spLocks noChangeShapeType="1"/>
              </p:cNvSpPr>
              <p:nvPr/>
            </p:nvSpPr>
            <p:spPr bwMode="auto">
              <a:xfrm flipV="1">
                <a:off x="3320" y="3152"/>
                <a:ext cx="24" cy="43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26" name="Line 42"/>
              <p:cNvSpPr>
                <a:spLocks noChangeShapeType="1"/>
              </p:cNvSpPr>
              <p:nvPr/>
            </p:nvSpPr>
            <p:spPr bwMode="auto">
              <a:xfrm>
                <a:off x="3344" y="3144"/>
                <a:ext cx="32" cy="4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AU"/>
              </a:p>
            </p:txBody>
          </p:sp>
          <p:sp>
            <p:nvSpPr>
              <p:cNvPr id="161827" name="Line 43"/>
              <p:cNvSpPr>
                <a:spLocks noChangeShapeType="1"/>
              </p:cNvSpPr>
              <p:nvPr/>
            </p:nvSpPr>
            <p:spPr bwMode="auto">
              <a:xfrm flipV="1">
                <a:off x="3376" y="2968"/>
                <a:ext cx="16" cy="62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28" name="Line 44"/>
              <p:cNvSpPr>
                <a:spLocks noChangeShapeType="1"/>
              </p:cNvSpPr>
              <p:nvPr/>
            </p:nvSpPr>
            <p:spPr bwMode="auto">
              <a:xfrm>
                <a:off x="3392" y="2976"/>
                <a:ext cx="48" cy="61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29" name="Line 45"/>
              <p:cNvSpPr>
                <a:spLocks noChangeShapeType="1"/>
              </p:cNvSpPr>
              <p:nvPr/>
            </p:nvSpPr>
            <p:spPr bwMode="auto">
              <a:xfrm flipV="1">
                <a:off x="3440" y="2984"/>
                <a:ext cx="24" cy="60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30" name="Line 46"/>
              <p:cNvSpPr>
                <a:spLocks noChangeShapeType="1"/>
              </p:cNvSpPr>
              <p:nvPr/>
            </p:nvSpPr>
            <p:spPr bwMode="auto">
              <a:xfrm>
                <a:off x="3464" y="2984"/>
                <a:ext cx="32" cy="60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31" name="Line 47"/>
              <p:cNvSpPr>
                <a:spLocks noChangeShapeType="1"/>
              </p:cNvSpPr>
              <p:nvPr/>
            </p:nvSpPr>
            <p:spPr bwMode="auto">
              <a:xfrm flipV="1">
                <a:off x="3496" y="3136"/>
                <a:ext cx="24" cy="45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AU"/>
              </a:p>
            </p:txBody>
          </p:sp>
          <p:sp>
            <p:nvSpPr>
              <p:cNvPr id="161832" name="Line 48"/>
              <p:cNvSpPr>
                <a:spLocks noChangeShapeType="1"/>
              </p:cNvSpPr>
              <p:nvPr/>
            </p:nvSpPr>
            <p:spPr bwMode="auto">
              <a:xfrm>
                <a:off x="3528" y="3136"/>
                <a:ext cx="16" cy="45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33" name="Line 49"/>
              <p:cNvSpPr>
                <a:spLocks noChangeShapeType="1"/>
              </p:cNvSpPr>
              <p:nvPr/>
            </p:nvSpPr>
            <p:spPr bwMode="auto">
              <a:xfrm flipV="1">
                <a:off x="3544" y="3096"/>
                <a:ext cx="16" cy="49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34" name="Line 50"/>
              <p:cNvSpPr>
                <a:spLocks noChangeShapeType="1"/>
              </p:cNvSpPr>
              <p:nvPr/>
            </p:nvSpPr>
            <p:spPr bwMode="auto">
              <a:xfrm>
                <a:off x="3560" y="3112"/>
                <a:ext cx="40" cy="47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AU"/>
              </a:p>
            </p:txBody>
          </p:sp>
          <p:sp>
            <p:nvSpPr>
              <p:cNvPr id="161835" name="Line 51"/>
              <p:cNvSpPr>
                <a:spLocks noChangeShapeType="1"/>
              </p:cNvSpPr>
              <p:nvPr/>
            </p:nvSpPr>
            <p:spPr bwMode="auto">
              <a:xfrm flipV="1">
                <a:off x="3608" y="3152"/>
                <a:ext cx="8" cy="43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AU"/>
              </a:p>
            </p:txBody>
          </p:sp>
          <p:sp>
            <p:nvSpPr>
              <p:cNvPr id="161836" name="Line 52"/>
              <p:cNvSpPr>
                <a:spLocks noChangeShapeType="1"/>
              </p:cNvSpPr>
              <p:nvPr/>
            </p:nvSpPr>
            <p:spPr bwMode="auto">
              <a:xfrm>
                <a:off x="3624" y="3152"/>
                <a:ext cx="56" cy="41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37" name="Line 53"/>
              <p:cNvSpPr>
                <a:spLocks noChangeShapeType="1"/>
              </p:cNvSpPr>
              <p:nvPr/>
            </p:nvSpPr>
            <p:spPr bwMode="auto">
              <a:xfrm flipV="1">
                <a:off x="3688" y="3224"/>
                <a:ext cx="8" cy="3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38" name="Line 54"/>
              <p:cNvSpPr>
                <a:spLocks noChangeShapeType="1"/>
              </p:cNvSpPr>
              <p:nvPr/>
            </p:nvSpPr>
            <p:spPr bwMode="auto">
              <a:xfrm>
                <a:off x="3696" y="3232"/>
                <a:ext cx="40" cy="34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AU"/>
              </a:p>
            </p:txBody>
          </p:sp>
          <p:sp>
            <p:nvSpPr>
              <p:cNvPr id="161839" name="Line 55"/>
              <p:cNvSpPr>
                <a:spLocks noChangeShapeType="1"/>
              </p:cNvSpPr>
              <p:nvPr/>
            </p:nvSpPr>
            <p:spPr bwMode="auto">
              <a:xfrm flipV="1">
                <a:off x="3744" y="3224"/>
                <a:ext cx="16" cy="35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40" name="Line 56"/>
              <p:cNvSpPr>
                <a:spLocks noChangeShapeType="1"/>
              </p:cNvSpPr>
              <p:nvPr/>
            </p:nvSpPr>
            <p:spPr bwMode="auto">
              <a:xfrm>
                <a:off x="3752" y="3248"/>
                <a:ext cx="32" cy="32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AU"/>
              </a:p>
            </p:txBody>
          </p:sp>
          <p:sp>
            <p:nvSpPr>
              <p:cNvPr id="161841" name="Line 57"/>
              <p:cNvSpPr>
                <a:spLocks noChangeShapeType="1"/>
              </p:cNvSpPr>
              <p:nvPr/>
            </p:nvSpPr>
            <p:spPr bwMode="auto">
              <a:xfrm flipV="1">
                <a:off x="3792" y="3144"/>
                <a:ext cx="32" cy="43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AU"/>
              </a:p>
            </p:txBody>
          </p:sp>
        </p:grpSp>
        <p:sp>
          <p:nvSpPr>
            <p:cNvPr id="161818" name="Text Box 58"/>
            <p:cNvSpPr txBox="1">
              <a:spLocks noChangeArrowheads="1"/>
            </p:cNvSpPr>
            <p:nvPr/>
          </p:nvSpPr>
          <p:spPr bwMode="auto">
            <a:xfrm>
              <a:off x="3079" y="3023"/>
              <a:ext cx="786" cy="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a:t>Operating </a:t>
              </a:r>
              <a:br>
                <a:rPr lang="en-AU" altLang="en-US" sz="1800"/>
              </a:br>
              <a:r>
                <a:rPr lang="en-AU" altLang="en-US" sz="1800"/>
                <a:t>loads</a:t>
              </a:r>
            </a:p>
          </p:txBody>
        </p:sp>
      </p:grpSp>
      <p:grpSp>
        <p:nvGrpSpPr>
          <p:cNvPr id="621575" name="Group 7"/>
          <p:cNvGrpSpPr>
            <a:grpSpLocks/>
          </p:cNvGrpSpPr>
          <p:nvPr/>
        </p:nvGrpSpPr>
        <p:grpSpPr bwMode="auto">
          <a:xfrm>
            <a:off x="4405313" y="2108200"/>
            <a:ext cx="3590925" cy="2981325"/>
            <a:chOff x="2687" y="1192"/>
            <a:chExt cx="2262" cy="1878"/>
          </a:xfrm>
        </p:grpSpPr>
        <p:sp>
          <p:nvSpPr>
            <p:cNvPr id="161810" name="Text Box 8"/>
            <p:cNvSpPr txBox="1">
              <a:spLocks noChangeArrowheads="1"/>
            </p:cNvSpPr>
            <p:nvPr/>
          </p:nvSpPr>
          <p:spPr bwMode="auto">
            <a:xfrm>
              <a:off x="4009" y="2839"/>
              <a:ext cx="436" cy="2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800"/>
                <a:t>Time</a:t>
              </a:r>
            </a:p>
          </p:txBody>
        </p:sp>
        <p:grpSp>
          <p:nvGrpSpPr>
            <p:cNvPr id="161811" name="Group 9"/>
            <p:cNvGrpSpPr>
              <a:grpSpLocks/>
            </p:cNvGrpSpPr>
            <p:nvPr/>
          </p:nvGrpSpPr>
          <p:grpSpPr bwMode="auto">
            <a:xfrm>
              <a:off x="2687" y="1192"/>
              <a:ext cx="2262" cy="1584"/>
              <a:chOff x="2687" y="1192"/>
              <a:chExt cx="2262" cy="1584"/>
            </a:xfrm>
          </p:grpSpPr>
          <p:sp>
            <p:nvSpPr>
              <p:cNvPr id="161812" name="Line 10"/>
              <p:cNvSpPr>
                <a:spLocks noChangeShapeType="1"/>
              </p:cNvSpPr>
              <p:nvPr/>
            </p:nvSpPr>
            <p:spPr bwMode="auto">
              <a:xfrm>
                <a:off x="3003" y="1192"/>
                <a:ext cx="0" cy="1584"/>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61813" name="Line 11"/>
              <p:cNvSpPr>
                <a:spLocks noChangeShapeType="1"/>
              </p:cNvSpPr>
              <p:nvPr/>
            </p:nvSpPr>
            <p:spPr bwMode="auto">
              <a:xfrm>
                <a:off x="3004" y="2776"/>
                <a:ext cx="1655"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61814" name="Text Box 12"/>
              <p:cNvSpPr txBox="1">
                <a:spLocks noChangeArrowheads="1"/>
              </p:cNvSpPr>
              <p:nvPr/>
            </p:nvSpPr>
            <p:spPr bwMode="auto">
              <a:xfrm rot="-5400000">
                <a:off x="2473" y="1895"/>
                <a:ext cx="660" cy="2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800"/>
                  <a:t>Strength</a:t>
                </a:r>
              </a:p>
            </p:txBody>
          </p:sp>
          <p:sp>
            <p:nvSpPr>
              <p:cNvPr id="161815" name="Line 13"/>
              <p:cNvSpPr>
                <a:spLocks noChangeShapeType="1"/>
              </p:cNvSpPr>
              <p:nvPr/>
            </p:nvSpPr>
            <p:spPr bwMode="auto">
              <a:xfrm>
                <a:off x="2995" y="1712"/>
                <a:ext cx="1912" cy="0"/>
              </a:xfrm>
              <a:prstGeom prst="line">
                <a:avLst/>
              </a:prstGeom>
              <a:noFill/>
              <a:ln w="38100">
                <a:solidFill>
                  <a:srgbClr val="00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61816" name="Text Box 14"/>
              <p:cNvSpPr txBox="1">
                <a:spLocks noChangeArrowheads="1"/>
              </p:cNvSpPr>
              <p:nvPr/>
            </p:nvSpPr>
            <p:spPr bwMode="auto">
              <a:xfrm>
                <a:off x="3689" y="1519"/>
                <a:ext cx="1260" cy="231"/>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800">
                    <a:solidFill>
                      <a:srgbClr val="003399"/>
                    </a:solidFill>
                  </a:rPr>
                  <a:t>Required strength</a:t>
                </a:r>
              </a:p>
            </p:txBody>
          </p:sp>
        </p:grpSp>
      </p:grpSp>
      <p:sp>
        <p:nvSpPr>
          <p:cNvPr id="59"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275665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1571">
                                            <p:txEl>
                                              <p:pRg st="0" end="0"/>
                                            </p:txEl>
                                          </p:spTgt>
                                        </p:tgtEl>
                                        <p:attrNameLst>
                                          <p:attrName>style.visibility</p:attrName>
                                        </p:attrNameLst>
                                      </p:cBhvr>
                                      <p:to>
                                        <p:strVal val="visible"/>
                                      </p:to>
                                    </p:set>
                                    <p:anim calcmode="lin" valueType="num">
                                      <p:cBhvr additive="base">
                                        <p:cTn id="7" dur="500" fill="hold"/>
                                        <p:tgtEl>
                                          <p:spTgt spid="621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1571">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621575"/>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621572"/>
                                        </p:tgtEl>
                                        <p:attrNameLst>
                                          <p:attrName>style.visibility</p:attrName>
                                        </p:attrNameLst>
                                      </p:cBhvr>
                                      <p:to>
                                        <p:strVal val="visible"/>
                                      </p:to>
                                    </p:set>
                                    <p:anim calcmode="lin" valueType="num">
                                      <p:cBhvr additive="base">
                                        <p:cTn id="13" dur="500" fill="hold"/>
                                        <p:tgtEl>
                                          <p:spTgt spid="621572"/>
                                        </p:tgtEl>
                                        <p:attrNameLst>
                                          <p:attrName>ppt_x</p:attrName>
                                        </p:attrNameLst>
                                      </p:cBhvr>
                                      <p:tavLst>
                                        <p:tav tm="0">
                                          <p:val>
                                            <p:strVal val="#ppt_x"/>
                                          </p:val>
                                        </p:tav>
                                        <p:tav tm="100000">
                                          <p:val>
                                            <p:strVal val="#ppt_x"/>
                                          </p:val>
                                        </p:tav>
                                      </p:tavLst>
                                    </p:anim>
                                    <p:anim calcmode="lin" valueType="num">
                                      <p:cBhvr additive="base">
                                        <p:cTn id="14" dur="500" fill="hold"/>
                                        <p:tgtEl>
                                          <p:spTgt spid="62157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21594"/>
                                        </p:tgtEl>
                                        <p:attrNameLst>
                                          <p:attrName>style.visibility</p:attrName>
                                        </p:attrNameLst>
                                      </p:cBhvr>
                                      <p:to>
                                        <p:strVal val="visible"/>
                                      </p:to>
                                    </p:set>
                                    <p:anim calcmode="lin" valueType="num">
                                      <p:cBhvr additive="base">
                                        <p:cTn id="17" dur="500" fill="hold"/>
                                        <p:tgtEl>
                                          <p:spTgt spid="621594"/>
                                        </p:tgtEl>
                                        <p:attrNameLst>
                                          <p:attrName>ppt_x</p:attrName>
                                        </p:attrNameLst>
                                      </p:cBhvr>
                                      <p:tavLst>
                                        <p:tav tm="0">
                                          <p:val>
                                            <p:strVal val="#ppt_x"/>
                                          </p:val>
                                        </p:tav>
                                        <p:tav tm="100000">
                                          <p:val>
                                            <p:strVal val="#ppt_x"/>
                                          </p:val>
                                        </p:tav>
                                      </p:tavLst>
                                    </p:anim>
                                    <p:anim calcmode="lin" valueType="num">
                                      <p:cBhvr additive="base">
                                        <p:cTn id="18" dur="500" fill="hold"/>
                                        <p:tgtEl>
                                          <p:spTgt spid="62159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21583"/>
                                        </p:tgtEl>
                                        <p:attrNameLst>
                                          <p:attrName>style.visibility</p:attrName>
                                        </p:attrNameLst>
                                      </p:cBhvr>
                                      <p:to>
                                        <p:strVal val="visible"/>
                                      </p:to>
                                    </p:set>
                                    <p:anim calcmode="lin" valueType="num">
                                      <p:cBhvr additive="base">
                                        <p:cTn id="21" dur="500" fill="hold"/>
                                        <p:tgtEl>
                                          <p:spTgt spid="621583"/>
                                        </p:tgtEl>
                                        <p:attrNameLst>
                                          <p:attrName>ppt_x</p:attrName>
                                        </p:attrNameLst>
                                      </p:cBhvr>
                                      <p:tavLst>
                                        <p:tav tm="0">
                                          <p:val>
                                            <p:strVal val="#ppt_x"/>
                                          </p:val>
                                        </p:tav>
                                        <p:tav tm="100000">
                                          <p:val>
                                            <p:strVal val="#ppt_x"/>
                                          </p:val>
                                        </p:tav>
                                      </p:tavLst>
                                    </p:anim>
                                    <p:anim calcmode="lin" valueType="num">
                                      <p:cBhvr additive="base">
                                        <p:cTn id="22" dur="500" fill="hold"/>
                                        <p:tgtEl>
                                          <p:spTgt spid="62158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21590"/>
                                        </p:tgtEl>
                                        <p:attrNameLst>
                                          <p:attrName>style.visibility</p:attrName>
                                        </p:attrNameLst>
                                      </p:cBhvr>
                                      <p:to>
                                        <p:strVal val="visible"/>
                                      </p:to>
                                    </p:set>
                                    <p:anim calcmode="lin" valueType="num">
                                      <p:cBhvr additive="base">
                                        <p:cTn id="25" dur="500" fill="hold"/>
                                        <p:tgtEl>
                                          <p:spTgt spid="621590"/>
                                        </p:tgtEl>
                                        <p:attrNameLst>
                                          <p:attrName>ppt_x</p:attrName>
                                        </p:attrNameLst>
                                      </p:cBhvr>
                                      <p:tavLst>
                                        <p:tav tm="0">
                                          <p:val>
                                            <p:strVal val="#ppt_x"/>
                                          </p:val>
                                        </p:tav>
                                        <p:tav tm="100000">
                                          <p:val>
                                            <p:strVal val="#ppt_x"/>
                                          </p:val>
                                        </p:tav>
                                      </p:tavLst>
                                    </p:anim>
                                    <p:anim calcmode="lin" valueType="num">
                                      <p:cBhvr additive="base">
                                        <p:cTn id="26" dur="500" fill="hold"/>
                                        <p:tgtEl>
                                          <p:spTgt spid="621590"/>
                                        </p:tgtEl>
                                        <p:attrNameLst>
                                          <p:attrName>ppt_y</p:attrName>
                                        </p:attrNameLst>
                                      </p:cBhvr>
                                      <p:tavLst>
                                        <p:tav tm="0">
                                          <p:val>
                                            <p:strVal val="1+#ppt_h/2"/>
                                          </p:val>
                                        </p:tav>
                                        <p:tav tm="100000">
                                          <p:val>
                                            <p:strVal val="#ppt_y"/>
                                          </p:val>
                                        </p:tav>
                                      </p:tavLst>
                                    </p:anim>
                                  </p:childTnLst>
                                </p:cTn>
                              </p:par>
                              <p:par>
                                <p:cTn id="27" presetID="6" presetClass="emph" presetSubtype="0" repeatCount="2000" fill="hold" grpId="1" nodeType="withEffect">
                                  <p:stCondLst>
                                    <p:cond delay="0"/>
                                  </p:stCondLst>
                                  <p:childTnLst>
                                    <p:animScale>
                                      <p:cBhvr>
                                        <p:cTn id="28" dur="2000" fill="hold"/>
                                        <p:tgtEl>
                                          <p:spTgt spid="621594"/>
                                        </p:tgtEl>
                                      </p:cBhvr>
                                      <p:by x="150000" y="15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1571">
                                            <p:txEl>
                                              <p:pRg st="1" end="1"/>
                                            </p:txEl>
                                          </p:spTgt>
                                        </p:tgtEl>
                                        <p:attrNameLst>
                                          <p:attrName>style.visibility</p:attrName>
                                        </p:attrNameLst>
                                      </p:cBhvr>
                                      <p:to>
                                        <p:strVal val="visible"/>
                                      </p:to>
                                    </p:set>
                                    <p:anim calcmode="lin" valueType="num">
                                      <p:cBhvr additive="base">
                                        <p:cTn id="33" dur="500" fill="hold"/>
                                        <p:tgtEl>
                                          <p:spTgt spid="621571">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21571">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repeatCount="3000" fill="hold" grpId="0" nodeType="withEffect">
                                  <p:stCondLst>
                                    <p:cond delay="0"/>
                                  </p:stCondLst>
                                  <p:childTnLst>
                                    <p:set>
                                      <p:cBhvr>
                                        <p:cTn id="36" dur="1" fill="hold">
                                          <p:stCondLst>
                                            <p:cond delay="0"/>
                                          </p:stCondLst>
                                        </p:cTn>
                                        <p:tgtEl>
                                          <p:spTgt spid="621595"/>
                                        </p:tgtEl>
                                        <p:attrNameLst>
                                          <p:attrName>style.visibility</p:attrName>
                                        </p:attrNameLst>
                                      </p:cBhvr>
                                      <p:to>
                                        <p:strVal val="visible"/>
                                      </p:to>
                                    </p:set>
                                    <p:anim calcmode="lin" valueType="num">
                                      <p:cBhvr additive="base">
                                        <p:cTn id="37" dur="500" fill="hold"/>
                                        <p:tgtEl>
                                          <p:spTgt spid="621595"/>
                                        </p:tgtEl>
                                        <p:attrNameLst>
                                          <p:attrName>ppt_x</p:attrName>
                                        </p:attrNameLst>
                                      </p:cBhvr>
                                      <p:tavLst>
                                        <p:tav tm="0">
                                          <p:val>
                                            <p:strVal val="#ppt_x"/>
                                          </p:val>
                                        </p:tav>
                                        <p:tav tm="100000">
                                          <p:val>
                                            <p:strVal val="#ppt_x"/>
                                          </p:val>
                                        </p:tav>
                                      </p:tavLst>
                                    </p:anim>
                                    <p:anim calcmode="lin" valueType="num">
                                      <p:cBhvr additive="base">
                                        <p:cTn id="38" dur="500" fill="hold"/>
                                        <p:tgtEl>
                                          <p:spTgt spid="621595"/>
                                        </p:tgtEl>
                                        <p:attrNameLst>
                                          <p:attrName>ppt_y</p:attrName>
                                        </p:attrNameLst>
                                      </p:cBhvr>
                                      <p:tavLst>
                                        <p:tav tm="0">
                                          <p:val>
                                            <p:strVal val="1+#ppt_h/2"/>
                                          </p:val>
                                        </p:tav>
                                        <p:tav tm="100000">
                                          <p:val>
                                            <p:strVal val="#ppt_y"/>
                                          </p:val>
                                        </p:tav>
                                      </p:tavLst>
                                    </p:anim>
                                  </p:childTnLst>
                                </p:cTn>
                              </p:par>
                              <p:par>
                                <p:cTn id="39" presetID="35" presetClass="emph" presetSubtype="0" repeatCount="3000" fill="hold" grpId="1" nodeType="withEffect">
                                  <p:stCondLst>
                                    <p:cond delay="0"/>
                                  </p:stCondLst>
                                  <p:childTnLst>
                                    <p:anim calcmode="discrete" valueType="str">
                                      <p:cBhvr>
                                        <p:cTn id="40" dur="1000" fill="hold"/>
                                        <p:tgtEl>
                                          <p:spTgt spid="621595"/>
                                        </p:tgtEl>
                                        <p:attrNameLst>
                                          <p:attrName>style.visibility</p:attrName>
                                        </p:attrNameLst>
                                      </p:cBhvr>
                                      <p:tavLst>
                                        <p:tav tm="0">
                                          <p:val>
                                            <p:strVal val="hidden"/>
                                          </p:val>
                                        </p:tav>
                                        <p:tav tm="50000">
                                          <p:val>
                                            <p:strVal val="visible"/>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21571">
                                            <p:txEl>
                                              <p:pRg st="2" end="2"/>
                                            </p:txEl>
                                          </p:spTgt>
                                        </p:tgtEl>
                                        <p:attrNameLst>
                                          <p:attrName>style.visibility</p:attrName>
                                        </p:attrNameLst>
                                      </p:cBhvr>
                                      <p:to>
                                        <p:strVal val="visible"/>
                                      </p:to>
                                    </p:set>
                                    <p:anim calcmode="lin" valueType="num">
                                      <p:cBhvr additive="base">
                                        <p:cTn id="45" dur="500" fill="hold"/>
                                        <p:tgtEl>
                                          <p:spTgt spid="621571">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21571">
                                            <p:txEl>
                                              <p:pRg st="2" end="2"/>
                                            </p:txEl>
                                          </p:spTgt>
                                        </p:tgtEl>
                                        <p:attrNameLst>
                                          <p:attrName>ppt_y</p:attrName>
                                        </p:attrNameLst>
                                      </p:cBhvr>
                                      <p:tavLst>
                                        <p:tav tm="0">
                                          <p:val>
                                            <p:strVal val="1+#ppt_h/2"/>
                                          </p:val>
                                        </p:tav>
                                        <p:tav tm="100000">
                                          <p:val>
                                            <p:strVal val="#ppt_y"/>
                                          </p:val>
                                        </p:tav>
                                      </p:tavLst>
                                    </p:anim>
                                  </p:childTnLst>
                                </p:cTn>
                              </p:par>
                              <p:par>
                                <p:cTn id="47" presetID="35" presetClass="emph" presetSubtype="0" repeatCount="4000" fill="hold" nodeType="withEffect">
                                  <p:stCondLst>
                                    <p:cond delay="0"/>
                                  </p:stCondLst>
                                  <p:childTnLst>
                                    <p:anim calcmode="discrete" valueType="str">
                                      <p:cBhvr>
                                        <p:cTn id="48" dur="1000" fill="hold"/>
                                        <p:tgtEl>
                                          <p:spTgt spid="621571">
                                            <p:txEl>
                                              <p:pRg st="2" end="2"/>
                                            </p:txEl>
                                          </p:spTgt>
                                        </p:tgtEl>
                                        <p:attrNameLst>
                                          <p:attrName>style.visibility</p:attrName>
                                        </p:attrNameLst>
                                      </p:cBhvr>
                                      <p:tavLst>
                                        <p:tav tm="0">
                                          <p:val>
                                            <p:strVal val="hidden"/>
                                          </p:val>
                                        </p:tav>
                                        <p:tav tm="50000">
                                          <p:val>
                                            <p:strVal val="visible"/>
                                          </p:val>
                                        </p:tav>
                                      </p:tavLst>
                                    </p:anim>
                                  </p:childTnLst>
                                </p:cTn>
                              </p:par>
                              <p:par>
                                <p:cTn id="49" presetID="2" presetClass="entr" presetSubtype="4" fill="hold" nodeType="withEffect">
                                  <p:stCondLst>
                                    <p:cond delay="0"/>
                                  </p:stCondLst>
                                  <p:childTnLst>
                                    <p:set>
                                      <p:cBhvr>
                                        <p:cTn id="50" dur="1" fill="hold">
                                          <p:stCondLst>
                                            <p:cond delay="0"/>
                                          </p:stCondLst>
                                        </p:cTn>
                                        <p:tgtEl>
                                          <p:spTgt spid="621601"/>
                                        </p:tgtEl>
                                        <p:attrNameLst>
                                          <p:attrName>style.visibility</p:attrName>
                                        </p:attrNameLst>
                                      </p:cBhvr>
                                      <p:to>
                                        <p:strVal val="visible"/>
                                      </p:to>
                                    </p:set>
                                    <p:anim calcmode="lin" valueType="num">
                                      <p:cBhvr additive="base">
                                        <p:cTn id="51" dur="500" fill="hold"/>
                                        <p:tgtEl>
                                          <p:spTgt spid="621601"/>
                                        </p:tgtEl>
                                        <p:attrNameLst>
                                          <p:attrName>ppt_x</p:attrName>
                                        </p:attrNameLst>
                                      </p:cBhvr>
                                      <p:tavLst>
                                        <p:tav tm="0">
                                          <p:val>
                                            <p:strVal val="#ppt_x"/>
                                          </p:val>
                                        </p:tav>
                                        <p:tav tm="100000">
                                          <p:val>
                                            <p:strVal val="#ppt_x"/>
                                          </p:val>
                                        </p:tav>
                                      </p:tavLst>
                                    </p:anim>
                                    <p:anim calcmode="lin" valueType="num">
                                      <p:cBhvr additive="base">
                                        <p:cTn id="52" dur="500" fill="hold"/>
                                        <p:tgtEl>
                                          <p:spTgt spid="62160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21571">
                                            <p:txEl>
                                              <p:pRg st="3" end="3"/>
                                            </p:txEl>
                                          </p:spTgt>
                                        </p:tgtEl>
                                        <p:attrNameLst>
                                          <p:attrName>style.visibility</p:attrName>
                                        </p:attrNameLst>
                                      </p:cBhvr>
                                      <p:to>
                                        <p:strVal val="visible"/>
                                      </p:to>
                                    </p:set>
                                    <p:anim calcmode="lin" valueType="num">
                                      <p:cBhvr additive="base">
                                        <p:cTn id="57" dur="500" fill="hold"/>
                                        <p:tgtEl>
                                          <p:spTgt spid="621571">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215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21571">
                                            <p:txEl>
                                              <p:pRg st="4" end="4"/>
                                            </p:txEl>
                                          </p:spTgt>
                                        </p:tgtEl>
                                        <p:attrNameLst>
                                          <p:attrName>style.visibility</p:attrName>
                                        </p:attrNameLst>
                                      </p:cBhvr>
                                      <p:to>
                                        <p:strVal val="visible"/>
                                      </p:to>
                                    </p:set>
                                    <p:anim calcmode="lin" valueType="num">
                                      <p:cBhvr additive="base">
                                        <p:cTn id="63" dur="500" fill="hold"/>
                                        <p:tgtEl>
                                          <p:spTgt spid="621571">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215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621571">
                                            <p:txEl>
                                              <p:pRg st="5" end="5"/>
                                            </p:txEl>
                                          </p:spTgt>
                                        </p:tgtEl>
                                        <p:attrNameLst>
                                          <p:attrName>style.visibility</p:attrName>
                                        </p:attrNameLst>
                                      </p:cBhvr>
                                      <p:to>
                                        <p:strVal val="visible"/>
                                      </p:to>
                                    </p:set>
                                    <p:anim calcmode="lin" valueType="num">
                                      <p:cBhvr additive="base">
                                        <p:cTn id="69" dur="500" fill="hold"/>
                                        <p:tgtEl>
                                          <p:spTgt spid="621571">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21571">
                                            <p:txEl>
                                              <p:pRg st="5" end="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21627"/>
                                        </p:tgtEl>
                                        <p:attrNameLst>
                                          <p:attrName>style.visibility</p:attrName>
                                        </p:attrNameLst>
                                      </p:cBhvr>
                                      <p:to>
                                        <p:strVal val="visible"/>
                                      </p:to>
                                    </p:set>
                                    <p:anim calcmode="lin" valueType="num">
                                      <p:cBhvr additive="base">
                                        <p:cTn id="73" dur="500" fill="hold"/>
                                        <p:tgtEl>
                                          <p:spTgt spid="621627"/>
                                        </p:tgtEl>
                                        <p:attrNameLst>
                                          <p:attrName>ppt_x</p:attrName>
                                        </p:attrNameLst>
                                      </p:cBhvr>
                                      <p:tavLst>
                                        <p:tav tm="0">
                                          <p:val>
                                            <p:strVal val="#ppt_x"/>
                                          </p:val>
                                        </p:tav>
                                        <p:tav tm="100000">
                                          <p:val>
                                            <p:strVal val="#ppt_x"/>
                                          </p:val>
                                        </p:tav>
                                      </p:tavLst>
                                    </p:anim>
                                    <p:anim calcmode="lin" valueType="num">
                                      <p:cBhvr additive="base">
                                        <p:cTn id="74" dur="500" fill="hold"/>
                                        <p:tgtEl>
                                          <p:spTgt spid="621627"/>
                                        </p:tgtEl>
                                        <p:attrNameLst>
                                          <p:attrName>ppt_y</p:attrName>
                                        </p:attrNameLst>
                                      </p:cBhvr>
                                      <p:tavLst>
                                        <p:tav tm="0">
                                          <p:val>
                                            <p:strVal val="1+#ppt_h/2"/>
                                          </p:val>
                                        </p:tav>
                                        <p:tav tm="100000">
                                          <p:val>
                                            <p:strVal val="#ppt_y"/>
                                          </p:val>
                                        </p:tav>
                                      </p:tavLst>
                                    </p:anim>
                                  </p:childTnLst>
                                </p:cTn>
                              </p:par>
                              <p:par>
                                <p:cTn id="75" presetID="8" presetClass="emph" presetSubtype="0" fill="hold" nodeType="withEffect">
                                  <p:stCondLst>
                                    <p:cond delay="0"/>
                                  </p:stCondLst>
                                  <p:childTnLst>
                                    <p:animRot by="21600000">
                                      <p:cBhvr>
                                        <p:cTn id="76" dur="2000" fill="hold"/>
                                        <p:tgtEl>
                                          <p:spTgt spid="621627"/>
                                        </p:tgtEl>
                                        <p:attrNameLst>
                                          <p:attrName>r</p:attrName>
                                        </p:attrNameLst>
                                      </p:cBhvr>
                                    </p:animRot>
                                  </p:childTnLst>
                                </p:cTn>
                              </p:par>
                              <p:par>
                                <p:cTn id="77" presetID="1" presetClass="entr" presetSubtype="0" fill="hold" nodeType="withEffect">
                                  <p:stCondLst>
                                    <p:cond delay="0"/>
                                  </p:stCondLst>
                                  <p:childTnLst>
                                    <p:set>
                                      <p:cBhvr>
                                        <p:cTn id="78" dur="1" fill="hold">
                                          <p:stCondLst>
                                            <p:cond delay="0"/>
                                          </p:stCondLst>
                                        </p:cTn>
                                        <p:tgtEl>
                                          <p:spTgt spid="621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bldLvl="2"/>
      <p:bldP spid="621594" grpId="0" animBg="1"/>
      <p:bldP spid="621594" grpId="1" animBg="1"/>
      <p:bldP spid="621595" grpId="0" animBg="1"/>
      <p:bldP spid="621595"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AU" dirty="0">
                <a:solidFill>
                  <a:srgbClr val="FF0000"/>
                </a:solidFill>
              </a:rPr>
              <a:t>Case study:</a:t>
            </a:r>
            <a:r>
              <a:rPr lang="en-AU" dirty="0"/>
              <a:t> helicopter crash</a:t>
            </a:r>
          </a:p>
        </p:txBody>
      </p:sp>
      <p:sp>
        <p:nvSpPr>
          <p:cNvPr id="107523" name="Rectangle 3"/>
          <p:cNvSpPr>
            <a:spLocks noGrp="1" noChangeArrowheads="1"/>
          </p:cNvSpPr>
          <p:nvPr>
            <p:ph idx="1"/>
          </p:nvPr>
        </p:nvSpPr>
        <p:spPr/>
        <p:txBody>
          <a:bodyPr/>
          <a:lstStyle/>
          <a:p>
            <a:r>
              <a:rPr lang="en-AU" dirty="0"/>
              <a:t>Aircraft tracking to pick up tourists in tropical location</a:t>
            </a:r>
          </a:p>
          <a:p>
            <a:r>
              <a:rPr lang="en-AU" dirty="0"/>
              <a:t>Experienced pilot only occupant</a:t>
            </a:r>
          </a:p>
          <a:p>
            <a:r>
              <a:rPr lang="en-AU" dirty="0"/>
              <a:t>Clear day, light winds, </a:t>
            </a:r>
            <a:r>
              <a:rPr lang="en-AU" dirty="0" smtClean="0"/>
              <a:t>approx. </a:t>
            </a:r>
            <a:r>
              <a:rPr lang="en-AU" dirty="0"/>
              <a:t>500 ft ASL</a:t>
            </a:r>
          </a:p>
          <a:p>
            <a:r>
              <a:rPr lang="en-AU" dirty="0"/>
              <a:t>One blade departs plane of rotation, multiple strikes on fin and boom, aircraft crashed into sea, pilot deceased</a:t>
            </a:r>
          </a:p>
          <a:p>
            <a:r>
              <a:rPr lang="en-AU" dirty="0" smtClean="0"/>
              <a:t>Investigator </a:t>
            </a:r>
            <a:r>
              <a:rPr lang="en-AU" dirty="0"/>
              <a:t>eliminated other causes except for failure of main rotor blade </a:t>
            </a:r>
          </a:p>
        </p:txBody>
      </p:sp>
      <p:sp>
        <p:nvSpPr>
          <p:cNvPr id="107524" name="AutoShape 4"/>
          <p:cNvSpPr>
            <a:spLocks noChangeArrowheads="1"/>
          </p:cNvSpPr>
          <p:nvPr/>
        </p:nvSpPr>
        <p:spPr bwMode="auto">
          <a:xfrm>
            <a:off x="6726115" y="6227885"/>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933557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752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P spid="1075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Inspection history</a:t>
            </a:r>
            <a:endParaRPr lang="en-AU" dirty="0"/>
          </a:p>
        </p:txBody>
      </p:sp>
      <p:sp>
        <p:nvSpPr>
          <p:cNvPr id="3" name="Content Placeholder 2"/>
          <p:cNvSpPr>
            <a:spLocks noGrp="1"/>
          </p:cNvSpPr>
          <p:nvPr>
            <p:ph idx="1"/>
          </p:nvPr>
        </p:nvSpPr>
        <p:spPr/>
        <p:txBody>
          <a:bodyPr/>
          <a:lstStyle/>
          <a:p>
            <a:r>
              <a:rPr lang="en-AU" sz="1600" dirty="0"/>
              <a:t>Blade had been </a:t>
            </a:r>
            <a:r>
              <a:rPr lang="en-AU" sz="1600" dirty="0" smtClean="0"/>
              <a:t>inspected </a:t>
            </a:r>
            <a:r>
              <a:rPr lang="en-AU" sz="1600" dirty="0"/>
              <a:t>several times </a:t>
            </a:r>
            <a:r>
              <a:rPr lang="en-AU" sz="1600" dirty="0" smtClean="0"/>
              <a:t>within </a:t>
            </a:r>
            <a:r>
              <a:rPr lang="en-AU" sz="1600" dirty="0"/>
              <a:t>80hrs before </a:t>
            </a:r>
            <a:r>
              <a:rPr lang="en-AU" sz="1600" dirty="0" smtClean="0"/>
              <a:t>crash</a:t>
            </a:r>
            <a:endParaRPr lang="en-AU" sz="1600" dirty="0"/>
          </a:p>
          <a:p>
            <a:pPr lvl="1"/>
            <a:r>
              <a:rPr lang="en-AU" sz="1600" dirty="0" smtClean="0"/>
              <a:t>Scheduled servicing: Tap tested as per AD and SRM</a:t>
            </a:r>
          </a:p>
          <a:p>
            <a:pPr lvl="1"/>
            <a:r>
              <a:rPr lang="en-AU" sz="1600" dirty="0" smtClean="0"/>
              <a:t>Unscheduled servicing 17 hrs later: </a:t>
            </a:r>
            <a:r>
              <a:rPr lang="en-AU" sz="1600" dirty="0"/>
              <a:t>Tap </a:t>
            </a:r>
            <a:r>
              <a:rPr lang="en-AU" sz="1600" dirty="0" smtClean="0"/>
              <a:t>tested: </a:t>
            </a:r>
            <a:r>
              <a:rPr lang="en-AU" sz="1600" dirty="0"/>
              <a:t>Defect found within SRM limits</a:t>
            </a:r>
          </a:p>
          <a:p>
            <a:pPr lvl="2"/>
            <a:r>
              <a:rPr lang="en-AU" sz="1400" dirty="0"/>
              <a:t>Not located in subsequent bond failure </a:t>
            </a:r>
            <a:r>
              <a:rPr lang="en-AU" sz="1400" dirty="0" smtClean="0"/>
              <a:t>sites</a:t>
            </a:r>
          </a:p>
          <a:p>
            <a:pPr lvl="2"/>
            <a:r>
              <a:rPr lang="en-AU" sz="1400" dirty="0" smtClean="0"/>
              <a:t>No defects were found in skin-to-spar bonds</a:t>
            </a:r>
          </a:p>
          <a:p>
            <a:pPr lvl="1"/>
            <a:r>
              <a:rPr lang="en-AU" sz="1600" dirty="0" smtClean="0"/>
              <a:t>Scheduled service 33 hrs later: visual inspection as per AD: known defect tapped</a:t>
            </a:r>
          </a:p>
          <a:p>
            <a:pPr lvl="1"/>
            <a:r>
              <a:rPr lang="en-AU" sz="1600" dirty="0" smtClean="0"/>
              <a:t>Aircraft crashed 30 hrs later</a:t>
            </a:r>
          </a:p>
          <a:p>
            <a:pPr lvl="1"/>
            <a:endParaRPr lang="en-AU" sz="1600" dirty="0" smtClean="0"/>
          </a:p>
          <a:p>
            <a:pPr lvl="1"/>
            <a:endParaRPr lang="en-AU" sz="1800" dirty="0"/>
          </a:p>
          <a:p>
            <a:endParaRPr lang="en-AU" sz="1600" dirty="0"/>
          </a:p>
        </p:txBody>
      </p:sp>
      <p:cxnSp>
        <p:nvCxnSpPr>
          <p:cNvPr id="6" name="Straight Connector 5"/>
          <p:cNvCxnSpPr/>
          <p:nvPr/>
        </p:nvCxnSpPr>
        <p:spPr>
          <a:xfrm>
            <a:off x="2496722" y="3699726"/>
            <a:ext cx="0" cy="229349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97652" y="3860668"/>
            <a:ext cx="3938610" cy="0"/>
          </a:xfrm>
          <a:prstGeom prst="line">
            <a:avLst/>
          </a:prstGeom>
          <a:ln w="38100">
            <a:solidFill>
              <a:srgbClr val="000000"/>
            </a:solidFill>
            <a:headEnd type="stealth" w="med"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5400000">
            <a:off x="1694398" y="4690374"/>
            <a:ext cx="2077084" cy="429369"/>
          </a:xfrm>
          <a:prstGeom prst="rect">
            <a:avLst/>
          </a:prstGeom>
          <a:solidFill>
            <a:srgbClr val="4F81BD">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n-AU" sz="1600" dirty="0" smtClean="0">
                <a:solidFill>
                  <a:srgbClr val="000000"/>
                </a:solidFill>
                <a:effectLst/>
                <a:ea typeface="Calibri"/>
              </a:rPr>
              <a:t>Scheduled service</a:t>
            </a:r>
            <a:br>
              <a:rPr lang="en-AU" sz="1600" dirty="0" smtClean="0">
                <a:solidFill>
                  <a:srgbClr val="000000"/>
                </a:solidFill>
                <a:effectLst/>
                <a:ea typeface="Calibri"/>
              </a:rPr>
            </a:br>
            <a:r>
              <a:rPr lang="en-AU" sz="1600" dirty="0" smtClean="0">
                <a:solidFill>
                  <a:srgbClr val="000000"/>
                </a:solidFill>
                <a:effectLst/>
                <a:ea typeface="Calibri"/>
              </a:rPr>
              <a:t> </a:t>
            </a:r>
            <a:r>
              <a:rPr lang="en-AU" sz="1600" b="1" dirty="0" smtClean="0">
                <a:solidFill>
                  <a:srgbClr val="FF0000"/>
                </a:solidFill>
                <a:effectLst/>
                <a:ea typeface="Calibri"/>
              </a:rPr>
              <a:t>TAP TESTED</a:t>
            </a:r>
            <a:endParaRPr lang="en-AU" sz="1600" b="1" dirty="0">
              <a:solidFill>
                <a:srgbClr val="FF0000"/>
              </a:solidFill>
              <a:effectLst/>
              <a:ea typeface="Times New Roman"/>
            </a:endParaRPr>
          </a:p>
        </p:txBody>
      </p:sp>
      <p:grpSp>
        <p:nvGrpSpPr>
          <p:cNvPr id="16" name="Group 15"/>
          <p:cNvGrpSpPr/>
          <p:nvPr/>
        </p:nvGrpSpPr>
        <p:grpSpPr>
          <a:xfrm>
            <a:off x="3036277" y="3481752"/>
            <a:ext cx="973015" cy="2461849"/>
            <a:chOff x="3036277" y="3188677"/>
            <a:chExt cx="973015" cy="2461849"/>
          </a:xfrm>
        </p:grpSpPr>
        <p:sp>
          <p:nvSpPr>
            <p:cNvPr id="7" name="Rectangle 6"/>
            <p:cNvSpPr/>
            <p:nvPr/>
          </p:nvSpPr>
          <p:spPr>
            <a:xfrm rot="5400000">
              <a:off x="2476449" y="4376266"/>
              <a:ext cx="2072104" cy="476415"/>
            </a:xfrm>
            <a:prstGeom prst="rect">
              <a:avLst/>
            </a:prstGeom>
            <a:solidFill>
              <a:srgbClr val="4F81BD">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400" dirty="0" smtClean="0">
                  <a:solidFill>
                    <a:srgbClr val="000000"/>
                  </a:solidFill>
                  <a:effectLst/>
                  <a:ea typeface="Calibri"/>
                  <a:cs typeface="Times New Roman"/>
                </a:rPr>
                <a:t>Unscheduled </a:t>
              </a:r>
              <a:r>
                <a:rPr lang="en-AU" sz="1400" dirty="0">
                  <a:solidFill>
                    <a:srgbClr val="000000"/>
                  </a:solidFill>
                  <a:effectLst/>
                  <a:ea typeface="Calibri"/>
                  <a:cs typeface="Times New Roman"/>
                </a:rPr>
                <a:t>inspection</a:t>
              </a:r>
              <a:br>
                <a:rPr lang="en-AU" sz="1400" dirty="0">
                  <a:solidFill>
                    <a:srgbClr val="000000"/>
                  </a:solidFill>
                  <a:effectLst/>
                  <a:ea typeface="Calibri"/>
                  <a:cs typeface="Times New Roman"/>
                </a:rPr>
              </a:br>
              <a:r>
                <a:rPr lang="en-AU" sz="1400" b="1" dirty="0" smtClean="0">
                  <a:solidFill>
                    <a:srgbClr val="FF0000"/>
                  </a:solidFill>
                  <a:effectLst/>
                  <a:ea typeface="Calibri"/>
                  <a:cs typeface="Times New Roman"/>
                </a:rPr>
                <a:t>TAP TESTED</a:t>
              </a:r>
              <a:endParaRPr lang="en-AU" sz="1400" b="1" dirty="0">
                <a:solidFill>
                  <a:srgbClr val="FF0000"/>
                </a:solidFill>
                <a:effectLst/>
                <a:ea typeface="Calibri"/>
                <a:cs typeface="Times New Roman"/>
              </a:endParaRPr>
            </a:p>
          </p:txBody>
        </p:sp>
        <p:sp>
          <p:nvSpPr>
            <p:cNvPr id="12" name="TextBox 11"/>
            <p:cNvSpPr txBox="1"/>
            <p:nvPr/>
          </p:nvSpPr>
          <p:spPr>
            <a:xfrm>
              <a:off x="3036277" y="3188677"/>
              <a:ext cx="973015" cy="369332"/>
            </a:xfrm>
            <a:prstGeom prst="rect">
              <a:avLst/>
            </a:prstGeom>
            <a:noFill/>
          </p:spPr>
          <p:txBody>
            <a:bodyPr wrap="square" rtlCol="0">
              <a:spAutoFit/>
            </a:bodyPr>
            <a:lstStyle/>
            <a:p>
              <a:r>
                <a:rPr lang="en-AU" dirty="0" smtClean="0">
                  <a:solidFill>
                    <a:srgbClr val="000000"/>
                  </a:solidFill>
                </a:rPr>
                <a:t>~17 hrs</a:t>
              </a:r>
              <a:endParaRPr lang="en-AU" dirty="0">
                <a:solidFill>
                  <a:srgbClr val="000000"/>
                </a:solidFill>
              </a:endParaRPr>
            </a:p>
          </p:txBody>
        </p:sp>
      </p:grpSp>
      <p:grpSp>
        <p:nvGrpSpPr>
          <p:cNvPr id="17" name="Group 16"/>
          <p:cNvGrpSpPr/>
          <p:nvPr/>
        </p:nvGrpSpPr>
        <p:grpSpPr>
          <a:xfrm>
            <a:off x="4185133" y="3481753"/>
            <a:ext cx="1066804" cy="2473570"/>
            <a:chOff x="4185133" y="3188678"/>
            <a:chExt cx="1066804" cy="2473570"/>
          </a:xfrm>
        </p:grpSpPr>
        <p:sp>
          <p:nvSpPr>
            <p:cNvPr id="8" name="Rectangle 7"/>
            <p:cNvSpPr/>
            <p:nvPr/>
          </p:nvSpPr>
          <p:spPr>
            <a:xfrm rot="5400000">
              <a:off x="3718529" y="4128840"/>
              <a:ext cx="2070355" cy="996461"/>
            </a:xfrm>
            <a:prstGeom prst="rect">
              <a:avLst/>
            </a:prstGeom>
            <a:solidFill>
              <a:srgbClr val="4F81BD">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400" dirty="0" smtClean="0">
                  <a:solidFill>
                    <a:srgbClr val="000000"/>
                  </a:solidFill>
                  <a:effectLst/>
                  <a:latin typeface="Arial" panose="020B0604020202020204" pitchFamily="34" charset="0"/>
                  <a:ea typeface="Calibri"/>
                  <a:cs typeface="Arial" panose="020B0604020202020204" pitchFamily="34" charset="0"/>
                </a:rPr>
                <a:t>Scheduled </a:t>
              </a:r>
              <a:r>
                <a:rPr lang="en-AU" sz="1400" dirty="0">
                  <a:solidFill>
                    <a:srgbClr val="000000"/>
                  </a:solidFill>
                  <a:effectLst/>
                  <a:latin typeface="Arial" panose="020B0604020202020204" pitchFamily="34" charset="0"/>
                  <a:ea typeface="Calibri"/>
                  <a:cs typeface="Arial" panose="020B0604020202020204" pitchFamily="34" charset="0"/>
                </a:rPr>
                <a:t>service</a:t>
              </a:r>
              <a:br>
                <a:rPr lang="en-AU" sz="1400" dirty="0">
                  <a:solidFill>
                    <a:srgbClr val="000000"/>
                  </a:solidFill>
                  <a:effectLst/>
                  <a:latin typeface="Arial" panose="020B0604020202020204" pitchFamily="34" charset="0"/>
                  <a:ea typeface="Calibri"/>
                  <a:cs typeface="Arial" panose="020B0604020202020204" pitchFamily="34" charset="0"/>
                </a:rPr>
              </a:br>
              <a:r>
                <a:rPr lang="en-AU" sz="1400" b="1" dirty="0" smtClean="0">
                  <a:solidFill>
                    <a:srgbClr val="FF0000"/>
                  </a:solidFill>
                  <a:effectLst/>
                  <a:latin typeface="Arial" panose="020B0604020202020204" pitchFamily="34" charset="0"/>
                  <a:ea typeface="Calibri"/>
                  <a:cs typeface="Arial" panose="020B0604020202020204" pitchFamily="34" charset="0"/>
                </a:rPr>
                <a:t>VISUAL INSPECTION, TAPPED KNOWN DEFECTS</a:t>
              </a:r>
              <a:endParaRPr lang="en-AU" sz="1400" b="1" dirty="0">
                <a:solidFill>
                  <a:srgbClr val="FF0000"/>
                </a:solidFill>
                <a:effectLst/>
                <a:latin typeface="Arial" panose="020B0604020202020204" pitchFamily="34" charset="0"/>
                <a:ea typeface="Times New Roman"/>
                <a:cs typeface="Arial" panose="020B0604020202020204" pitchFamily="34" charset="0"/>
              </a:endParaRPr>
            </a:p>
          </p:txBody>
        </p:sp>
        <p:sp>
          <p:nvSpPr>
            <p:cNvPr id="13" name="TextBox 12"/>
            <p:cNvSpPr txBox="1"/>
            <p:nvPr/>
          </p:nvSpPr>
          <p:spPr>
            <a:xfrm>
              <a:off x="4185133" y="3188678"/>
              <a:ext cx="1043360" cy="369332"/>
            </a:xfrm>
            <a:prstGeom prst="rect">
              <a:avLst/>
            </a:prstGeom>
            <a:noFill/>
          </p:spPr>
          <p:txBody>
            <a:bodyPr wrap="square" rtlCol="0">
              <a:spAutoFit/>
            </a:bodyPr>
            <a:lstStyle/>
            <a:p>
              <a:r>
                <a:rPr lang="en-AU" dirty="0" smtClean="0">
                  <a:solidFill>
                    <a:srgbClr val="000000"/>
                  </a:solidFill>
                </a:rPr>
                <a:t>~50  hrs</a:t>
              </a:r>
              <a:endParaRPr lang="en-AU" dirty="0">
                <a:solidFill>
                  <a:srgbClr val="000000"/>
                </a:solidFill>
              </a:endParaRPr>
            </a:p>
          </p:txBody>
        </p:sp>
      </p:grpSp>
      <p:grpSp>
        <p:nvGrpSpPr>
          <p:cNvPr id="18" name="Group 17"/>
          <p:cNvGrpSpPr/>
          <p:nvPr/>
        </p:nvGrpSpPr>
        <p:grpSpPr>
          <a:xfrm>
            <a:off x="5333988" y="3446585"/>
            <a:ext cx="1043360" cy="2485293"/>
            <a:chOff x="5333988" y="3165233"/>
            <a:chExt cx="1043360" cy="2485293"/>
          </a:xfrm>
        </p:grpSpPr>
        <p:sp>
          <p:nvSpPr>
            <p:cNvPr id="10" name="Rectangle 9"/>
            <p:cNvSpPr/>
            <p:nvPr/>
          </p:nvSpPr>
          <p:spPr>
            <a:xfrm rot="5400000">
              <a:off x="4935847" y="4479116"/>
              <a:ext cx="2053894" cy="288925"/>
            </a:xfrm>
            <a:prstGeom prst="rect">
              <a:avLst/>
            </a:prstGeom>
            <a:solidFill>
              <a:srgbClr val="4F81BD">
                <a:alpha val="18039"/>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AU" sz="1400" b="1" dirty="0" smtClean="0">
                  <a:solidFill>
                    <a:srgbClr val="FF0000"/>
                  </a:solidFill>
                  <a:effectLst/>
                  <a:latin typeface="Arial" panose="020B0604020202020204" pitchFamily="34" charset="0"/>
                  <a:ea typeface="Calibri"/>
                  <a:cs typeface="Arial" panose="020B0604020202020204" pitchFamily="34" charset="0"/>
                </a:rPr>
                <a:t>CRASH EVENT</a:t>
              </a:r>
              <a:endParaRPr lang="en-AU" sz="1400" b="1" dirty="0">
                <a:solidFill>
                  <a:srgbClr val="FF0000"/>
                </a:solidFill>
                <a:effectLst/>
                <a:latin typeface="Arial" panose="020B0604020202020204" pitchFamily="34" charset="0"/>
                <a:ea typeface="Times New Roman"/>
                <a:cs typeface="Arial" panose="020B0604020202020204" pitchFamily="34" charset="0"/>
              </a:endParaRPr>
            </a:p>
          </p:txBody>
        </p:sp>
        <p:sp>
          <p:nvSpPr>
            <p:cNvPr id="14" name="TextBox 13"/>
            <p:cNvSpPr txBox="1"/>
            <p:nvPr/>
          </p:nvSpPr>
          <p:spPr>
            <a:xfrm>
              <a:off x="5333988" y="3165233"/>
              <a:ext cx="1043360" cy="369332"/>
            </a:xfrm>
            <a:prstGeom prst="rect">
              <a:avLst/>
            </a:prstGeom>
            <a:noFill/>
          </p:spPr>
          <p:txBody>
            <a:bodyPr wrap="square" rtlCol="0">
              <a:spAutoFit/>
            </a:bodyPr>
            <a:lstStyle/>
            <a:p>
              <a:r>
                <a:rPr lang="en-AU" dirty="0" smtClean="0">
                  <a:solidFill>
                    <a:srgbClr val="000000"/>
                  </a:solidFill>
                </a:rPr>
                <a:t>~80  hrs</a:t>
              </a:r>
              <a:endParaRPr lang="en-AU" dirty="0">
                <a:solidFill>
                  <a:srgbClr val="000000"/>
                </a:solidFill>
              </a:endParaRPr>
            </a:p>
          </p:txBody>
        </p:sp>
      </p:grpSp>
      <p:sp>
        <p:nvSpPr>
          <p:cNvPr id="15" name="TextBox 14"/>
          <p:cNvSpPr txBox="1"/>
          <p:nvPr/>
        </p:nvSpPr>
        <p:spPr>
          <a:xfrm>
            <a:off x="6494566" y="3493478"/>
            <a:ext cx="1148880" cy="923330"/>
          </a:xfrm>
          <a:prstGeom prst="rect">
            <a:avLst/>
          </a:prstGeom>
          <a:noFill/>
        </p:spPr>
        <p:txBody>
          <a:bodyPr wrap="square" rtlCol="0">
            <a:spAutoFit/>
          </a:bodyPr>
          <a:lstStyle/>
          <a:p>
            <a:r>
              <a:rPr lang="en-AU" dirty="0" smtClean="0">
                <a:solidFill>
                  <a:srgbClr val="000000"/>
                </a:solidFill>
              </a:rPr>
              <a:t>Service Time (hrs)</a:t>
            </a:r>
            <a:endParaRPr lang="en-AU" dirty="0">
              <a:solidFill>
                <a:srgbClr val="000000"/>
              </a:solidFill>
            </a:endParaRPr>
          </a:p>
        </p:txBody>
      </p:sp>
      <p:sp>
        <p:nvSpPr>
          <p:cNvPr id="19"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0"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80643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AU" dirty="0"/>
              <a:t>Case study: helicopter crash</a:t>
            </a:r>
          </a:p>
        </p:txBody>
      </p:sp>
      <p:sp>
        <p:nvSpPr>
          <p:cNvPr id="104454" name="Rectangle 6"/>
          <p:cNvSpPr>
            <a:spLocks noGrp="1" noChangeArrowheads="1"/>
          </p:cNvSpPr>
          <p:nvPr>
            <p:ph sz="half" idx="1"/>
          </p:nvPr>
        </p:nvSpPr>
        <p:spPr/>
        <p:txBody>
          <a:bodyPr/>
          <a:lstStyle/>
          <a:p>
            <a:r>
              <a:rPr lang="en-AU" sz="2000" dirty="0" smtClean="0"/>
              <a:t>Large </a:t>
            </a:r>
            <a:r>
              <a:rPr lang="en-AU" sz="2000" dirty="0"/>
              <a:t>proportion of </a:t>
            </a:r>
            <a:r>
              <a:rPr lang="en-AU" sz="2000" dirty="0" smtClean="0"/>
              <a:t>mixed-mode and adhesion failure</a:t>
            </a:r>
          </a:p>
          <a:p>
            <a:r>
              <a:rPr lang="en-AU" sz="2000" dirty="0" smtClean="0"/>
              <a:t>Minimal (no?) cohesion failure</a:t>
            </a:r>
            <a:endParaRPr lang="en-AU" sz="2000" dirty="0"/>
          </a:p>
          <a:p>
            <a:r>
              <a:rPr lang="en-AU" sz="2000" dirty="0" smtClean="0"/>
              <a:t>Examples of total adhesion failure</a:t>
            </a:r>
          </a:p>
          <a:p>
            <a:r>
              <a:rPr lang="en-AU" sz="2000" dirty="0" smtClean="0">
                <a:solidFill>
                  <a:srgbClr val="FF0000"/>
                </a:solidFill>
              </a:rPr>
              <a:t>Would </a:t>
            </a:r>
            <a:r>
              <a:rPr lang="en-AU" sz="2000" dirty="0">
                <a:solidFill>
                  <a:srgbClr val="FF0000"/>
                </a:solidFill>
              </a:rPr>
              <a:t>be substantially weaker than original manufacture</a:t>
            </a:r>
          </a:p>
          <a:p>
            <a:endParaRPr lang="en-AU" sz="2400" dirty="0"/>
          </a:p>
        </p:txBody>
      </p:sp>
      <p:pic>
        <p:nvPicPr>
          <p:cNvPr id="104453" name="Picture 5" descr="mixed mode 2"/>
          <p:cNvPicPr>
            <a:picLocks noChangeAspect="1" noChangeArrowheads="1"/>
          </p:cNvPicPr>
          <p:nvPr/>
        </p:nvPicPr>
        <p:blipFill>
          <a:blip r:embed="rId3">
            <a:extLst>
              <a:ext uri="{28A0092B-C50C-407E-A947-70E740481C1C}">
                <a14:useLocalDpi xmlns:a14="http://schemas.microsoft.com/office/drawing/2010/main" val="0"/>
              </a:ext>
            </a:extLst>
          </a:blip>
          <a:srcRect b="10443"/>
          <a:stretch>
            <a:fillRect/>
          </a:stretch>
        </p:blipFill>
        <p:spPr bwMode="auto">
          <a:xfrm>
            <a:off x="1584814" y="4016742"/>
            <a:ext cx="2867025" cy="211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8" descr="Mixed mode"/>
          <p:cNvPicPr>
            <a:picLocks noChangeAspect="1" noChangeArrowheads="1"/>
          </p:cNvPicPr>
          <p:nvPr/>
        </p:nvPicPr>
        <p:blipFill>
          <a:blip r:embed="rId4" cstate="print">
            <a:extLst>
              <a:ext uri="{28A0092B-C50C-407E-A947-70E740481C1C}">
                <a14:useLocalDpi xmlns:a14="http://schemas.microsoft.com/office/drawing/2010/main" val="0"/>
              </a:ext>
            </a:extLst>
          </a:blip>
          <a:srcRect l="3717" t="35213" r="5577"/>
          <a:stretch>
            <a:fillRect/>
          </a:stretch>
        </p:blipFill>
        <p:spPr bwMode="auto">
          <a:xfrm>
            <a:off x="4668838" y="1568450"/>
            <a:ext cx="385286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7" name="Picture 9" descr="adhesion failure"/>
          <p:cNvPicPr>
            <a:picLocks noChangeAspect="1" noChangeArrowheads="1"/>
          </p:cNvPicPr>
          <p:nvPr/>
        </p:nvPicPr>
        <p:blipFill>
          <a:blip r:embed="rId5" cstate="print">
            <a:extLst>
              <a:ext uri="{28A0092B-C50C-407E-A947-70E740481C1C}">
                <a14:useLocalDpi xmlns:a14="http://schemas.microsoft.com/office/drawing/2010/main" val="0"/>
              </a:ext>
            </a:extLst>
          </a:blip>
          <a:srcRect l="11990" t="33521" b="20404"/>
          <a:stretch>
            <a:fillRect/>
          </a:stretch>
        </p:blipFill>
        <p:spPr bwMode="auto">
          <a:xfrm>
            <a:off x="5065712" y="3411293"/>
            <a:ext cx="3249612" cy="2800350"/>
          </a:xfrm>
          <a:prstGeom prst="rect">
            <a:avLst/>
          </a:prstGeom>
          <a:noFill/>
          <a:extLst>
            <a:ext uri="{909E8E84-426E-40DD-AFC4-6F175D3DCCD1}">
              <a14:hiddenFill xmlns:a14="http://schemas.microsoft.com/office/drawing/2010/main">
                <a:solidFill>
                  <a:srgbClr val="FFFFFF"/>
                </a:solidFill>
              </a14:hiddenFill>
            </a:ext>
          </a:extLst>
        </p:spPr>
      </p:pic>
      <p:sp>
        <p:nvSpPr>
          <p:cNvPr id="104458" name="AutoShape 10"/>
          <p:cNvSpPr>
            <a:spLocks noChangeArrowheads="1"/>
          </p:cNvSpPr>
          <p:nvPr/>
        </p:nvSpPr>
        <p:spPr bwMode="auto">
          <a:xfrm>
            <a:off x="6679223" y="6298223"/>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8"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80299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4454">
                                            <p:txEl>
                                              <p:pRg st="0" end="0"/>
                                            </p:txEl>
                                          </p:spTgt>
                                        </p:tgtEl>
                                        <p:attrNameLst>
                                          <p:attrName>style.visibility</p:attrName>
                                        </p:attrNameLst>
                                      </p:cBhvr>
                                      <p:to>
                                        <p:strVal val="visible"/>
                                      </p:to>
                                    </p:set>
                                    <p:anim calcmode="lin" valueType="num">
                                      <p:cBhvr additive="base">
                                        <p:cTn id="7" dur="500" fill="hold"/>
                                        <p:tgtEl>
                                          <p:spTgt spid="1044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4">
                                            <p:txEl>
                                              <p:pRg st="1" end="1"/>
                                            </p:txEl>
                                          </p:spTgt>
                                        </p:tgtEl>
                                        <p:attrNameLst>
                                          <p:attrName>style.visibility</p:attrName>
                                        </p:attrNameLst>
                                      </p:cBhvr>
                                      <p:to>
                                        <p:strVal val="visible"/>
                                      </p:to>
                                    </p:set>
                                    <p:anim calcmode="lin" valueType="num">
                                      <p:cBhvr additive="base">
                                        <p:cTn id="13" dur="500" fill="hold"/>
                                        <p:tgtEl>
                                          <p:spTgt spid="1044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4456"/>
                                        </p:tgtEl>
                                        <p:attrNameLst>
                                          <p:attrName>style.visibility</p:attrName>
                                        </p:attrNameLst>
                                      </p:cBhvr>
                                      <p:to>
                                        <p:strVal val="visible"/>
                                      </p:to>
                                    </p:set>
                                    <p:anim calcmode="lin" valueType="num">
                                      <p:cBhvr additive="base">
                                        <p:cTn id="17" dur="500" fill="hold"/>
                                        <p:tgtEl>
                                          <p:spTgt spid="104456"/>
                                        </p:tgtEl>
                                        <p:attrNameLst>
                                          <p:attrName>ppt_x</p:attrName>
                                        </p:attrNameLst>
                                      </p:cBhvr>
                                      <p:tavLst>
                                        <p:tav tm="0">
                                          <p:val>
                                            <p:strVal val="#ppt_x"/>
                                          </p:val>
                                        </p:tav>
                                        <p:tav tm="100000">
                                          <p:val>
                                            <p:strVal val="#ppt_x"/>
                                          </p:val>
                                        </p:tav>
                                      </p:tavLst>
                                    </p:anim>
                                    <p:anim calcmode="lin" valueType="num">
                                      <p:cBhvr additive="base">
                                        <p:cTn id="18" dur="500" fill="hold"/>
                                        <p:tgtEl>
                                          <p:spTgt spid="10445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4453"/>
                                        </p:tgtEl>
                                        <p:attrNameLst>
                                          <p:attrName>style.visibility</p:attrName>
                                        </p:attrNameLst>
                                      </p:cBhvr>
                                      <p:to>
                                        <p:strVal val="visible"/>
                                      </p:to>
                                    </p:set>
                                    <p:anim calcmode="lin" valueType="num">
                                      <p:cBhvr additive="base">
                                        <p:cTn id="21" dur="500" fill="hold"/>
                                        <p:tgtEl>
                                          <p:spTgt spid="104453"/>
                                        </p:tgtEl>
                                        <p:attrNameLst>
                                          <p:attrName>ppt_x</p:attrName>
                                        </p:attrNameLst>
                                      </p:cBhvr>
                                      <p:tavLst>
                                        <p:tav tm="0">
                                          <p:val>
                                            <p:strVal val="#ppt_x"/>
                                          </p:val>
                                        </p:tav>
                                        <p:tav tm="100000">
                                          <p:val>
                                            <p:strVal val="#ppt_x"/>
                                          </p:val>
                                        </p:tav>
                                      </p:tavLst>
                                    </p:anim>
                                    <p:anim calcmode="lin" valueType="num">
                                      <p:cBhvr additive="base">
                                        <p:cTn id="22" dur="500" fill="hold"/>
                                        <p:tgtEl>
                                          <p:spTgt spid="10445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500" fill="hold"/>
                                        <p:tgtEl>
                                          <p:spTgt spid="104456"/>
                                        </p:tgtEl>
                                      </p:cBhvr>
                                      <p:by x="400000" y="40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500" fill="hold"/>
                                        <p:tgtEl>
                                          <p:spTgt spid="104456"/>
                                        </p:tgtEl>
                                      </p:cBhvr>
                                      <p:by x="25000" y="25000"/>
                                    </p:animScale>
                                  </p:childTnLst>
                                </p:cTn>
                              </p:par>
                              <p:par>
                                <p:cTn id="31" presetID="2" presetClass="entr" presetSubtype="4" fill="hold" grpId="0" nodeType="withEffect">
                                  <p:stCondLst>
                                    <p:cond delay="0"/>
                                  </p:stCondLst>
                                  <p:childTnLst>
                                    <p:set>
                                      <p:cBhvr>
                                        <p:cTn id="32" dur="1" fill="hold">
                                          <p:stCondLst>
                                            <p:cond delay="0"/>
                                          </p:stCondLst>
                                        </p:cTn>
                                        <p:tgtEl>
                                          <p:spTgt spid="104454">
                                            <p:txEl>
                                              <p:pRg st="2" end="2"/>
                                            </p:txEl>
                                          </p:spTgt>
                                        </p:tgtEl>
                                        <p:attrNameLst>
                                          <p:attrName>style.visibility</p:attrName>
                                        </p:attrNameLst>
                                      </p:cBhvr>
                                      <p:to>
                                        <p:strVal val="visible"/>
                                      </p:to>
                                    </p:set>
                                    <p:anim calcmode="lin" valueType="num">
                                      <p:cBhvr additive="base">
                                        <p:cTn id="33" dur="500" fill="hold"/>
                                        <p:tgtEl>
                                          <p:spTgt spid="10445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445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4457"/>
                                        </p:tgtEl>
                                        <p:attrNameLst>
                                          <p:attrName>style.visibility</p:attrName>
                                        </p:attrNameLst>
                                      </p:cBhvr>
                                      <p:to>
                                        <p:strVal val="visible"/>
                                      </p:to>
                                    </p:set>
                                    <p:anim calcmode="lin" valueType="num">
                                      <p:cBhvr additive="base">
                                        <p:cTn id="37" dur="500" fill="hold"/>
                                        <p:tgtEl>
                                          <p:spTgt spid="104457"/>
                                        </p:tgtEl>
                                        <p:attrNameLst>
                                          <p:attrName>ppt_x</p:attrName>
                                        </p:attrNameLst>
                                      </p:cBhvr>
                                      <p:tavLst>
                                        <p:tav tm="0">
                                          <p:val>
                                            <p:strVal val="#ppt_x"/>
                                          </p:val>
                                        </p:tav>
                                        <p:tav tm="100000">
                                          <p:val>
                                            <p:strVal val="#ppt_x"/>
                                          </p:val>
                                        </p:tav>
                                      </p:tavLst>
                                    </p:anim>
                                    <p:anim calcmode="lin" valueType="num">
                                      <p:cBhvr additive="base">
                                        <p:cTn id="38" dur="500" fill="hold"/>
                                        <p:tgtEl>
                                          <p:spTgt spid="10445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500" fill="hold"/>
                                        <p:tgtEl>
                                          <p:spTgt spid="104457"/>
                                        </p:tgtEl>
                                      </p:cBhvr>
                                      <p:by x="400000" y="40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500" fill="hold"/>
                                        <p:tgtEl>
                                          <p:spTgt spid="104457"/>
                                        </p:tgtEl>
                                      </p:cBhvr>
                                      <p:by x="25000" y="25000"/>
                                    </p:animScale>
                                  </p:childTnLst>
                                </p:cTn>
                              </p:par>
                              <p:par>
                                <p:cTn id="47" presetID="2" presetClass="entr" presetSubtype="4" fill="hold" grpId="0" nodeType="withEffect">
                                  <p:stCondLst>
                                    <p:cond delay="0"/>
                                  </p:stCondLst>
                                  <p:childTnLst>
                                    <p:set>
                                      <p:cBhvr>
                                        <p:cTn id="48" dur="1" fill="hold">
                                          <p:stCondLst>
                                            <p:cond delay="0"/>
                                          </p:stCondLst>
                                        </p:cTn>
                                        <p:tgtEl>
                                          <p:spTgt spid="104454">
                                            <p:txEl>
                                              <p:pRg st="3" end="3"/>
                                            </p:txEl>
                                          </p:spTgt>
                                        </p:tgtEl>
                                        <p:attrNameLst>
                                          <p:attrName>style.visibility</p:attrName>
                                        </p:attrNameLst>
                                      </p:cBhvr>
                                      <p:to>
                                        <p:strVal val="visible"/>
                                      </p:to>
                                    </p:set>
                                    <p:anim calcmode="lin" valueType="num">
                                      <p:cBhvr additive="base">
                                        <p:cTn id="49" dur="500" fill="hold"/>
                                        <p:tgtEl>
                                          <p:spTgt spid="10445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454">
                                            <p:txEl>
                                              <p:pRg st="3" end="3"/>
                                            </p:txEl>
                                          </p:spTgt>
                                        </p:tgtEl>
                                        <p:attrNameLst>
                                          <p:attrName>ppt_y</p:attrName>
                                        </p:attrNameLst>
                                      </p:cBhvr>
                                      <p:tavLst>
                                        <p:tav tm="0">
                                          <p:val>
                                            <p:strVal val="1+#ppt_h/2"/>
                                          </p:val>
                                        </p:tav>
                                        <p:tav tm="100000">
                                          <p:val>
                                            <p:strVal val="#ppt_y"/>
                                          </p:val>
                                        </p:tav>
                                      </p:tavLst>
                                    </p:anim>
                                  </p:childTnLst>
                                </p:cTn>
                              </p:par>
                              <p:par>
                                <p:cTn id="51" presetID="1" presetClass="entr" presetSubtype="0" fill="hold" grpId="0" nodeType="withEffect">
                                  <p:stCondLst>
                                    <p:cond delay="0"/>
                                  </p:stCondLst>
                                  <p:childTnLst>
                                    <p:set>
                                      <p:cBhvr>
                                        <p:cTn id="52" dur="1" fill="hold">
                                          <p:stCondLst>
                                            <p:cond delay="0"/>
                                          </p:stCondLst>
                                        </p:cTn>
                                        <p:tgtEl>
                                          <p:spTgt spid="104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uiExpand="1" build="p"/>
      <p:bldP spid="10445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AU" dirty="0"/>
              <a:t>Case study: helicopter crash</a:t>
            </a:r>
          </a:p>
        </p:txBody>
      </p:sp>
      <p:sp>
        <p:nvSpPr>
          <p:cNvPr id="55301" name="Rectangle 5"/>
          <p:cNvSpPr>
            <a:spLocks noGrp="1" noChangeArrowheads="1"/>
          </p:cNvSpPr>
          <p:nvPr>
            <p:ph idx="1"/>
          </p:nvPr>
        </p:nvSpPr>
        <p:spPr/>
        <p:txBody>
          <a:bodyPr/>
          <a:lstStyle/>
          <a:p>
            <a:r>
              <a:rPr lang="en-AU" dirty="0"/>
              <a:t>Can not definitively state bond failure caused the crash</a:t>
            </a:r>
          </a:p>
          <a:p>
            <a:pPr lvl="1"/>
            <a:r>
              <a:rPr lang="en-AU" dirty="0" smtClean="0"/>
              <a:t>Causal/consequential </a:t>
            </a:r>
            <a:r>
              <a:rPr lang="en-AU" dirty="0"/>
              <a:t>mixed-mode failures </a:t>
            </a:r>
            <a:r>
              <a:rPr lang="en-AU" dirty="0" smtClean="0"/>
              <a:t>difficult to separate</a:t>
            </a:r>
            <a:endParaRPr lang="en-AU" dirty="0"/>
          </a:p>
          <a:p>
            <a:r>
              <a:rPr lang="en-AU" dirty="0"/>
              <a:t>Equally not possible to exclude weak bond strength as a significant factor</a:t>
            </a:r>
          </a:p>
          <a:p>
            <a:r>
              <a:rPr lang="en-AU" dirty="0"/>
              <a:t>Parts of blade first items in debris path</a:t>
            </a:r>
          </a:p>
          <a:p>
            <a:r>
              <a:rPr lang="en-AU" dirty="0"/>
              <a:t>Investigator concluded that in the absence of other causes, blade failure due to bond degradation was the most probable cause of the </a:t>
            </a:r>
            <a:r>
              <a:rPr lang="en-AU" dirty="0" smtClean="0"/>
              <a:t>crash</a:t>
            </a:r>
          </a:p>
          <a:p>
            <a:r>
              <a:rPr lang="en-AU" dirty="0" smtClean="0"/>
              <a:t>Approved NDI methods appear not to have prevented failure of this structure</a:t>
            </a:r>
            <a:endParaRPr lang="en-AU" dirty="0"/>
          </a:p>
        </p:txBody>
      </p:sp>
      <p:sp>
        <p:nvSpPr>
          <p:cNvPr id="55307" name="AutoShape 11"/>
          <p:cNvSpPr>
            <a:spLocks noChangeArrowheads="1"/>
          </p:cNvSpPr>
          <p:nvPr/>
        </p:nvSpPr>
        <p:spPr bwMode="auto">
          <a:xfrm>
            <a:off x="6491654"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718386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30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30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30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30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uiExpand="1" build="p"/>
      <p:bldP spid="553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Issues to be discussed</a:t>
            </a:r>
            <a:endParaRPr lang="en-AU" dirty="0"/>
          </a:p>
        </p:txBody>
      </p:sp>
      <p:sp>
        <p:nvSpPr>
          <p:cNvPr id="3" name="Content Placeholder 2"/>
          <p:cNvSpPr>
            <a:spLocks noGrp="1"/>
          </p:cNvSpPr>
          <p:nvPr>
            <p:ph idx="1"/>
          </p:nvPr>
        </p:nvSpPr>
        <p:spPr/>
        <p:txBody>
          <a:bodyPr/>
          <a:lstStyle/>
          <a:p>
            <a:r>
              <a:rPr lang="en-AU" sz="2800" dirty="0" smtClean="0"/>
              <a:t>The following slides address:</a:t>
            </a:r>
          </a:p>
          <a:p>
            <a:pPr lvl="1"/>
            <a:r>
              <a:rPr lang="en-AU" sz="2400" dirty="0" smtClean="0"/>
              <a:t>Managing failure of the bulk adhesive by design and testing</a:t>
            </a:r>
          </a:p>
          <a:p>
            <a:pPr lvl="1"/>
            <a:r>
              <a:rPr lang="en-AU" sz="2400" dirty="0" smtClean="0"/>
              <a:t>Understanding and preventing interfacial failure</a:t>
            </a:r>
            <a:endParaRPr lang="en-AU" sz="2400" dirty="0"/>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67680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Future NDI for assessing bond </a:t>
            </a:r>
            <a:r>
              <a:rPr lang="en-AU" u="sng" dirty="0" smtClean="0"/>
              <a:t>strength</a:t>
            </a:r>
            <a:endParaRPr lang="en-AU" u="sng" dirty="0"/>
          </a:p>
        </p:txBody>
      </p:sp>
      <p:sp>
        <p:nvSpPr>
          <p:cNvPr id="3" name="Content Placeholder 2"/>
          <p:cNvSpPr>
            <a:spLocks noGrp="1"/>
          </p:cNvSpPr>
          <p:nvPr>
            <p:ph sz="half" idx="1"/>
          </p:nvPr>
        </p:nvSpPr>
        <p:spPr/>
        <p:txBody>
          <a:bodyPr/>
          <a:lstStyle/>
          <a:p>
            <a:r>
              <a:rPr lang="en-AU" sz="2000" dirty="0" smtClean="0"/>
              <a:t>NDI and damage tolerance are limited by inability to assess bond </a:t>
            </a:r>
            <a:r>
              <a:rPr lang="en-AU" sz="2000" u="sng" dirty="0"/>
              <a:t>l</a:t>
            </a:r>
            <a:r>
              <a:rPr lang="en-AU" sz="2000" u="sng" dirty="0" smtClean="0"/>
              <a:t>oad capability</a:t>
            </a:r>
            <a:r>
              <a:rPr lang="en-AU" sz="2000" dirty="0" smtClean="0"/>
              <a:t> in the absence of defects</a:t>
            </a:r>
          </a:p>
          <a:p>
            <a:r>
              <a:rPr lang="en-AU" sz="2000" dirty="0" smtClean="0"/>
              <a:t>Research evaluating several methods (e.g. UT, holography)</a:t>
            </a:r>
          </a:p>
          <a:p>
            <a:r>
              <a:rPr lang="en-AU" sz="2000" dirty="0" smtClean="0"/>
              <a:t>Most research focusses on strength of </a:t>
            </a:r>
            <a:r>
              <a:rPr lang="en-AU" sz="2000" u="sng" dirty="0" smtClean="0"/>
              <a:t>uniformly</a:t>
            </a:r>
            <a:r>
              <a:rPr lang="en-AU" sz="2000" dirty="0" smtClean="0"/>
              <a:t> degraded bonds </a:t>
            </a:r>
          </a:p>
          <a:p>
            <a:r>
              <a:rPr lang="en-AU" sz="2000" dirty="0" smtClean="0"/>
              <a:t>Some promise in finding local strength differences (UT)</a:t>
            </a:r>
          </a:p>
        </p:txBody>
      </p:sp>
      <p:grpSp>
        <p:nvGrpSpPr>
          <p:cNvPr id="11" name="Group 10"/>
          <p:cNvGrpSpPr/>
          <p:nvPr/>
        </p:nvGrpSpPr>
        <p:grpSpPr>
          <a:xfrm>
            <a:off x="5307721" y="1622816"/>
            <a:ext cx="3132897" cy="1103630"/>
            <a:chOff x="5307721" y="1622816"/>
            <a:chExt cx="3132897" cy="1103630"/>
          </a:xfrm>
        </p:grpSpPr>
        <p:pic>
          <p:nvPicPr>
            <p:cNvPr id="7" name="Picture 6"/>
            <p:cNvPicPr/>
            <p:nvPr/>
          </p:nvPicPr>
          <p:blipFill>
            <a:blip r:embed="rId2"/>
            <a:stretch>
              <a:fillRect/>
            </a:stretch>
          </p:blipFill>
          <p:spPr>
            <a:xfrm>
              <a:off x="5307721" y="1622816"/>
              <a:ext cx="1506220" cy="1103630"/>
            </a:xfrm>
            <a:prstGeom prst="rect">
              <a:avLst/>
            </a:prstGeom>
          </p:spPr>
        </p:pic>
        <p:sp>
          <p:nvSpPr>
            <p:cNvPr id="8" name="TextBox 7"/>
            <p:cNvSpPr txBox="1"/>
            <p:nvPr/>
          </p:nvSpPr>
          <p:spPr>
            <a:xfrm>
              <a:off x="6916618" y="1946030"/>
              <a:ext cx="1524000" cy="338554"/>
            </a:xfrm>
            <a:prstGeom prst="rect">
              <a:avLst/>
            </a:prstGeom>
            <a:noFill/>
          </p:spPr>
          <p:txBody>
            <a:bodyPr wrap="square" rtlCol="0">
              <a:spAutoFit/>
            </a:bodyPr>
            <a:lstStyle/>
            <a:p>
              <a:r>
                <a:rPr lang="en-AU" sz="1600" dirty="0" smtClean="0">
                  <a:solidFill>
                    <a:srgbClr val="000000"/>
                  </a:solidFill>
                </a:rPr>
                <a:t>Pristine bond</a:t>
              </a:r>
              <a:endParaRPr lang="en-AU" sz="1600" dirty="0">
                <a:solidFill>
                  <a:srgbClr val="000000"/>
                </a:solidFill>
              </a:endParaRPr>
            </a:p>
          </p:txBody>
        </p:sp>
      </p:grpSp>
      <p:grpSp>
        <p:nvGrpSpPr>
          <p:cNvPr id="13" name="Group 12"/>
          <p:cNvGrpSpPr/>
          <p:nvPr/>
        </p:nvGrpSpPr>
        <p:grpSpPr>
          <a:xfrm>
            <a:off x="5286717" y="2829925"/>
            <a:ext cx="3294574" cy="1151255"/>
            <a:chOff x="5286717" y="2829925"/>
            <a:chExt cx="3294574" cy="1151255"/>
          </a:xfrm>
        </p:grpSpPr>
        <p:pic>
          <p:nvPicPr>
            <p:cNvPr id="6" name="Picture 5"/>
            <p:cNvPicPr/>
            <p:nvPr/>
          </p:nvPicPr>
          <p:blipFill>
            <a:blip r:embed="rId3"/>
            <a:stretch>
              <a:fillRect/>
            </a:stretch>
          </p:blipFill>
          <p:spPr>
            <a:xfrm>
              <a:off x="5286717" y="2829925"/>
              <a:ext cx="1595120" cy="1151255"/>
            </a:xfrm>
            <a:prstGeom prst="rect">
              <a:avLst/>
            </a:prstGeom>
          </p:spPr>
        </p:pic>
        <p:sp>
          <p:nvSpPr>
            <p:cNvPr id="9" name="TextBox 8"/>
            <p:cNvSpPr txBox="1"/>
            <p:nvPr/>
          </p:nvSpPr>
          <p:spPr>
            <a:xfrm>
              <a:off x="6869726" y="3165223"/>
              <a:ext cx="1711565" cy="584775"/>
            </a:xfrm>
            <a:prstGeom prst="rect">
              <a:avLst/>
            </a:prstGeom>
            <a:noFill/>
          </p:spPr>
          <p:txBody>
            <a:bodyPr wrap="square" rtlCol="0">
              <a:spAutoFit/>
            </a:bodyPr>
            <a:lstStyle/>
            <a:p>
              <a:r>
                <a:rPr lang="en-AU" sz="1600" dirty="0" smtClean="0">
                  <a:solidFill>
                    <a:srgbClr val="000000"/>
                  </a:solidFill>
                </a:rPr>
                <a:t>Partially weak bond</a:t>
              </a:r>
              <a:endParaRPr lang="en-AU" sz="1600" dirty="0">
                <a:solidFill>
                  <a:srgbClr val="000000"/>
                </a:solidFill>
              </a:endParaRPr>
            </a:p>
          </p:txBody>
        </p:sp>
      </p:grpSp>
      <p:grpSp>
        <p:nvGrpSpPr>
          <p:cNvPr id="12" name="Group 11"/>
          <p:cNvGrpSpPr/>
          <p:nvPr/>
        </p:nvGrpSpPr>
        <p:grpSpPr>
          <a:xfrm>
            <a:off x="5269523" y="4100097"/>
            <a:ext cx="3311769" cy="1189990"/>
            <a:chOff x="5269523" y="4100097"/>
            <a:chExt cx="3311769" cy="1189990"/>
          </a:xfrm>
        </p:grpSpPr>
        <p:pic>
          <p:nvPicPr>
            <p:cNvPr id="5" name="Picture 4"/>
            <p:cNvPicPr/>
            <p:nvPr/>
          </p:nvPicPr>
          <p:blipFill>
            <a:blip r:embed="rId4"/>
            <a:stretch>
              <a:fillRect/>
            </a:stretch>
          </p:blipFill>
          <p:spPr>
            <a:xfrm>
              <a:off x="5269523" y="4100097"/>
              <a:ext cx="1676400" cy="1189990"/>
            </a:xfrm>
            <a:prstGeom prst="rect">
              <a:avLst/>
            </a:prstGeom>
          </p:spPr>
        </p:pic>
        <p:sp>
          <p:nvSpPr>
            <p:cNvPr id="10" name="TextBox 9"/>
            <p:cNvSpPr txBox="1"/>
            <p:nvPr/>
          </p:nvSpPr>
          <p:spPr>
            <a:xfrm>
              <a:off x="6869727" y="4384416"/>
              <a:ext cx="1711565" cy="338554"/>
            </a:xfrm>
            <a:prstGeom prst="rect">
              <a:avLst/>
            </a:prstGeom>
            <a:noFill/>
          </p:spPr>
          <p:txBody>
            <a:bodyPr wrap="square" rtlCol="0">
              <a:spAutoFit/>
            </a:bodyPr>
            <a:lstStyle/>
            <a:p>
              <a:r>
                <a:rPr lang="en-AU" sz="1600" dirty="0" smtClean="0">
                  <a:solidFill>
                    <a:srgbClr val="000000"/>
                  </a:solidFill>
                </a:rPr>
                <a:t>Fully weak bond</a:t>
              </a:r>
              <a:endParaRPr lang="en-AU" sz="1600" dirty="0">
                <a:solidFill>
                  <a:srgbClr val="000000"/>
                </a:solidFill>
              </a:endParaRPr>
            </a:p>
          </p:txBody>
        </p:sp>
      </p:grpSp>
      <p:sp>
        <p:nvSpPr>
          <p:cNvPr id="1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4" name="TextBox 3"/>
          <p:cNvSpPr txBox="1"/>
          <p:nvPr/>
        </p:nvSpPr>
        <p:spPr>
          <a:xfrm>
            <a:off x="4572004" y="5310556"/>
            <a:ext cx="3165232" cy="861774"/>
          </a:xfrm>
          <a:prstGeom prst="rect">
            <a:avLst/>
          </a:prstGeom>
          <a:noFill/>
        </p:spPr>
        <p:txBody>
          <a:bodyPr wrap="square" rtlCol="0">
            <a:spAutoFit/>
          </a:bodyPr>
          <a:lstStyle/>
          <a:p>
            <a:r>
              <a:rPr lang="en-AU" dirty="0" smtClean="0">
                <a:solidFill>
                  <a:srgbClr val="000000"/>
                </a:solidFill>
              </a:rPr>
              <a:t>Through transmission A scan</a:t>
            </a:r>
          </a:p>
          <a:p>
            <a:r>
              <a:rPr lang="en-AU" sz="1400" dirty="0" smtClean="0">
                <a:solidFill>
                  <a:srgbClr val="000000"/>
                </a:solidFill>
              </a:rPr>
              <a:t>Images courtesy D. Roach,</a:t>
            </a:r>
            <a:br>
              <a:rPr lang="en-AU" sz="1400" dirty="0" smtClean="0">
                <a:solidFill>
                  <a:srgbClr val="000000"/>
                </a:solidFill>
              </a:rPr>
            </a:br>
            <a:r>
              <a:rPr lang="en-AU" sz="1400" dirty="0" smtClean="0">
                <a:solidFill>
                  <a:srgbClr val="000000"/>
                </a:solidFill>
              </a:rPr>
              <a:t>Sandia National Labs</a:t>
            </a:r>
            <a:r>
              <a:rPr lang="en-AU" sz="1600" dirty="0" smtClean="0">
                <a:solidFill>
                  <a:srgbClr val="000000"/>
                </a:solidFill>
              </a:rPr>
              <a:t>. </a:t>
            </a:r>
            <a:endParaRPr lang="en-AU" dirty="0">
              <a:solidFill>
                <a:srgbClr val="000000"/>
              </a:solidFill>
            </a:endParaRPr>
          </a:p>
        </p:txBody>
      </p:sp>
      <p:sp>
        <p:nvSpPr>
          <p:cNvPr id="1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67712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Correlation with real bonds</a:t>
            </a:r>
            <a:endParaRPr lang="en-AU" dirty="0"/>
          </a:p>
        </p:txBody>
      </p:sp>
      <p:sp>
        <p:nvSpPr>
          <p:cNvPr id="6" name="Content Placeholder 5"/>
          <p:cNvSpPr>
            <a:spLocks noGrp="1"/>
          </p:cNvSpPr>
          <p:nvPr>
            <p:ph idx="1"/>
          </p:nvPr>
        </p:nvSpPr>
        <p:spPr/>
        <p:txBody>
          <a:bodyPr/>
          <a:lstStyle/>
          <a:p>
            <a:r>
              <a:rPr lang="en-AU" sz="1800" dirty="0" smtClean="0"/>
              <a:t>The UT signal corresponds with the anticipated failure modes in real bonds</a:t>
            </a:r>
          </a:p>
          <a:p>
            <a:r>
              <a:rPr lang="en-AU" sz="1800" dirty="0" smtClean="0"/>
              <a:t>Signal amplitude indicates l</a:t>
            </a:r>
            <a:r>
              <a:rPr lang="en-AU" sz="1800" dirty="0" smtClean="0">
                <a:solidFill>
                  <a:srgbClr val="FF0000"/>
                </a:solidFill>
              </a:rPr>
              <a:t>ocal </a:t>
            </a:r>
            <a:r>
              <a:rPr lang="en-AU" sz="1800" dirty="0" smtClean="0"/>
              <a:t>strength (NOT load capability)</a:t>
            </a:r>
          </a:p>
          <a:p>
            <a:r>
              <a:rPr lang="en-AU" sz="1800" dirty="0" smtClean="0"/>
              <a:t>There is a potential to use the correlation between signal amplitude and bond condition to actually provide an estimate of bond load capability</a:t>
            </a:r>
            <a:endParaRPr lang="en-AU" sz="1800" dirty="0"/>
          </a:p>
        </p:txBody>
      </p:sp>
      <p:sp>
        <p:nvSpPr>
          <p:cNvPr id="7" name="Rectangle 6"/>
          <p:cNvSpPr/>
          <p:nvPr/>
        </p:nvSpPr>
        <p:spPr bwMode="auto">
          <a:xfrm>
            <a:off x="4068454" y="4861822"/>
            <a:ext cx="1427919" cy="491247"/>
          </a:xfrm>
          <a:prstGeom prst="rect">
            <a:avLst/>
          </a:prstGeom>
          <a:pattFill prst="ltDnDiag">
            <a:fgClr>
              <a:schemeClr val="hlink"/>
            </a:fgClr>
            <a:bgClr>
              <a:schemeClr val="bg1"/>
            </a:bgClr>
          </a:patt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mn-lt"/>
              <a:cs typeface="Arial" pitchFamily="34" charset="0"/>
            </a:endParaRPr>
          </a:p>
        </p:txBody>
      </p:sp>
      <p:sp>
        <p:nvSpPr>
          <p:cNvPr id="8" name="Rectangle 7"/>
          <p:cNvSpPr/>
          <p:nvPr/>
        </p:nvSpPr>
        <p:spPr>
          <a:xfrm>
            <a:off x="3790697" y="5481779"/>
            <a:ext cx="2239125" cy="122176"/>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9" name="Rectangle 8"/>
          <p:cNvSpPr/>
          <p:nvPr/>
        </p:nvSpPr>
        <p:spPr>
          <a:xfrm>
            <a:off x="3790697" y="5620246"/>
            <a:ext cx="1975198" cy="279996"/>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cxnSp>
        <p:nvCxnSpPr>
          <p:cNvPr id="10" name="Straight Connector 9"/>
          <p:cNvCxnSpPr/>
          <p:nvPr/>
        </p:nvCxnSpPr>
        <p:spPr>
          <a:xfrm>
            <a:off x="4258956" y="5832019"/>
            <a:ext cx="1055710" cy="0"/>
          </a:xfrm>
          <a:prstGeom prst="line">
            <a:avLst/>
          </a:prstGeom>
          <a:ln>
            <a:solidFill>
              <a:srgbClr val="FFC000"/>
            </a:solidFill>
          </a:ln>
        </p:spPr>
        <p:style>
          <a:lnRef idx="3">
            <a:schemeClr val="accent3"/>
          </a:lnRef>
          <a:fillRef idx="0">
            <a:schemeClr val="accent3"/>
          </a:fillRef>
          <a:effectRef idx="2">
            <a:schemeClr val="accent3"/>
          </a:effectRef>
          <a:fontRef idx="minor">
            <a:schemeClr val="tx1"/>
          </a:fontRef>
        </p:style>
      </p:cxnSp>
      <p:sp>
        <p:nvSpPr>
          <p:cNvPr id="11" name="Text Box 2"/>
          <p:cNvSpPr txBox="1">
            <a:spLocks noChangeArrowheads="1"/>
          </p:cNvSpPr>
          <p:nvPr/>
        </p:nvSpPr>
        <p:spPr bwMode="auto">
          <a:xfrm>
            <a:off x="3089489" y="4740116"/>
            <a:ext cx="725658" cy="652763"/>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1100" b="1" dirty="0">
                <a:effectLst/>
                <a:latin typeface="+mn-lt"/>
                <a:ea typeface="Calibri"/>
              </a:rPr>
              <a:t>Local Adhesive Strength</a:t>
            </a:r>
            <a:endParaRPr lang="en-AU" sz="1200" dirty="0">
              <a:effectLst/>
              <a:latin typeface="+mn-lt"/>
              <a:ea typeface="Times New Roman"/>
            </a:endParaRPr>
          </a:p>
        </p:txBody>
      </p:sp>
      <p:cxnSp>
        <p:nvCxnSpPr>
          <p:cNvPr id="12" name="Straight Connector 11"/>
          <p:cNvCxnSpPr/>
          <p:nvPr/>
        </p:nvCxnSpPr>
        <p:spPr>
          <a:xfrm>
            <a:off x="3799210" y="4748722"/>
            <a:ext cx="0" cy="602739"/>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3782184" y="5367752"/>
            <a:ext cx="2000740" cy="0"/>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765896" y="4756868"/>
            <a:ext cx="0" cy="602739"/>
          </a:xfrm>
          <a:prstGeom prst="line">
            <a:avLst/>
          </a:prstGeom>
          <a:ln>
            <a:solidFill>
              <a:srgbClr val="00000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3810540" y="4856649"/>
            <a:ext cx="1966777" cy="0"/>
          </a:xfrm>
          <a:prstGeom prst="line">
            <a:avLst/>
          </a:prstGeom>
          <a:ln w="19050">
            <a:solidFill>
              <a:srgbClr val="000000"/>
            </a:solidFill>
            <a:prstDash val="lg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526769" y="5856453"/>
            <a:ext cx="2239125" cy="122176"/>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grpSp>
        <p:nvGrpSpPr>
          <p:cNvPr id="27" name="Group 26"/>
          <p:cNvGrpSpPr/>
          <p:nvPr/>
        </p:nvGrpSpPr>
        <p:grpSpPr>
          <a:xfrm>
            <a:off x="4381561" y="5852554"/>
            <a:ext cx="1614347" cy="507193"/>
            <a:chOff x="6483860" y="4217115"/>
            <a:chExt cx="1631440" cy="532685"/>
          </a:xfrm>
        </p:grpSpPr>
        <p:sp>
          <p:nvSpPr>
            <p:cNvPr id="28" name="Text Box 32806"/>
            <p:cNvSpPr txBox="1"/>
            <p:nvPr/>
          </p:nvSpPr>
          <p:spPr>
            <a:xfrm>
              <a:off x="6960986" y="4503699"/>
              <a:ext cx="1154314" cy="24610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B050"/>
                  </a:solidFill>
                  <a:effectLst/>
                  <a:ea typeface="Calibri"/>
                </a:rPr>
                <a:t>Weak bond</a:t>
              </a:r>
              <a:endParaRPr lang="en-AU" sz="1400" dirty="0">
                <a:effectLst/>
                <a:ea typeface="Times New Roman"/>
              </a:endParaRPr>
            </a:p>
          </p:txBody>
        </p:sp>
        <p:cxnSp>
          <p:nvCxnSpPr>
            <p:cNvPr id="29" name="Straight Arrow Connector 28"/>
            <p:cNvCxnSpPr/>
            <p:nvPr/>
          </p:nvCxnSpPr>
          <p:spPr>
            <a:xfrm flipH="1" flipV="1">
              <a:off x="6483860" y="4217115"/>
              <a:ext cx="617151" cy="335168"/>
            </a:xfrm>
            <a:prstGeom prst="straightConnector1">
              <a:avLst/>
            </a:prstGeom>
            <a:ln w="19050">
              <a:solidFill>
                <a:srgbClr val="0066CC"/>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090511" y="4217115"/>
              <a:ext cx="200977" cy="332289"/>
            </a:xfrm>
            <a:prstGeom prst="straightConnector1">
              <a:avLst/>
            </a:prstGeom>
            <a:ln w="19050">
              <a:solidFill>
                <a:srgbClr val="0066CC"/>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782183" y="5840163"/>
            <a:ext cx="1983712" cy="520091"/>
            <a:chOff x="5878135" y="4204101"/>
            <a:chExt cx="2004716" cy="546231"/>
          </a:xfrm>
        </p:grpSpPr>
        <p:sp>
          <p:nvSpPr>
            <p:cNvPr id="32" name="Text Box 32806"/>
            <p:cNvSpPr txBox="1"/>
            <p:nvPr/>
          </p:nvSpPr>
          <p:spPr>
            <a:xfrm>
              <a:off x="6195775" y="4490275"/>
              <a:ext cx="1004939" cy="2600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943634"/>
                  </a:solidFill>
                  <a:effectLst/>
                  <a:ea typeface="Calibri"/>
                </a:rPr>
                <a:t>Disbond</a:t>
              </a:r>
              <a:endParaRPr lang="en-AU" sz="1400" dirty="0">
                <a:effectLst/>
                <a:ea typeface="Times New Roman"/>
              </a:endParaRPr>
            </a:p>
          </p:txBody>
        </p:sp>
        <p:cxnSp>
          <p:nvCxnSpPr>
            <p:cNvPr id="33" name="Straight Arrow Connector 32"/>
            <p:cNvCxnSpPr/>
            <p:nvPr/>
          </p:nvCxnSpPr>
          <p:spPr>
            <a:xfrm flipH="1" flipV="1">
              <a:off x="6026122" y="4219506"/>
              <a:ext cx="557535" cy="266901"/>
            </a:xfrm>
            <a:prstGeom prst="straightConnector1">
              <a:avLst/>
            </a:prstGeom>
            <a:ln w="190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590541" y="4205818"/>
              <a:ext cx="1115070" cy="280588"/>
            </a:xfrm>
            <a:prstGeom prst="straightConnector1">
              <a:avLst/>
            </a:prstGeom>
            <a:ln w="1905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78135" y="4204101"/>
              <a:ext cx="3269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7555902" y="4204101"/>
              <a:ext cx="3269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37" name="Text Box 2"/>
          <p:cNvSpPr txBox="1">
            <a:spLocks noChangeArrowheads="1"/>
          </p:cNvSpPr>
          <p:nvPr/>
        </p:nvSpPr>
        <p:spPr bwMode="auto">
          <a:xfrm>
            <a:off x="2678238" y="4788058"/>
            <a:ext cx="1017922" cy="616402"/>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AU" sz="1400" b="1" dirty="0">
                <a:solidFill>
                  <a:srgbClr val="000000"/>
                </a:solidFill>
                <a:effectLst/>
                <a:latin typeface="+mn-lt"/>
                <a:ea typeface="Calibri"/>
              </a:rPr>
              <a:t>Local Adhesive Strength</a:t>
            </a:r>
            <a:endParaRPr lang="en-AU" sz="1400" dirty="0">
              <a:solidFill>
                <a:srgbClr val="000000"/>
              </a:solidFill>
              <a:effectLst/>
              <a:latin typeface="+mn-lt"/>
              <a:ea typeface="Times New Roman"/>
            </a:endParaRPr>
          </a:p>
        </p:txBody>
      </p:sp>
      <p:cxnSp>
        <p:nvCxnSpPr>
          <p:cNvPr id="40" name="Straight Connector 39"/>
          <p:cNvCxnSpPr/>
          <p:nvPr/>
        </p:nvCxnSpPr>
        <p:spPr>
          <a:xfrm>
            <a:off x="4590993" y="4855444"/>
            <a:ext cx="417176"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sp>
        <p:nvSpPr>
          <p:cNvPr id="16" name="Arc 15"/>
          <p:cNvSpPr/>
          <p:nvPr/>
        </p:nvSpPr>
        <p:spPr>
          <a:xfrm flipH="1" flipV="1">
            <a:off x="5016684" y="4376619"/>
            <a:ext cx="1004627" cy="974841"/>
          </a:xfrm>
          <a:prstGeom prst="arc">
            <a:avLst>
              <a:gd name="adj1" fmla="val 16279320"/>
              <a:gd name="adj2" fmla="val 21561291"/>
            </a:avLst>
          </a:prstGeom>
          <a:solidFill>
            <a:srgbClr val="FFFFFF"/>
          </a:solidFill>
          <a:ln w="19050">
            <a:solidFill>
              <a:srgbClr val="00B050"/>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sp>
        <p:nvSpPr>
          <p:cNvPr id="17" name="Arc 16"/>
          <p:cNvSpPr/>
          <p:nvPr/>
        </p:nvSpPr>
        <p:spPr>
          <a:xfrm flipV="1">
            <a:off x="3531219" y="4399293"/>
            <a:ext cx="1051261" cy="944022"/>
          </a:xfrm>
          <a:prstGeom prst="arc">
            <a:avLst>
              <a:gd name="adj1" fmla="val 16279320"/>
              <a:gd name="adj2" fmla="val 131248"/>
            </a:avLst>
          </a:prstGeom>
          <a:solidFill>
            <a:srgbClr val="FFFFFF"/>
          </a:solidFill>
          <a:ln w="19050">
            <a:solidFill>
              <a:srgbClr val="00B050"/>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100" dirty="0">
                <a:effectLst/>
                <a:ea typeface="Times New Roman"/>
                <a:cs typeface="Times New Roman"/>
              </a:rPr>
              <a:t> </a:t>
            </a:r>
            <a:endParaRPr lang="en-AU" sz="1100" dirty="0">
              <a:effectLst/>
              <a:ea typeface="Calibri"/>
              <a:cs typeface="Times New Roman"/>
            </a:endParaRPr>
          </a:p>
        </p:txBody>
      </p:sp>
      <p:grpSp>
        <p:nvGrpSpPr>
          <p:cNvPr id="63" name="Group 62"/>
          <p:cNvGrpSpPr/>
          <p:nvPr/>
        </p:nvGrpSpPr>
        <p:grpSpPr>
          <a:xfrm>
            <a:off x="3312963" y="3047194"/>
            <a:ext cx="1753100" cy="2195123"/>
            <a:chOff x="3188286" y="2700970"/>
            <a:chExt cx="1771662" cy="2305451"/>
          </a:xfrm>
        </p:grpSpPr>
        <p:sp>
          <p:nvSpPr>
            <p:cNvPr id="18" name="Text Box 32800"/>
            <p:cNvSpPr txBox="1"/>
            <p:nvPr/>
          </p:nvSpPr>
          <p:spPr>
            <a:xfrm>
              <a:off x="3232639" y="4222916"/>
              <a:ext cx="1263089" cy="5579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smtClean="0">
                  <a:solidFill>
                    <a:srgbClr val="00B050"/>
                  </a:solidFill>
                  <a:effectLst/>
                  <a:ea typeface="Calibri"/>
                </a:rPr>
                <a:t>Mixed-mode</a:t>
              </a:r>
              <a:endParaRPr lang="en-AU" sz="1400" dirty="0">
                <a:effectLst/>
                <a:ea typeface="Times New Roman"/>
              </a:endParaRPr>
            </a:p>
          </p:txBody>
        </p:sp>
        <p:cxnSp>
          <p:nvCxnSpPr>
            <p:cNvPr id="19" name="Straight Arrow Connector 18"/>
            <p:cNvCxnSpPr/>
            <p:nvPr/>
          </p:nvCxnSpPr>
          <p:spPr>
            <a:xfrm>
              <a:off x="4106437" y="4534212"/>
              <a:ext cx="144546" cy="472209"/>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05318" y="4542797"/>
              <a:ext cx="854630" cy="333596"/>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3188286" y="2700970"/>
              <a:ext cx="1595120" cy="2187552"/>
              <a:chOff x="3188286" y="2700970"/>
              <a:chExt cx="1595120" cy="2187552"/>
            </a:xfrm>
          </p:grpSpPr>
          <p:pic>
            <p:nvPicPr>
              <p:cNvPr id="44" name="Picture 43"/>
              <p:cNvPicPr/>
              <p:nvPr/>
            </p:nvPicPr>
            <p:blipFill>
              <a:blip r:embed="rId2"/>
              <a:stretch>
                <a:fillRect/>
              </a:stretch>
            </p:blipFill>
            <p:spPr>
              <a:xfrm>
                <a:off x="3188286" y="2700970"/>
                <a:ext cx="1595120" cy="1151255"/>
              </a:xfrm>
              <a:prstGeom prst="rect">
                <a:avLst/>
              </a:prstGeom>
            </p:spPr>
          </p:pic>
          <p:cxnSp>
            <p:nvCxnSpPr>
              <p:cNvPr id="48" name="Straight Arrow Connector 47"/>
              <p:cNvCxnSpPr/>
              <p:nvPr/>
            </p:nvCxnSpPr>
            <p:spPr>
              <a:xfrm>
                <a:off x="3927230" y="3821722"/>
                <a:ext cx="433755" cy="1066800"/>
              </a:xfrm>
              <a:prstGeom prst="straightConnector1">
                <a:avLst/>
              </a:prstGeom>
              <a:ln w="28575">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p:nvPr/>
        </p:nvGrpSpPr>
        <p:grpSpPr>
          <a:xfrm>
            <a:off x="4003542" y="4484146"/>
            <a:ext cx="2812920" cy="875461"/>
            <a:chOff x="6101838" y="2779930"/>
            <a:chExt cx="2842704" cy="919462"/>
          </a:xfrm>
        </p:grpSpPr>
        <p:sp>
          <p:nvSpPr>
            <p:cNvPr id="22" name="Text Box 319"/>
            <p:cNvSpPr txBox="1"/>
            <p:nvPr/>
          </p:nvSpPr>
          <p:spPr>
            <a:xfrm>
              <a:off x="7829473" y="2779930"/>
              <a:ext cx="1115069" cy="26005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smtClean="0">
                  <a:solidFill>
                    <a:srgbClr val="943634"/>
                  </a:solidFill>
                  <a:effectLst/>
                  <a:ea typeface="Calibri"/>
                </a:rPr>
                <a:t>Adhesion</a:t>
              </a:r>
              <a:endParaRPr lang="en-AU" sz="1400" dirty="0">
                <a:effectLst/>
                <a:ea typeface="Times New Roman"/>
              </a:endParaRPr>
            </a:p>
          </p:txBody>
        </p:sp>
        <p:cxnSp>
          <p:nvCxnSpPr>
            <p:cNvPr id="23" name="Straight Arrow Connector 22"/>
            <p:cNvCxnSpPr/>
            <p:nvPr/>
          </p:nvCxnSpPr>
          <p:spPr>
            <a:xfrm flipH="1">
              <a:off x="7684961" y="3001109"/>
              <a:ext cx="157777" cy="698283"/>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101838" y="2977663"/>
              <a:ext cx="1787792" cy="714885"/>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602313" y="3006431"/>
            <a:ext cx="2314250" cy="2346870"/>
            <a:chOff x="1459523" y="2658158"/>
            <a:chExt cx="2338754" cy="2464825"/>
          </a:xfrm>
        </p:grpSpPr>
        <p:pic>
          <p:nvPicPr>
            <p:cNvPr id="45" name="Picture 44"/>
            <p:cNvPicPr/>
            <p:nvPr/>
          </p:nvPicPr>
          <p:blipFill>
            <a:blip r:embed="rId3"/>
            <a:stretch>
              <a:fillRect/>
            </a:stretch>
          </p:blipFill>
          <p:spPr>
            <a:xfrm>
              <a:off x="1459523" y="2658158"/>
              <a:ext cx="1676400" cy="1189990"/>
            </a:xfrm>
            <a:prstGeom prst="rect">
              <a:avLst/>
            </a:prstGeom>
          </p:spPr>
        </p:pic>
        <p:cxnSp>
          <p:nvCxnSpPr>
            <p:cNvPr id="49" name="Straight Arrow Connector 48"/>
            <p:cNvCxnSpPr/>
            <p:nvPr/>
          </p:nvCxnSpPr>
          <p:spPr>
            <a:xfrm>
              <a:off x="2203937" y="3821722"/>
              <a:ext cx="1594340" cy="1301261"/>
            </a:xfrm>
            <a:prstGeom prst="straightConnector1">
              <a:avLst/>
            </a:prstGeom>
            <a:ln w="28575">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713291" y="3047545"/>
            <a:ext cx="2560331" cy="1840372"/>
            <a:chOff x="4603441" y="2701338"/>
            <a:chExt cx="2587441" cy="1932870"/>
          </a:xfrm>
        </p:grpSpPr>
        <p:sp>
          <p:nvSpPr>
            <p:cNvPr id="39" name="Text Box 318"/>
            <p:cNvSpPr txBox="1"/>
            <p:nvPr/>
          </p:nvSpPr>
          <p:spPr>
            <a:xfrm>
              <a:off x="4807239" y="3836781"/>
              <a:ext cx="2383643" cy="2985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0000"/>
                  </a:solidFill>
                  <a:effectLst/>
                  <a:ea typeface="Calibri"/>
                </a:rPr>
                <a:t>Un-degraded</a:t>
              </a:r>
              <a:r>
                <a:rPr lang="en-AU" sz="1400" b="1" dirty="0" smtClean="0">
                  <a:solidFill>
                    <a:srgbClr val="000000"/>
                  </a:solidFill>
                  <a:effectLst/>
                  <a:ea typeface="Calibri"/>
                </a:rPr>
                <a:t>:  Cohesion</a:t>
              </a:r>
              <a:endParaRPr lang="en-AU" sz="1400" dirty="0">
                <a:solidFill>
                  <a:srgbClr val="000000"/>
                </a:solidFill>
                <a:effectLst/>
                <a:ea typeface="Times New Roman"/>
              </a:endParaRPr>
            </a:p>
          </p:txBody>
        </p:sp>
        <p:cxnSp>
          <p:nvCxnSpPr>
            <p:cNvPr id="41" name="Straight Arrow Connector 40"/>
            <p:cNvCxnSpPr/>
            <p:nvPr/>
          </p:nvCxnSpPr>
          <p:spPr>
            <a:xfrm flipH="1">
              <a:off x="4603441" y="4161692"/>
              <a:ext cx="847790" cy="472516"/>
            </a:xfrm>
            <a:prstGeom prst="straightConnector1">
              <a:avLst/>
            </a:prstGeom>
            <a:ln w="12700">
              <a:solidFill>
                <a:srgbClr val="FFC000"/>
              </a:solidFill>
              <a:tailEnd type="stealth" w="med" len="lg"/>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794738" y="2701338"/>
              <a:ext cx="1655788" cy="1870661"/>
              <a:chOff x="4794738" y="2701338"/>
              <a:chExt cx="1655788" cy="1870661"/>
            </a:xfrm>
          </p:grpSpPr>
          <p:pic>
            <p:nvPicPr>
              <p:cNvPr id="43" name="Picture 42"/>
              <p:cNvPicPr/>
              <p:nvPr/>
            </p:nvPicPr>
            <p:blipFill>
              <a:blip r:embed="rId4"/>
              <a:stretch>
                <a:fillRect/>
              </a:stretch>
            </p:blipFill>
            <p:spPr>
              <a:xfrm>
                <a:off x="4944306" y="2701338"/>
                <a:ext cx="1506220" cy="1103630"/>
              </a:xfrm>
              <a:prstGeom prst="rect">
                <a:avLst/>
              </a:prstGeom>
            </p:spPr>
          </p:pic>
          <p:cxnSp>
            <p:nvCxnSpPr>
              <p:cNvPr id="52" name="Straight Arrow Connector 51"/>
              <p:cNvCxnSpPr/>
              <p:nvPr/>
            </p:nvCxnSpPr>
            <p:spPr>
              <a:xfrm flipH="1">
                <a:off x="4794738" y="3704492"/>
                <a:ext cx="844061" cy="867507"/>
              </a:xfrm>
              <a:prstGeom prst="straightConnector1">
                <a:avLst/>
              </a:prstGeom>
              <a:ln w="28575">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grpSp>
      </p:grpSp>
      <p:sp>
        <p:nvSpPr>
          <p:cNvPr id="50" name="AutoShape 5"/>
          <p:cNvSpPr>
            <a:spLocks noChangeArrowheads="1"/>
          </p:cNvSpPr>
          <p:nvPr/>
        </p:nvSpPr>
        <p:spPr bwMode="auto">
          <a:xfrm>
            <a:off x="7683748" y="6176998"/>
            <a:ext cx="351874" cy="302306"/>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latin typeface="+mn-lt"/>
            </a:endParaRPr>
          </a:p>
        </p:txBody>
      </p:sp>
      <p:sp>
        <p:nvSpPr>
          <p:cNvPr id="51" name="Rectangle 5"/>
          <p:cNvSpPr txBox="1">
            <a:spLocks noChangeArrowheads="1"/>
          </p:cNvSpPr>
          <p:nvPr/>
        </p:nvSpPr>
        <p:spPr>
          <a:xfrm>
            <a:off x="3016250" y="637252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42469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7388" y="490538"/>
            <a:ext cx="8226425" cy="1143000"/>
          </a:xfrm>
        </p:spPr>
        <p:txBody>
          <a:bodyPr/>
          <a:lstStyle/>
          <a:p>
            <a:pPr eaLnBrk="1" hangingPunct="1">
              <a:defRPr/>
            </a:pPr>
            <a:r>
              <a:rPr lang="en-US" dirty="0"/>
              <a:t>Sandwich panel service defects</a:t>
            </a:r>
          </a:p>
        </p:txBody>
      </p:sp>
      <p:sp>
        <p:nvSpPr>
          <p:cNvPr id="142339" name="Rectangle 3"/>
          <p:cNvSpPr>
            <a:spLocks noGrp="1" noChangeArrowheads="1"/>
          </p:cNvSpPr>
          <p:nvPr>
            <p:ph type="body" idx="1"/>
          </p:nvPr>
        </p:nvSpPr>
        <p:spPr>
          <a:xfrm>
            <a:off x="534988" y="1611313"/>
            <a:ext cx="8226425" cy="4014787"/>
          </a:xfrm>
        </p:spPr>
        <p:txBody>
          <a:bodyPr/>
          <a:lstStyle/>
          <a:p>
            <a:pPr eaLnBrk="1" hangingPunct="1">
              <a:defRPr/>
            </a:pPr>
            <a:r>
              <a:rPr lang="en-US" sz="2000" dirty="0" smtClean="0"/>
              <a:t>Cohesion, adhesion and mixed-mode failures may occur in bonded sandwich structure</a:t>
            </a:r>
          </a:p>
          <a:p>
            <a:pPr eaLnBrk="1" hangingPunct="1">
              <a:defRPr/>
            </a:pPr>
            <a:r>
              <a:rPr lang="en-US" sz="2000" dirty="0" smtClean="0"/>
              <a:t>Failures may occur </a:t>
            </a:r>
          </a:p>
          <a:p>
            <a:pPr lvl="1">
              <a:defRPr/>
            </a:pPr>
            <a:r>
              <a:rPr lang="en-US" sz="1600" dirty="0" smtClean="0"/>
              <a:t>Skin-to-adhesive</a:t>
            </a:r>
          </a:p>
          <a:p>
            <a:pPr lvl="1">
              <a:defRPr/>
            </a:pPr>
            <a:r>
              <a:rPr lang="en-US" sz="1600" dirty="0" smtClean="0"/>
              <a:t>Adhesive to core</a:t>
            </a:r>
          </a:p>
          <a:p>
            <a:pPr lvl="1">
              <a:defRPr/>
            </a:pPr>
            <a:r>
              <a:rPr lang="en-US" sz="1600" dirty="0" smtClean="0"/>
              <a:t>Core node bonds</a:t>
            </a:r>
          </a:p>
        </p:txBody>
      </p:sp>
      <p:sp>
        <p:nvSpPr>
          <p:cNvPr id="18432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4326" name="AutoShape 5"/>
          <p:cNvSpPr>
            <a:spLocks noChangeAspect="1" noChangeArrowheads="1" noTextEdit="1"/>
          </p:cNvSpPr>
          <p:nvPr/>
        </p:nvSpPr>
        <p:spPr bwMode="auto">
          <a:xfrm>
            <a:off x="974725" y="3213100"/>
            <a:ext cx="83597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grpSp>
        <p:nvGrpSpPr>
          <p:cNvPr id="184327" name="Group 6"/>
          <p:cNvGrpSpPr>
            <a:grpSpLocks/>
          </p:cNvGrpSpPr>
          <p:nvPr/>
        </p:nvGrpSpPr>
        <p:grpSpPr bwMode="auto">
          <a:xfrm>
            <a:off x="699655" y="3686186"/>
            <a:ext cx="7626350" cy="2386013"/>
            <a:chOff x="528" y="1938"/>
            <a:chExt cx="4804" cy="1503"/>
          </a:xfrm>
        </p:grpSpPr>
        <p:sp>
          <p:nvSpPr>
            <p:cNvPr id="184329" name="Rectangle 7"/>
            <p:cNvSpPr>
              <a:spLocks noChangeArrowheads="1"/>
            </p:cNvSpPr>
            <p:nvPr/>
          </p:nvSpPr>
          <p:spPr bwMode="auto">
            <a:xfrm>
              <a:off x="528" y="1938"/>
              <a:ext cx="4804" cy="1503"/>
            </a:xfrm>
            <a:prstGeom prst="rect">
              <a:avLst/>
            </a:prstGeom>
            <a:solidFill>
              <a:srgbClr val="FFCC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4330" name="Rectangle 8"/>
            <p:cNvSpPr>
              <a:spLocks noChangeArrowheads="1"/>
            </p:cNvSpPr>
            <p:nvPr/>
          </p:nvSpPr>
          <p:spPr bwMode="auto">
            <a:xfrm>
              <a:off x="613" y="2096"/>
              <a:ext cx="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800">
                  <a:latin typeface="Times New Roman" pitchFamily="18" charset="0"/>
                </a:rPr>
                <a:t> </a:t>
              </a:r>
              <a:endParaRPr lang="en-US" altLang="en-US" sz="1800">
                <a:solidFill>
                  <a:schemeClr val="tx1"/>
                </a:solidFill>
              </a:endParaRPr>
            </a:p>
          </p:txBody>
        </p:sp>
        <p:sp>
          <p:nvSpPr>
            <p:cNvPr id="184331" name="Rectangle 9"/>
            <p:cNvSpPr>
              <a:spLocks noChangeArrowheads="1"/>
            </p:cNvSpPr>
            <p:nvPr/>
          </p:nvSpPr>
          <p:spPr bwMode="auto">
            <a:xfrm>
              <a:off x="3793" y="2622"/>
              <a:ext cx="140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Adhesion fillet bond failure</a:t>
              </a:r>
              <a:endParaRPr lang="en-US" altLang="en-US" sz="1800">
                <a:solidFill>
                  <a:schemeClr val="tx1"/>
                </a:solidFill>
              </a:endParaRPr>
            </a:p>
          </p:txBody>
        </p:sp>
        <p:sp>
          <p:nvSpPr>
            <p:cNvPr id="184332" name="Rectangle 10"/>
            <p:cNvSpPr>
              <a:spLocks noChangeArrowheads="1"/>
            </p:cNvSpPr>
            <p:nvPr/>
          </p:nvSpPr>
          <p:spPr bwMode="auto">
            <a:xfrm>
              <a:off x="5223" y="2762"/>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 </a:t>
              </a:r>
              <a:endParaRPr lang="en-US" altLang="en-US" sz="1800">
                <a:solidFill>
                  <a:schemeClr val="tx1"/>
                </a:solidFill>
              </a:endParaRPr>
            </a:p>
          </p:txBody>
        </p:sp>
        <p:sp>
          <p:nvSpPr>
            <p:cNvPr id="184333" name="Rectangle 11"/>
            <p:cNvSpPr>
              <a:spLocks noChangeArrowheads="1"/>
            </p:cNvSpPr>
            <p:nvPr/>
          </p:nvSpPr>
          <p:spPr bwMode="auto">
            <a:xfrm>
              <a:off x="1061" y="2439"/>
              <a:ext cx="2494" cy="5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4334" name="Rectangle 12"/>
            <p:cNvSpPr>
              <a:spLocks noChangeArrowheads="1"/>
            </p:cNvSpPr>
            <p:nvPr/>
          </p:nvSpPr>
          <p:spPr bwMode="auto">
            <a:xfrm>
              <a:off x="3581" y="2088"/>
              <a:ext cx="52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Face sheet</a:t>
              </a:r>
              <a:endParaRPr lang="en-US" altLang="en-US" sz="1800">
                <a:solidFill>
                  <a:schemeClr val="tx1"/>
                </a:solidFill>
              </a:endParaRPr>
            </a:p>
          </p:txBody>
        </p:sp>
        <p:sp>
          <p:nvSpPr>
            <p:cNvPr id="184335" name="Rectangle 13"/>
            <p:cNvSpPr>
              <a:spLocks noChangeArrowheads="1"/>
            </p:cNvSpPr>
            <p:nvPr/>
          </p:nvSpPr>
          <p:spPr bwMode="auto">
            <a:xfrm>
              <a:off x="4027" y="2063"/>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 </a:t>
              </a:r>
              <a:endParaRPr lang="en-US" altLang="en-US" sz="1800">
                <a:solidFill>
                  <a:schemeClr val="tx1"/>
                </a:solidFill>
              </a:endParaRPr>
            </a:p>
          </p:txBody>
        </p:sp>
        <p:sp>
          <p:nvSpPr>
            <p:cNvPr id="184336" name="Rectangle 14"/>
            <p:cNvSpPr>
              <a:spLocks noChangeArrowheads="1"/>
            </p:cNvSpPr>
            <p:nvPr/>
          </p:nvSpPr>
          <p:spPr bwMode="auto">
            <a:xfrm>
              <a:off x="2033" y="2761"/>
              <a:ext cx="25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Core</a:t>
              </a:r>
              <a:endParaRPr lang="en-US" altLang="en-US" sz="1800">
                <a:solidFill>
                  <a:schemeClr val="tx1"/>
                </a:solidFill>
              </a:endParaRPr>
            </a:p>
          </p:txBody>
        </p:sp>
        <p:sp>
          <p:nvSpPr>
            <p:cNvPr id="184337" name="Rectangle 15"/>
            <p:cNvSpPr>
              <a:spLocks noChangeArrowheads="1"/>
            </p:cNvSpPr>
            <p:nvPr/>
          </p:nvSpPr>
          <p:spPr bwMode="auto">
            <a:xfrm>
              <a:off x="2289" y="2761"/>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 </a:t>
              </a:r>
              <a:endParaRPr lang="en-US" altLang="en-US" sz="1800">
                <a:solidFill>
                  <a:schemeClr val="tx1"/>
                </a:solidFill>
              </a:endParaRPr>
            </a:p>
          </p:txBody>
        </p:sp>
        <p:sp>
          <p:nvSpPr>
            <p:cNvPr id="184338" name="Rectangle 16"/>
            <p:cNvSpPr>
              <a:spLocks noChangeArrowheads="1"/>
            </p:cNvSpPr>
            <p:nvPr/>
          </p:nvSpPr>
          <p:spPr bwMode="auto">
            <a:xfrm>
              <a:off x="1987" y="2517"/>
              <a:ext cx="280" cy="39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4339" name="Freeform 17"/>
            <p:cNvSpPr>
              <a:spLocks/>
            </p:cNvSpPr>
            <p:nvPr/>
          </p:nvSpPr>
          <p:spPr bwMode="auto">
            <a:xfrm>
              <a:off x="1990" y="2522"/>
              <a:ext cx="59" cy="90"/>
            </a:xfrm>
            <a:custGeom>
              <a:avLst/>
              <a:gdLst>
                <a:gd name="T0" fmla="*/ 59 w 59"/>
                <a:gd name="T1" fmla="*/ 0 h 90"/>
                <a:gd name="T2" fmla="*/ 53 w 59"/>
                <a:gd name="T3" fmla="*/ 1 h 90"/>
                <a:gd name="T4" fmla="*/ 48 w 59"/>
                <a:gd name="T5" fmla="*/ 3 h 90"/>
                <a:gd name="T6" fmla="*/ 42 w 59"/>
                <a:gd name="T7" fmla="*/ 4 h 90"/>
                <a:gd name="T8" fmla="*/ 36 w 59"/>
                <a:gd name="T9" fmla="*/ 7 h 90"/>
                <a:gd name="T10" fmla="*/ 30 w 59"/>
                <a:gd name="T11" fmla="*/ 11 h 90"/>
                <a:gd name="T12" fmla="*/ 26 w 59"/>
                <a:gd name="T13" fmla="*/ 16 h 90"/>
                <a:gd name="T14" fmla="*/ 21 w 59"/>
                <a:gd name="T15" fmla="*/ 20 h 90"/>
                <a:gd name="T16" fmla="*/ 17 w 59"/>
                <a:gd name="T17" fmla="*/ 26 h 90"/>
                <a:gd name="T18" fmla="*/ 14 w 59"/>
                <a:gd name="T19" fmla="*/ 33 h 90"/>
                <a:gd name="T20" fmla="*/ 10 w 59"/>
                <a:gd name="T21" fmla="*/ 39 h 90"/>
                <a:gd name="T22" fmla="*/ 7 w 59"/>
                <a:gd name="T23" fmla="*/ 48 h 90"/>
                <a:gd name="T24" fmla="*/ 4 w 59"/>
                <a:gd name="T25" fmla="*/ 55 h 90"/>
                <a:gd name="T26" fmla="*/ 3 w 59"/>
                <a:gd name="T27" fmla="*/ 64 h 90"/>
                <a:gd name="T28" fmla="*/ 1 w 59"/>
                <a:gd name="T29" fmla="*/ 72 h 90"/>
                <a:gd name="T30" fmla="*/ 0 w 59"/>
                <a:gd name="T31" fmla="*/ 81 h 90"/>
                <a:gd name="T32" fmla="*/ 0 w 59"/>
                <a:gd name="T33" fmla="*/ 9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90">
                  <a:moveTo>
                    <a:pt x="59" y="0"/>
                  </a:moveTo>
                  <a:lnTo>
                    <a:pt x="53" y="1"/>
                  </a:lnTo>
                  <a:lnTo>
                    <a:pt x="48" y="3"/>
                  </a:lnTo>
                  <a:lnTo>
                    <a:pt x="42" y="4"/>
                  </a:lnTo>
                  <a:lnTo>
                    <a:pt x="36" y="7"/>
                  </a:lnTo>
                  <a:lnTo>
                    <a:pt x="30" y="11"/>
                  </a:lnTo>
                  <a:lnTo>
                    <a:pt x="26" y="16"/>
                  </a:lnTo>
                  <a:lnTo>
                    <a:pt x="21" y="20"/>
                  </a:lnTo>
                  <a:lnTo>
                    <a:pt x="17" y="26"/>
                  </a:lnTo>
                  <a:lnTo>
                    <a:pt x="14" y="33"/>
                  </a:lnTo>
                  <a:lnTo>
                    <a:pt x="10" y="39"/>
                  </a:lnTo>
                  <a:lnTo>
                    <a:pt x="7" y="48"/>
                  </a:lnTo>
                  <a:lnTo>
                    <a:pt x="4" y="55"/>
                  </a:lnTo>
                  <a:lnTo>
                    <a:pt x="3" y="64"/>
                  </a:lnTo>
                  <a:lnTo>
                    <a:pt x="1" y="72"/>
                  </a:lnTo>
                  <a:lnTo>
                    <a:pt x="0" y="81"/>
                  </a:lnTo>
                  <a:lnTo>
                    <a:pt x="0" y="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40" name="Freeform 18"/>
            <p:cNvSpPr>
              <a:spLocks/>
            </p:cNvSpPr>
            <p:nvPr/>
          </p:nvSpPr>
          <p:spPr bwMode="auto">
            <a:xfrm>
              <a:off x="2212" y="2522"/>
              <a:ext cx="52" cy="90"/>
            </a:xfrm>
            <a:custGeom>
              <a:avLst/>
              <a:gdLst>
                <a:gd name="T0" fmla="*/ 0 w 52"/>
                <a:gd name="T1" fmla="*/ 0 h 90"/>
                <a:gd name="T2" fmla="*/ 5 w 52"/>
                <a:gd name="T3" fmla="*/ 1 h 90"/>
                <a:gd name="T4" fmla="*/ 10 w 52"/>
                <a:gd name="T5" fmla="*/ 3 h 90"/>
                <a:gd name="T6" fmla="*/ 16 w 52"/>
                <a:gd name="T7" fmla="*/ 4 h 90"/>
                <a:gd name="T8" fmla="*/ 20 w 52"/>
                <a:gd name="T9" fmla="*/ 7 h 90"/>
                <a:gd name="T10" fmla="*/ 24 w 52"/>
                <a:gd name="T11" fmla="*/ 11 h 90"/>
                <a:gd name="T12" fmla="*/ 29 w 52"/>
                <a:gd name="T13" fmla="*/ 16 h 90"/>
                <a:gd name="T14" fmla="*/ 33 w 52"/>
                <a:gd name="T15" fmla="*/ 20 h 90"/>
                <a:gd name="T16" fmla="*/ 37 w 52"/>
                <a:gd name="T17" fmla="*/ 26 h 90"/>
                <a:gd name="T18" fmla="*/ 40 w 52"/>
                <a:gd name="T19" fmla="*/ 33 h 90"/>
                <a:gd name="T20" fmla="*/ 43 w 52"/>
                <a:gd name="T21" fmla="*/ 39 h 90"/>
                <a:gd name="T22" fmla="*/ 46 w 52"/>
                <a:gd name="T23" fmla="*/ 48 h 90"/>
                <a:gd name="T24" fmla="*/ 49 w 52"/>
                <a:gd name="T25" fmla="*/ 55 h 90"/>
                <a:gd name="T26" fmla="*/ 50 w 52"/>
                <a:gd name="T27" fmla="*/ 64 h 90"/>
                <a:gd name="T28" fmla="*/ 52 w 52"/>
                <a:gd name="T29" fmla="*/ 72 h 90"/>
                <a:gd name="T30" fmla="*/ 52 w 52"/>
                <a:gd name="T31" fmla="*/ 81 h 90"/>
                <a:gd name="T32" fmla="*/ 52 w 52"/>
                <a:gd name="T33" fmla="*/ 9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90">
                  <a:moveTo>
                    <a:pt x="0" y="0"/>
                  </a:moveTo>
                  <a:lnTo>
                    <a:pt x="5" y="1"/>
                  </a:lnTo>
                  <a:lnTo>
                    <a:pt x="10" y="3"/>
                  </a:lnTo>
                  <a:lnTo>
                    <a:pt x="16" y="4"/>
                  </a:lnTo>
                  <a:lnTo>
                    <a:pt x="20" y="7"/>
                  </a:lnTo>
                  <a:lnTo>
                    <a:pt x="24" y="11"/>
                  </a:lnTo>
                  <a:lnTo>
                    <a:pt x="29" y="16"/>
                  </a:lnTo>
                  <a:lnTo>
                    <a:pt x="33" y="20"/>
                  </a:lnTo>
                  <a:lnTo>
                    <a:pt x="37" y="26"/>
                  </a:lnTo>
                  <a:lnTo>
                    <a:pt x="40" y="33"/>
                  </a:lnTo>
                  <a:lnTo>
                    <a:pt x="43" y="39"/>
                  </a:lnTo>
                  <a:lnTo>
                    <a:pt x="46" y="48"/>
                  </a:lnTo>
                  <a:lnTo>
                    <a:pt x="49" y="55"/>
                  </a:lnTo>
                  <a:lnTo>
                    <a:pt x="50" y="64"/>
                  </a:lnTo>
                  <a:lnTo>
                    <a:pt x="52" y="72"/>
                  </a:lnTo>
                  <a:lnTo>
                    <a:pt x="52" y="81"/>
                  </a:lnTo>
                  <a:lnTo>
                    <a:pt x="52" y="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41" name="Freeform 19"/>
            <p:cNvSpPr>
              <a:spLocks/>
            </p:cNvSpPr>
            <p:nvPr/>
          </p:nvSpPr>
          <p:spPr bwMode="auto">
            <a:xfrm>
              <a:off x="2274" y="2519"/>
              <a:ext cx="60" cy="88"/>
            </a:xfrm>
            <a:custGeom>
              <a:avLst/>
              <a:gdLst>
                <a:gd name="T0" fmla="*/ 60 w 60"/>
                <a:gd name="T1" fmla="*/ 0 h 88"/>
                <a:gd name="T2" fmla="*/ 52 w 60"/>
                <a:gd name="T3" fmla="*/ 0 h 88"/>
                <a:gd name="T4" fmla="*/ 46 w 60"/>
                <a:gd name="T5" fmla="*/ 1 h 88"/>
                <a:gd name="T6" fmla="*/ 42 w 60"/>
                <a:gd name="T7" fmla="*/ 4 h 88"/>
                <a:gd name="T8" fmla="*/ 36 w 60"/>
                <a:gd name="T9" fmla="*/ 7 h 88"/>
                <a:gd name="T10" fmla="*/ 31 w 60"/>
                <a:gd name="T11" fmla="*/ 10 h 88"/>
                <a:gd name="T12" fmla="*/ 26 w 60"/>
                <a:gd name="T13" fmla="*/ 14 h 88"/>
                <a:gd name="T14" fmla="*/ 22 w 60"/>
                <a:gd name="T15" fmla="*/ 20 h 88"/>
                <a:gd name="T16" fmla="*/ 17 w 60"/>
                <a:gd name="T17" fmla="*/ 26 h 88"/>
                <a:gd name="T18" fmla="*/ 13 w 60"/>
                <a:gd name="T19" fmla="*/ 32 h 88"/>
                <a:gd name="T20" fmla="*/ 10 w 60"/>
                <a:gd name="T21" fmla="*/ 39 h 88"/>
                <a:gd name="T22" fmla="*/ 7 w 60"/>
                <a:gd name="T23" fmla="*/ 46 h 88"/>
                <a:gd name="T24" fmla="*/ 4 w 60"/>
                <a:gd name="T25" fmla="*/ 54 h 88"/>
                <a:gd name="T26" fmla="*/ 3 w 60"/>
                <a:gd name="T27" fmla="*/ 62 h 88"/>
                <a:gd name="T28" fmla="*/ 1 w 60"/>
                <a:gd name="T29" fmla="*/ 71 h 88"/>
                <a:gd name="T30" fmla="*/ 0 w 60"/>
                <a:gd name="T31" fmla="*/ 80 h 88"/>
                <a:gd name="T32" fmla="*/ 0 w 60"/>
                <a:gd name="T33" fmla="*/ 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88">
                  <a:moveTo>
                    <a:pt x="60" y="0"/>
                  </a:moveTo>
                  <a:lnTo>
                    <a:pt x="52" y="0"/>
                  </a:lnTo>
                  <a:lnTo>
                    <a:pt x="46" y="1"/>
                  </a:lnTo>
                  <a:lnTo>
                    <a:pt x="42" y="4"/>
                  </a:lnTo>
                  <a:lnTo>
                    <a:pt x="36" y="7"/>
                  </a:lnTo>
                  <a:lnTo>
                    <a:pt x="31" y="10"/>
                  </a:lnTo>
                  <a:lnTo>
                    <a:pt x="26" y="14"/>
                  </a:lnTo>
                  <a:lnTo>
                    <a:pt x="22" y="20"/>
                  </a:lnTo>
                  <a:lnTo>
                    <a:pt x="17" y="26"/>
                  </a:lnTo>
                  <a:lnTo>
                    <a:pt x="13" y="32"/>
                  </a:lnTo>
                  <a:lnTo>
                    <a:pt x="10" y="39"/>
                  </a:lnTo>
                  <a:lnTo>
                    <a:pt x="7" y="46"/>
                  </a:lnTo>
                  <a:lnTo>
                    <a:pt x="4" y="54"/>
                  </a:lnTo>
                  <a:lnTo>
                    <a:pt x="3" y="62"/>
                  </a:lnTo>
                  <a:lnTo>
                    <a:pt x="1" y="71"/>
                  </a:lnTo>
                  <a:lnTo>
                    <a:pt x="0" y="80"/>
                  </a:lnTo>
                  <a:lnTo>
                    <a:pt x="0" y="8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42" name="Freeform 20"/>
            <p:cNvSpPr>
              <a:spLocks/>
            </p:cNvSpPr>
            <p:nvPr/>
          </p:nvSpPr>
          <p:spPr bwMode="auto">
            <a:xfrm>
              <a:off x="2500" y="2514"/>
              <a:ext cx="54" cy="90"/>
            </a:xfrm>
            <a:custGeom>
              <a:avLst/>
              <a:gdLst>
                <a:gd name="T0" fmla="*/ 0 w 54"/>
                <a:gd name="T1" fmla="*/ 0 h 90"/>
                <a:gd name="T2" fmla="*/ 6 w 54"/>
                <a:gd name="T3" fmla="*/ 2 h 90"/>
                <a:gd name="T4" fmla="*/ 11 w 54"/>
                <a:gd name="T5" fmla="*/ 3 h 90"/>
                <a:gd name="T6" fmla="*/ 16 w 54"/>
                <a:gd name="T7" fmla="*/ 5 h 90"/>
                <a:gd name="T8" fmla="*/ 21 w 54"/>
                <a:gd name="T9" fmla="*/ 8 h 90"/>
                <a:gd name="T10" fmla="*/ 27 w 54"/>
                <a:gd name="T11" fmla="*/ 12 h 90"/>
                <a:gd name="T12" fmla="*/ 31 w 54"/>
                <a:gd name="T13" fmla="*/ 16 h 90"/>
                <a:gd name="T14" fmla="*/ 35 w 54"/>
                <a:gd name="T15" fmla="*/ 21 h 90"/>
                <a:gd name="T16" fmla="*/ 38 w 54"/>
                <a:gd name="T17" fmla="*/ 27 h 90"/>
                <a:gd name="T18" fmla="*/ 42 w 54"/>
                <a:gd name="T19" fmla="*/ 34 h 90"/>
                <a:gd name="T20" fmla="*/ 45 w 54"/>
                <a:gd name="T21" fmla="*/ 40 h 90"/>
                <a:gd name="T22" fmla="*/ 48 w 54"/>
                <a:gd name="T23" fmla="*/ 48 h 90"/>
                <a:gd name="T24" fmla="*/ 50 w 54"/>
                <a:gd name="T25" fmla="*/ 56 h 90"/>
                <a:gd name="T26" fmla="*/ 51 w 54"/>
                <a:gd name="T27" fmla="*/ 64 h 90"/>
                <a:gd name="T28" fmla="*/ 53 w 54"/>
                <a:gd name="T29" fmla="*/ 73 h 90"/>
                <a:gd name="T30" fmla="*/ 54 w 54"/>
                <a:gd name="T31" fmla="*/ 82 h 90"/>
                <a:gd name="T32" fmla="*/ 54 w 54"/>
                <a:gd name="T33" fmla="*/ 9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90">
                  <a:moveTo>
                    <a:pt x="0" y="0"/>
                  </a:moveTo>
                  <a:lnTo>
                    <a:pt x="6" y="2"/>
                  </a:lnTo>
                  <a:lnTo>
                    <a:pt x="11" y="3"/>
                  </a:lnTo>
                  <a:lnTo>
                    <a:pt x="16" y="5"/>
                  </a:lnTo>
                  <a:lnTo>
                    <a:pt x="21" y="8"/>
                  </a:lnTo>
                  <a:lnTo>
                    <a:pt x="27" y="12"/>
                  </a:lnTo>
                  <a:lnTo>
                    <a:pt x="31" y="16"/>
                  </a:lnTo>
                  <a:lnTo>
                    <a:pt x="35" y="21"/>
                  </a:lnTo>
                  <a:lnTo>
                    <a:pt x="38" y="27"/>
                  </a:lnTo>
                  <a:lnTo>
                    <a:pt x="42" y="34"/>
                  </a:lnTo>
                  <a:lnTo>
                    <a:pt x="45" y="40"/>
                  </a:lnTo>
                  <a:lnTo>
                    <a:pt x="48" y="48"/>
                  </a:lnTo>
                  <a:lnTo>
                    <a:pt x="50" y="56"/>
                  </a:lnTo>
                  <a:lnTo>
                    <a:pt x="51" y="64"/>
                  </a:lnTo>
                  <a:lnTo>
                    <a:pt x="53" y="73"/>
                  </a:lnTo>
                  <a:lnTo>
                    <a:pt x="54" y="82"/>
                  </a:lnTo>
                  <a:lnTo>
                    <a:pt x="54" y="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43" name="Freeform 21"/>
            <p:cNvSpPr>
              <a:spLocks/>
            </p:cNvSpPr>
            <p:nvPr/>
          </p:nvSpPr>
          <p:spPr bwMode="auto">
            <a:xfrm>
              <a:off x="2569" y="2514"/>
              <a:ext cx="59" cy="90"/>
            </a:xfrm>
            <a:custGeom>
              <a:avLst/>
              <a:gdLst>
                <a:gd name="T0" fmla="*/ 59 w 59"/>
                <a:gd name="T1" fmla="*/ 0 h 90"/>
                <a:gd name="T2" fmla="*/ 53 w 59"/>
                <a:gd name="T3" fmla="*/ 2 h 90"/>
                <a:gd name="T4" fmla="*/ 48 w 59"/>
                <a:gd name="T5" fmla="*/ 3 h 90"/>
                <a:gd name="T6" fmla="*/ 42 w 59"/>
                <a:gd name="T7" fmla="*/ 5 h 90"/>
                <a:gd name="T8" fmla="*/ 36 w 59"/>
                <a:gd name="T9" fmla="*/ 8 h 90"/>
                <a:gd name="T10" fmla="*/ 32 w 59"/>
                <a:gd name="T11" fmla="*/ 12 h 90"/>
                <a:gd name="T12" fmla="*/ 26 w 59"/>
                <a:gd name="T13" fmla="*/ 16 h 90"/>
                <a:gd name="T14" fmla="*/ 21 w 59"/>
                <a:gd name="T15" fmla="*/ 21 h 90"/>
                <a:gd name="T16" fmla="*/ 17 w 59"/>
                <a:gd name="T17" fmla="*/ 27 h 90"/>
                <a:gd name="T18" fmla="*/ 14 w 59"/>
                <a:gd name="T19" fmla="*/ 34 h 90"/>
                <a:gd name="T20" fmla="*/ 10 w 59"/>
                <a:gd name="T21" fmla="*/ 40 h 90"/>
                <a:gd name="T22" fmla="*/ 7 w 59"/>
                <a:gd name="T23" fmla="*/ 48 h 90"/>
                <a:gd name="T24" fmla="*/ 5 w 59"/>
                <a:gd name="T25" fmla="*/ 56 h 90"/>
                <a:gd name="T26" fmla="*/ 3 w 59"/>
                <a:gd name="T27" fmla="*/ 64 h 90"/>
                <a:gd name="T28" fmla="*/ 1 w 59"/>
                <a:gd name="T29" fmla="*/ 73 h 90"/>
                <a:gd name="T30" fmla="*/ 1 w 59"/>
                <a:gd name="T31" fmla="*/ 82 h 90"/>
                <a:gd name="T32" fmla="*/ 0 w 59"/>
                <a:gd name="T33" fmla="*/ 9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 h="90">
                  <a:moveTo>
                    <a:pt x="59" y="0"/>
                  </a:moveTo>
                  <a:lnTo>
                    <a:pt x="53" y="2"/>
                  </a:lnTo>
                  <a:lnTo>
                    <a:pt x="48" y="3"/>
                  </a:lnTo>
                  <a:lnTo>
                    <a:pt x="42" y="5"/>
                  </a:lnTo>
                  <a:lnTo>
                    <a:pt x="36" y="8"/>
                  </a:lnTo>
                  <a:lnTo>
                    <a:pt x="32" y="12"/>
                  </a:lnTo>
                  <a:lnTo>
                    <a:pt x="26" y="16"/>
                  </a:lnTo>
                  <a:lnTo>
                    <a:pt x="21" y="21"/>
                  </a:lnTo>
                  <a:lnTo>
                    <a:pt x="17" y="27"/>
                  </a:lnTo>
                  <a:lnTo>
                    <a:pt x="14" y="34"/>
                  </a:lnTo>
                  <a:lnTo>
                    <a:pt x="10" y="40"/>
                  </a:lnTo>
                  <a:lnTo>
                    <a:pt x="7" y="48"/>
                  </a:lnTo>
                  <a:lnTo>
                    <a:pt x="5" y="56"/>
                  </a:lnTo>
                  <a:lnTo>
                    <a:pt x="3" y="64"/>
                  </a:lnTo>
                  <a:lnTo>
                    <a:pt x="1" y="73"/>
                  </a:lnTo>
                  <a:lnTo>
                    <a:pt x="1" y="82"/>
                  </a:lnTo>
                  <a:lnTo>
                    <a:pt x="0" y="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44" name="Freeform 22"/>
            <p:cNvSpPr>
              <a:spLocks/>
            </p:cNvSpPr>
            <p:nvPr/>
          </p:nvSpPr>
          <p:spPr bwMode="auto">
            <a:xfrm>
              <a:off x="2766" y="2514"/>
              <a:ext cx="54" cy="90"/>
            </a:xfrm>
            <a:custGeom>
              <a:avLst/>
              <a:gdLst>
                <a:gd name="T0" fmla="*/ 0 w 54"/>
                <a:gd name="T1" fmla="*/ 0 h 90"/>
                <a:gd name="T2" fmla="*/ 6 w 54"/>
                <a:gd name="T3" fmla="*/ 2 h 90"/>
                <a:gd name="T4" fmla="*/ 12 w 54"/>
                <a:gd name="T5" fmla="*/ 3 h 90"/>
                <a:gd name="T6" fmla="*/ 16 w 54"/>
                <a:gd name="T7" fmla="*/ 5 h 90"/>
                <a:gd name="T8" fmla="*/ 22 w 54"/>
                <a:gd name="T9" fmla="*/ 8 h 90"/>
                <a:gd name="T10" fmla="*/ 26 w 54"/>
                <a:gd name="T11" fmla="*/ 12 h 90"/>
                <a:gd name="T12" fmla="*/ 30 w 54"/>
                <a:gd name="T13" fmla="*/ 16 h 90"/>
                <a:gd name="T14" fmla="*/ 35 w 54"/>
                <a:gd name="T15" fmla="*/ 21 h 90"/>
                <a:gd name="T16" fmla="*/ 38 w 54"/>
                <a:gd name="T17" fmla="*/ 27 h 90"/>
                <a:gd name="T18" fmla="*/ 42 w 54"/>
                <a:gd name="T19" fmla="*/ 34 h 90"/>
                <a:gd name="T20" fmla="*/ 45 w 54"/>
                <a:gd name="T21" fmla="*/ 40 h 90"/>
                <a:gd name="T22" fmla="*/ 48 w 54"/>
                <a:gd name="T23" fmla="*/ 48 h 90"/>
                <a:gd name="T24" fmla="*/ 49 w 54"/>
                <a:gd name="T25" fmla="*/ 56 h 90"/>
                <a:gd name="T26" fmla="*/ 51 w 54"/>
                <a:gd name="T27" fmla="*/ 64 h 90"/>
                <a:gd name="T28" fmla="*/ 52 w 54"/>
                <a:gd name="T29" fmla="*/ 73 h 90"/>
                <a:gd name="T30" fmla="*/ 54 w 54"/>
                <a:gd name="T31" fmla="*/ 82 h 90"/>
                <a:gd name="T32" fmla="*/ 54 w 54"/>
                <a:gd name="T33" fmla="*/ 9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90">
                  <a:moveTo>
                    <a:pt x="0" y="0"/>
                  </a:moveTo>
                  <a:lnTo>
                    <a:pt x="6" y="2"/>
                  </a:lnTo>
                  <a:lnTo>
                    <a:pt x="12" y="3"/>
                  </a:lnTo>
                  <a:lnTo>
                    <a:pt x="16" y="5"/>
                  </a:lnTo>
                  <a:lnTo>
                    <a:pt x="22" y="8"/>
                  </a:lnTo>
                  <a:lnTo>
                    <a:pt x="26" y="12"/>
                  </a:lnTo>
                  <a:lnTo>
                    <a:pt x="30" y="16"/>
                  </a:lnTo>
                  <a:lnTo>
                    <a:pt x="35" y="21"/>
                  </a:lnTo>
                  <a:lnTo>
                    <a:pt x="38" y="27"/>
                  </a:lnTo>
                  <a:lnTo>
                    <a:pt x="42" y="34"/>
                  </a:lnTo>
                  <a:lnTo>
                    <a:pt x="45" y="40"/>
                  </a:lnTo>
                  <a:lnTo>
                    <a:pt x="48" y="48"/>
                  </a:lnTo>
                  <a:lnTo>
                    <a:pt x="49" y="56"/>
                  </a:lnTo>
                  <a:lnTo>
                    <a:pt x="51" y="64"/>
                  </a:lnTo>
                  <a:lnTo>
                    <a:pt x="52" y="73"/>
                  </a:lnTo>
                  <a:lnTo>
                    <a:pt x="54" y="82"/>
                  </a:lnTo>
                  <a:lnTo>
                    <a:pt x="54" y="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45" name="Line 23"/>
            <p:cNvSpPr>
              <a:spLocks noChangeShapeType="1"/>
            </p:cNvSpPr>
            <p:nvPr/>
          </p:nvSpPr>
          <p:spPr bwMode="auto">
            <a:xfrm flipH="1">
              <a:off x="2519" y="2597"/>
              <a:ext cx="39" cy="1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46" name="Line 24"/>
            <p:cNvSpPr>
              <a:spLocks noChangeShapeType="1"/>
            </p:cNvSpPr>
            <p:nvPr/>
          </p:nvSpPr>
          <p:spPr bwMode="auto">
            <a:xfrm>
              <a:off x="2518" y="2786"/>
              <a:ext cx="48" cy="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47" name="Line 25"/>
            <p:cNvSpPr>
              <a:spLocks noChangeShapeType="1"/>
            </p:cNvSpPr>
            <p:nvPr/>
          </p:nvSpPr>
          <p:spPr bwMode="auto">
            <a:xfrm>
              <a:off x="2268" y="2911"/>
              <a:ext cx="308"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48" name="Line 26"/>
            <p:cNvSpPr>
              <a:spLocks noChangeShapeType="1"/>
            </p:cNvSpPr>
            <p:nvPr/>
          </p:nvSpPr>
          <p:spPr bwMode="auto">
            <a:xfrm>
              <a:off x="2563" y="2588"/>
              <a:ext cx="51" cy="20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49" name="Line 27"/>
            <p:cNvSpPr>
              <a:spLocks noChangeShapeType="1"/>
            </p:cNvSpPr>
            <p:nvPr/>
          </p:nvSpPr>
          <p:spPr bwMode="auto">
            <a:xfrm flipH="1">
              <a:off x="2566" y="2786"/>
              <a:ext cx="48" cy="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50" name="Line 28"/>
            <p:cNvSpPr>
              <a:spLocks noChangeShapeType="1"/>
            </p:cNvSpPr>
            <p:nvPr/>
          </p:nvSpPr>
          <p:spPr bwMode="auto">
            <a:xfrm flipH="1">
              <a:off x="2557" y="2911"/>
              <a:ext cx="29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51" name="Line 29"/>
            <p:cNvSpPr>
              <a:spLocks noChangeShapeType="1"/>
            </p:cNvSpPr>
            <p:nvPr/>
          </p:nvSpPr>
          <p:spPr bwMode="auto">
            <a:xfrm flipH="1" flipV="1">
              <a:off x="2561" y="2522"/>
              <a:ext cx="2" cy="6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52" name="Rectangle 30"/>
            <p:cNvSpPr>
              <a:spLocks noChangeArrowheads="1"/>
            </p:cNvSpPr>
            <p:nvPr/>
          </p:nvSpPr>
          <p:spPr bwMode="auto">
            <a:xfrm>
              <a:off x="1697" y="2501"/>
              <a:ext cx="281" cy="4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4353" name="Freeform 31"/>
            <p:cNvSpPr>
              <a:spLocks/>
            </p:cNvSpPr>
            <p:nvPr/>
          </p:nvSpPr>
          <p:spPr bwMode="auto">
            <a:xfrm>
              <a:off x="1701" y="2522"/>
              <a:ext cx="58" cy="90"/>
            </a:xfrm>
            <a:custGeom>
              <a:avLst/>
              <a:gdLst>
                <a:gd name="T0" fmla="*/ 58 w 58"/>
                <a:gd name="T1" fmla="*/ 0 h 90"/>
                <a:gd name="T2" fmla="*/ 52 w 58"/>
                <a:gd name="T3" fmla="*/ 1 h 90"/>
                <a:gd name="T4" fmla="*/ 46 w 58"/>
                <a:gd name="T5" fmla="*/ 3 h 90"/>
                <a:gd name="T6" fmla="*/ 40 w 58"/>
                <a:gd name="T7" fmla="*/ 4 h 90"/>
                <a:gd name="T8" fmla="*/ 36 w 58"/>
                <a:gd name="T9" fmla="*/ 7 h 90"/>
                <a:gd name="T10" fmla="*/ 30 w 58"/>
                <a:gd name="T11" fmla="*/ 11 h 90"/>
                <a:gd name="T12" fmla="*/ 26 w 58"/>
                <a:gd name="T13" fmla="*/ 16 h 90"/>
                <a:gd name="T14" fmla="*/ 22 w 58"/>
                <a:gd name="T15" fmla="*/ 20 h 90"/>
                <a:gd name="T16" fmla="*/ 17 w 58"/>
                <a:gd name="T17" fmla="*/ 26 h 90"/>
                <a:gd name="T18" fmla="*/ 13 w 58"/>
                <a:gd name="T19" fmla="*/ 33 h 90"/>
                <a:gd name="T20" fmla="*/ 10 w 58"/>
                <a:gd name="T21" fmla="*/ 39 h 90"/>
                <a:gd name="T22" fmla="*/ 7 w 58"/>
                <a:gd name="T23" fmla="*/ 48 h 90"/>
                <a:gd name="T24" fmla="*/ 4 w 58"/>
                <a:gd name="T25" fmla="*/ 55 h 90"/>
                <a:gd name="T26" fmla="*/ 3 w 58"/>
                <a:gd name="T27" fmla="*/ 64 h 90"/>
                <a:gd name="T28" fmla="*/ 1 w 58"/>
                <a:gd name="T29" fmla="*/ 72 h 90"/>
                <a:gd name="T30" fmla="*/ 0 w 58"/>
                <a:gd name="T31" fmla="*/ 81 h 90"/>
                <a:gd name="T32" fmla="*/ 0 w 58"/>
                <a:gd name="T33" fmla="*/ 9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58" y="0"/>
                  </a:moveTo>
                  <a:lnTo>
                    <a:pt x="52" y="1"/>
                  </a:lnTo>
                  <a:lnTo>
                    <a:pt x="46" y="3"/>
                  </a:lnTo>
                  <a:lnTo>
                    <a:pt x="40" y="4"/>
                  </a:lnTo>
                  <a:lnTo>
                    <a:pt x="36" y="7"/>
                  </a:lnTo>
                  <a:lnTo>
                    <a:pt x="30" y="11"/>
                  </a:lnTo>
                  <a:lnTo>
                    <a:pt x="26" y="16"/>
                  </a:lnTo>
                  <a:lnTo>
                    <a:pt x="22" y="20"/>
                  </a:lnTo>
                  <a:lnTo>
                    <a:pt x="17" y="26"/>
                  </a:lnTo>
                  <a:lnTo>
                    <a:pt x="13" y="33"/>
                  </a:lnTo>
                  <a:lnTo>
                    <a:pt x="10" y="39"/>
                  </a:lnTo>
                  <a:lnTo>
                    <a:pt x="7" y="48"/>
                  </a:lnTo>
                  <a:lnTo>
                    <a:pt x="4" y="55"/>
                  </a:lnTo>
                  <a:lnTo>
                    <a:pt x="3" y="64"/>
                  </a:lnTo>
                  <a:lnTo>
                    <a:pt x="1" y="72"/>
                  </a:lnTo>
                  <a:lnTo>
                    <a:pt x="0" y="81"/>
                  </a:lnTo>
                  <a:lnTo>
                    <a:pt x="0" y="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54" name="Freeform 32"/>
            <p:cNvSpPr>
              <a:spLocks/>
            </p:cNvSpPr>
            <p:nvPr/>
          </p:nvSpPr>
          <p:spPr bwMode="auto">
            <a:xfrm>
              <a:off x="1921" y="2522"/>
              <a:ext cx="54" cy="90"/>
            </a:xfrm>
            <a:custGeom>
              <a:avLst/>
              <a:gdLst>
                <a:gd name="T0" fmla="*/ 0 w 54"/>
                <a:gd name="T1" fmla="*/ 0 h 90"/>
                <a:gd name="T2" fmla="*/ 6 w 54"/>
                <a:gd name="T3" fmla="*/ 1 h 90"/>
                <a:gd name="T4" fmla="*/ 12 w 54"/>
                <a:gd name="T5" fmla="*/ 3 h 90"/>
                <a:gd name="T6" fmla="*/ 16 w 54"/>
                <a:gd name="T7" fmla="*/ 4 h 90"/>
                <a:gd name="T8" fmla="*/ 22 w 54"/>
                <a:gd name="T9" fmla="*/ 7 h 90"/>
                <a:gd name="T10" fmla="*/ 27 w 54"/>
                <a:gd name="T11" fmla="*/ 11 h 90"/>
                <a:gd name="T12" fmla="*/ 31 w 54"/>
                <a:gd name="T13" fmla="*/ 16 h 90"/>
                <a:gd name="T14" fmla="*/ 35 w 54"/>
                <a:gd name="T15" fmla="*/ 20 h 90"/>
                <a:gd name="T16" fmla="*/ 38 w 54"/>
                <a:gd name="T17" fmla="*/ 26 h 90"/>
                <a:gd name="T18" fmla="*/ 43 w 54"/>
                <a:gd name="T19" fmla="*/ 33 h 90"/>
                <a:gd name="T20" fmla="*/ 45 w 54"/>
                <a:gd name="T21" fmla="*/ 39 h 90"/>
                <a:gd name="T22" fmla="*/ 47 w 54"/>
                <a:gd name="T23" fmla="*/ 48 h 90"/>
                <a:gd name="T24" fmla="*/ 50 w 54"/>
                <a:gd name="T25" fmla="*/ 55 h 90"/>
                <a:gd name="T26" fmla="*/ 51 w 54"/>
                <a:gd name="T27" fmla="*/ 64 h 90"/>
                <a:gd name="T28" fmla="*/ 53 w 54"/>
                <a:gd name="T29" fmla="*/ 72 h 90"/>
                <a:gd name="T30" fmla="*/ 54 w 54"/>
                <a:gd name="T31" fmla="*/ 81 h 90"/>
                <a:gd name="T32" fmla="*/ 54 w 54"/>
                <a:gd name="T33" fmla="*/ 9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90">
                  <a:moveTo>
                    <a:pt x="0" y="0"/>
                  </a:moveTo>
                  <a:lnTo>
                    <a:pt x="6" y="1"/>
                  </a:lnTo>
                  <a:lnTo>
                    <a:pt x="12" y="3"/>
                  </a:lnTo>
                  <a:lnTo>
                    <a:pt x="16" y="4"/>
                  </a:lnTo>
                  <a:lnTo>
                    <a:pt x="22" y="7"/>
                  </a:lnTo>
                  <a:lnTo>
                    <a:pt x="27" y="11"/>
                  </a:lnTo>
                  <a:lnTo>
                    <a:pt x="31" y="16"/>
                  </a:lnTo>
                  <a:lnTo>
                    <a:pt x="35" y="20"/>
                  </a:lnTo>
                  <a:lnTo>
                    <a:pt x="38" y="26"/>
                  </a:lnTo>
                  <a:lnTo>
                    <a:pt x="43" y="33"/>
                  </a:lnTo>
                  <a:lnTo>
                    <a:pt x="45" y="39"/>
                  </a:lnTo>
                  <a:lnTo>
                    <a:pt x="47" y="48"/>
                  </a:lnTo>
                  <a:lnTo>
                    <a:pt x="50" y="55"/>
                  </a:lnTo>
                  <a:lnTo>
                    <a:pt x="51" y="64"/>
                  </a:lnTo>
                  <a:lnTo>
                    <a:pt x="53" y="72"/>
                  </a:lnTo>
                  <a:lnTo>
                    <a:pt x="54" y="81"/>
                  </a:lnTo>
                  <a:lnTo>
                    <a:pt x="54" y="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55" name="Rectangle 33"/>
            <p:cNvSpPr>
              <a:spLocks noChangeArrowheads="1"/>
            </p:cNvSpPr>
            <p:nvPr/>
          </p:nvSpPr>
          <p:spPr bwMode="auto">
            <a:xfrm>
              <a:off x="1225" y="2552"/>
              <a:ext cx="280" cy="3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4356" name="Freeform 34"/>
            <p:cNvSpPr>
              <a:spLocks/>
            </p:cNvSpPr>
            <p:nvPr/>
          </p:nvSpPr>
          <p:spPr bwMode="auto">
            <a:xfrm>
              <a:off x="1228" y="2557"/>
              <a:ext cx="58" cy="82"/>
            </a:xfrm>
            <a:custGeom>
              <a:avLst/>
              <a:gdLst>
                <a:gd name="T0" fmla="*/ 58 w 58"/>
                <a:gd name="T1" fmla="*/ 0 h 82"/>
                <a:gd name="T2" fmla="*/ 52 w 58"/>
                <a:gd name="T3" fmla="*/ 0 h 82"/>
                <a:gd name="T4" fmla="*/ 46 w 58"/>
                <a:gd name="T5" fmla="*/ 1 h 82"/>
                <a:gd name="T6" fmla="*/ 40 w 58"/>
                <a:gd name="T7" fmla="*/ 2 h 82"/>
                <a:gd name="T8" fmla="*/ 36 w 58"/>
                <a:gd name="T9" fmla="*/ 5 h 82"/>
                <a:gd name="T10" fmla="*/ 30 w 58"/>
                <a:gd name="T11" fmla="*/ 10 h 82"/>
                <a:gd name="T12" fmla="*/ 26 w 58"/>
                <a:gd name="T13" fmla="*/ 13 h 82"/>
                <a:gd name="T14" fmla="*/ 22 w 58"/>
                <a:gd name="T15" fmla="*/ 18 h 82"/>
                <a:gd name="T16" fmla="*/ 17 w 58"/>
                <a:gd name="T17" fmla="*/ 23 h 82"/>
                <a:gd name="T18" fmla="*/ 13 w 58"/>
                <a:gd name="T19" fmla="*/ 30 h 82"/>
                <a:gd name="T20" fmla="*/ 10 w 58"/>
                <a:gd name="T21" fmla="*/ 36 h 82"/>
                <a:gd name="T22" fmla="*/ 7 w 58"/>
                <a:gd name="T23" fmla="*/ 43 h 82"/>
                <a:gd name="T24" fmla="*/ 4 w 58"/>
                <a:gd name="T25" fmla="*/ 50 h 82"/>
                <a:gd name="T26" fmla="*/ 3 w 58"/>
                <a:gd name="T27" fmla="*/ 58 h 82"/>
                <a:gd name="T28" fmla="*/ 1 w 58"/>
                <a:gd name="T29" fmla="*/ 66 h 82"/>
                <a:gd name="T30" fmla="*/ 0 w 58"/>
                <a:gd name="T31" fmla="*/ 74 h 82"/>
                <a:gd name="T32" fmla="*/ 0 w 58"/>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82">
                  <a:moveTo>
                    <a:pt x="58" y="0"/>
                  </a:moveTo>
                  <a:lnTo>
                    <a:pt x="52" y="0"/>
                  </a:lnTo>
                  <a:lnTo>
                    <a:pt x="46" y="1"/>
                  </a:lnTo>
                  <a:lnTo>
                    <a:pt x="40" y="2"/>
                  </a:lnTo>
                  <a:lnTo>
                    <a:pt x="36" y="5"/>
                  </a:lnTo>
                  <a:lnTo>
                    <a:pt x="30" y="10"/>
                  </a:lnTo>
                  <a:lnTo>
                    <a:pt x="26" y="13"/>
                  </a:lnTo>
                  <a:lnTo>
                    <a:pt x="22" y="18"/>
                  </a:lnTo>
                  <a:lnTo>
                    <a:pt x="17" y="23"/>
                  </a:lnTo>
                  <a:lnTo>
                    <a:pt x="13" y="30"/>
                  </a:lnTo>
                  <a:lnTo>
                    <a:pt x="10" y="36"/>
                  </a:lnTo>
                  <a:lnTo>
                    <a:pt x="7" y="43"/>
                  </a:lnTo>
                  <a:lnTo>
                    <a:pt x="4" y="50"/>
                  </a:lnTo>
                  <a:lnTo>
                    <a:pt x="3" y="58"/>
                  </a:lnTo>
                  <a:lnTo>
                    <a:pt x="1" y="66"/>
                  </a:lnTo>
                  <a:lnTo>
                    <a:pt x="0" y="74"/>
                  </a:lnTo>
                  <a:lnTo>
                    <a:pt x="0" y="8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57" name="Freeform 35"/>
            <p:cNvSpPr>
              <a:spLocks/>
            </p:cNvSpPr>
            <p:nvPr/>
          </p:nvSpPr>
          <p:spPr bwMode="auto">
            <a:xfrm>
              <a:off x="1448" y="2557"/>
              <a:ext cx="54" cy="82"/>
            </a:xfrm>
            <a:custGeom>
              <a:avLst/>
              <a:gdLst>
                <a:gd name="T0" fmla="*/ 0 w 54"/>
                <a:gd name="T1" fmla="*/ 0 h 82"/>
                <a:gd name="T2" fmla="*/ 6 w 54"/>
                <a:gd name="T3" fmla="*/ 0 h 82"/>
                <a:gd name="T4" fmla="*/ 12 w 54"/>
                <a:gd name="T5" fmla="*/ 1 h 82"/>
                <a:gd name="T6" fmla="*/ 16 w 54"/>
                <a:gd name="T7" fmla="*/ 2 h 82"/>
                <a:gd name="T8" fmla="*/ 22 w 54"/>
                <a:gd name="T9" fmla="*/ 5 h 82"/>
                <a:gd name="T10" fmla="*/ 26 w 54"/>
                <a:gd name="T11" fmla="*/ 10 h 82"/>
                <a:gd name="T12" fmla="*/ 31 w 54"/>
                <a:gd name="T13" fmla="*/ 13 h 82"/>
                <a:gd name="T14" fmla="*/ 35 w 54"/>
                <a:gd name="T15" fmla="*/ 18 h 82"/>
                <a:gd name="T16" fmla="*/ 38 w 54"/>
                <a:gd name="T17" fmla="*/ 23 h 82"/>
                <a:gd name="T18" fmla="*/ 42 w 54"/>
                <a:gd name="T19" fmla="*/ 30 h 82"/>
                <a:gd name="T20" fmla="*/ 45 w 54"/>
                <a:gd name="T21" fmla="*/ 36 h 82"/>
                <a:gd name="T22" fmla="*/ 48 w 54"/>
                <a:gd name="T23" fmla="*/ 43 h 82"/>
                <a:gd name="T24" fmla="*/ 50 w 54"/>
                <a:gd name="T25" fmla="*/ 50 h 82"/>
                <a:gd name="T26" fmla="*/ 51 w 54"/>
                <a:gd name="T27" fmla="*/ 58 h 82"/>
                <a:gd name="T28" fmla="*/ 53 w 54"/>
                <a:gd name="T29" fmla="*/ 66 h 82"/>
                <a:gd name="T30" fmla="*/ 54 w 54"/>
                <a:gd name="T31" fmla="*/ 74 h 82"/>
                <a:gd name="T32" fmla="*/ 54 w 54"/>
                <a:gd name="T33" fmla="*/ 82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2">
                  <a:moveTo>
                    <a:pt x="0" y="0"/>
                  </a:moveTo>
                  <a:lnTo>
                    <a:pt x="6" y="0"/>
                  </a:lnTo>
                  <a:lnTo>
                    <a:pt x="12" y="1"/>
                  </a:lnTo>
                  <a:lnTo>
                    <a:pt x="16" y="2"/>
                  </a:lnTo>
                  <a:lnTo>
                    <a:pt x="22" y="5"/>
                  </a:lnTo>
                  <a:lnTo>
                    <a:pt x="26" y="10"/>
                  </a:lnTo>
                  <a:lnTo>
                    <a:pt x="31" y="13"/>
                  </a:lnTo>
                  <a:lnTo>
                    <a:pt x="35" y="18"/>
                  </a:lnTo>
                  <a:lnTo>
                    <a:pt x="38" y="23"/>
                  </a:lnTo>
                  <a:lnTo>
                    <a:pt x="42" y="30"/>
                  </a:lnTo>
                  <a:lnTo>
                    <a:pt x="45" y="36"/>
                  </a:lnTo>
                  <a:lnTo>
                    <a:pt x="48" y="43"/>
                  </a:lnTo>
                  <a:lnTo>
                    <a:pt x="50" y="50"/>
                  </a:lnTo>
                  <a:lnTo>
                    <a:pt x="51" y="58"/>
                  </a:lnTo>
                  <a:lnTo>
                    <a:pt x="53" y="66"/>
                  </a:lnTo>
                  <a:lnTo>
                    <a:pt x="54" y="74"/>
                  </a:lnTo>
                  <a:lnTo>
                    <a:pt x="54" y="8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58" name="Rectangle 36"/>
            <p:cNvSpPr>
              <a:spLocks noChangeArrowheads="1"/>
            </p:cNvSpPr>
            <p:nvPr/>
          </p:nvSpPr>
          <p:spPr bwMode="auto">
            <a:xfrm>
              <a:off x="2130" y="2052"/>
              <a:ext cx="80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Core fillet bond</a:t>
              </a:r>
              <a:endParaRPr lang="en-US" altLang="en-US" sz="1800">
                <a:solidFill>
                  <a:schemeClr val="tx1"/>
                </a:solidFill>
              </a:endParaRPr>
            </a:p>
          </p:txBody>
        </p:sp>
        <p:sp>
          <p:nvSpPr>
            <p:cNvPr id="184359" name="Rectangle 37"/>
            <p:cNvSpPr>
              <a:spLocks noChangeArrowheads="1"/>
            </p:cNvSpPr>
            <p:nvPr/>
          </p:nvSpPr>
          <p:spPr bwMode="auto">
            <a:xfrm>
              <a:off x="3155" y="2063"/>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 </a:t>
              </a:r>
              <a:endParaRPr lang="en-US" altLang="en-US" sz="1800">
                <a:solidFill>
                  <a:schemeClr val="tx1"/>
                </a:solidFill>
              </a:endParaRPr>
            </a:p>
          </p:txBody>
        </p:sp>
        <p:sp>
          <p:nvSpPr>
            <p:cNvPr id="184360" name="Rectangle 38"/>
            <p:cNvSpPr>
              <a:spLocks noChangeArrowheads="1"/>
            </p:cNvSpPr>
            <p:nvPr/>
          </p:nvSpPr>
          <p:spPr bwMode="auto">
            <a:xfrm>
              <a:off x="649" y="2062"/>
              <a:ext cx="23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Skin</a:t>
              </a:r>
              <a:endParaRPr lang="en-US" altLang="en-US" sz="1800">
                <a:solidFill>
                  <a:schemeClr val="tx1"/>
                </a:solidFill>
              </a:endParaRPr>
            </a:p>
          </p:txBody>
        </p:sp>
        <p:sp>
          <p:nvSpPr>
            <p:cNvPr id="184361" name="Rectangle 39"/>
            <p:cNvSpPr>
              <a:spLocks noChangeArrowheads="1"/>
            </p:cNvSpPr>
            <p:nvPr/>
          </p:nvSpPr>
          <p:spPr bwMode="auto">
            <a:xfrm>
              <a:off x="882" y="2062"/>
              <a:ext cx="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a:t>
              </a:r>
              <a:endParaRPr lang="en-US" altLang="en-US" sz="1800">
                <a:solidFill>
                  <a:schemeClr val="tx1"/>
                </a:solidFill>
              </a:endParaRPr>
            </a:p>
          </p:txBody>
        </p:sp>
        <p:sp>
          <p:nvSpPr>
            <p:cNvPr id="184362" name="Rectangle 40"/>
            <p:cNvSpPr>
              <a:spLocks noChangeArrowheads="1"/>
            </p:cNvSpPr>
            <p:nvPr/>
          </p:nvSpPr>
          <p:spPr bwMode="auto">
            <a:xfrm>
              <a:off x="923" y="2062"/>
              <a:ext cx="10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to</a:t>
              </a:r>
              <a:endParaRPr lang="en-US" altLang="en-US" sz="1800">
                <a:solidFill>
                  <a:schemeClr val="tx1"/>
                </a:solidFill>
              </a:endParaRPr>
            </a:p>
          </p:txBody>
        </p:sp>
        <p:sp>
          <p:nvSpPr>
            <p:cNvPr id="184363" name="Rectangle 41"/>
            <p:cNvSpPr>
              <a:spLocks noChangeArrowheads="1"/>
            </p:cNvSpPr>
            <p:nvPr/>
          </p:nvSpPr>
          <p:spPr bwMode="auto">
            <a:xfrm>
              <a:off x="1025" y="2062"/>
              <a:ext cx="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a:t>
              </a:r>
              <a:endParaRPr lang="en-US" altLang="en-US" sz="1800">
                <a:solidFill>
                  <a:schemeClr val="tx1"/>
                </a:solidFill>
              </a:endParaRPr>
            </a:p>
          </p:txBody>
        </p:sp>
        <p:sp>
          <p:nvSpPr>
            <p:cNvPr id="184364" name="Rectangle 42"/>
            <p:cNvSpPr>
              <a:spLocks noChangeArrowheads="1"/>
            </p:cNvSpPr>
            <p:nvPr/>
          </p:nvSpPr>
          <p:spPr bwMode="auto">
            <a:xfrm>
              <a:off x="1065" y="2062"/>
              <a:ext cx="47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adhesive </a:t>
              </a:r>
              <a:endParaRPr lang="en-US" altLang="en-US" sz="1800">
                <a:solidFill>
                  <a:schemeClr val="tx1"/>
                </a:solidFill>
              </a:endParaRPr>
            </a:p>
          </p:txBody>
        </p:sp>
        <p:sp>
          <p:nvSpPr>
            <p:cNvPr id="184365" name="Rectangle 43"/>
            <p:cNvSpPr>
              <a:spLocks noChangeArrowheads="1"/>
            </p:cNvSpPr>
            <p:nvPr/>
          </p:nvSpPr>
          <p:spPr bwMode="auto">
            <a:xfrm>
              <a:off x="649" y="2202"/>
              <a:ext cx="4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disbond</a:t>
              </a:r>
              <a:endParaRPr lang="en-US" altLang="en-US" sz="1800">
                <a:solidFill>
                  <a:schemeClr val="tx1"/>
                </a:solidFill>
              </a:endParaRPr>
            </a:p>
          </p:txBody>
        </p:sp>
        <p:sp>
          <p:nvSpPr>
            <p:cNvPr id="184366" name="Rectangle 44"/>
            <p:cNvSpPr>
              <a:spLocks noChangeArrowheads="1"/>
            </p:cNvSpPr>
            <p:nvPr/>
          </p:nvSpPr>
          <p:spPr bwMode="auto">
            <a:xfrm>
              <a:off x="1058" y="2202"/>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 </a:t>
              </a:r>
              <a:endParaRPr lang="en-US" altLang="en-US" sz="1800">
                <a:solidFill>
                  <a:schemeClr val="tx1"/>
                </a:solidFill>
              </a:endParaRPr>
            </a:p>
          </p:txBody>
        </p:sp>
        <p:sp>
          <p:nvSpPr>
            <p:cNvPr id="184367" name="Freeform 45"/>
            <p:cNvSpPr>
              <a:spLocks noEditPoints="1"/>
            </p:cNvSpPr>
            <p:nvPr/>
          </p:nvSpPr>
          <p:spPr bwMode="auto">
            <a:xfrm>
              <a:off x="2055" y="2237"/>
              <a:ext cx="350" cy="247"/>
            </a:xfrm>
            <a:custGeom>
              <a:avLst/>
              <a:gdLst>
                <a:gd name="T0" fmla="*/ 350 w 350"/>
                <a:gd name="T1" fmla="*/ 9 h 247"/>
                <a:gd name="T2" fmla="*/ 93 w 350"/>
                <a:gd name="T3" fmla="*/ 190 h 247"/>
                <a:gd name="T4" fmla="*/ 86 w 350"/>
                <a:gd name="T5" fmla="*/ 180 h 247"/>
                <a:gd name="T6" fmla="*/ 344 w 350"/>
                <a:gd name="T7" fmla="*/ 0 h 247"/>
                <a:gd name="T8" fmla="*/ 350 w 350"/>
                <a:gd name="T9" fmla="*/ 9 h 247"/>
                <a:gd name="T10" fmla="*/ 113 w 350"/>
                <a:gd name="T11" fmla="*/ 198 h 247"/>
                <a:gd name="T12" fmla="*/ 0 w 350"/>
                <a:gd name="T13" fmla="*/ 247 h 247"/>
                <a:gd name="T14" fmla="*/ 86 w 350"/>
                <a:gd name="T15" fmla="*/ 158 h 247"/>
                <a:gd name="T16" fmla="*/ 113 w 350"/>
                <a:gd name="T17" fmla="*/ 198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247">
                  <a:moveTo>
                    <a:pt x="350" y="9"/>
                  </a:moveTo>
                  <a:lnTo>
                    <a:pt x="93" y="190"/>
                  </a:lnTo>
                  <a:lnTo>
                    <a:pt x="86" y="180"/>
                  </a:lnTo>
                  <a:lnTo>
                    <a:pt x="344" y="0"/>
                  </a:lnTo>
                  <a:lnTo>
                    <a:pt x="350" y="9"/>
                  </a:lnTo>
                  <a:close/>
                  <a:moveTo>
                    <a:pt x="113" y="198"/>
                  </a:moveTo>
                  <a:lnTo>
                    <a:pt x="0" y="247"/>
                  </a:lnTo>
                  <a:lnTo>
                    <a:pt x="86" y="158"/>
                  </a:lnTo>
                  <a:lnTo>
                    <a:pt x="113" y="198"/>
                  </a:lnTo>
                  <a:close/>
                </a:path>
              </a:pathLst>
            </a:custGeom>
            <a:solidFill>
              <a:srgbClr val="000000"/>
            </a:solidFill>
            <a:ln w="1588">
              <a:solidFill>
                <a:srgbClr val="000000"/>
              </a:solidFill>
              <a:prstDash val="solid"/>
              <a:round/>
              <a:headEnd/>
              <a:tailEnd/>
            </a:ln>
          </p:spPr>
          <p:txBody>
            <a:bodyPr/>
            <a:lstStyle/>
            <a:p>
              <a:endParaRPr lang="en-AU"/>
            </a:p>
          </p:txBody>
        </p:sp>
        <p:sp>
          <p:nvSpPr>
            <p:cNvPr id="184368" name="Freeform 46"/>
            <p:cNvSpPr>
              <a:spLocks noEditPoints="1"/>
            </p:cNvSpPr>
            <p:nvPr/>
          </p:nvSpPr>
          <p:spPr bwMode="auto">
            <a:xfrm>
              <a:off x="1238" y="2307"/>
              <a:ext cx="93" cy="209"/>
            </a:xfrm>
            <a:custGeom>
              <a:avLst/>
              <a:gdLst>
                <a:gd name="T0" fmla="*/ 12 w 93"/>
                <a:gd name="T1" fmla="*/ 0 h 209"/>
                <a:gd name="T2" fmla="*/ 57 w 93"/>
                <a:gd name="T3" fmla="*/ 106 h 209"/>
                <a:gd name="T4" fmla="*/ 45 w 93"/>
                <a:gd name="T5" fmla="*/ 110 h 209"/>
                <a:gd name="T6" fmla="*/ 0 w 93"/>
                <a:gd name="T7" fmla="*/ 4 h 209"/>
                <a:gd name="T8" fmla="*/ 12 w 93"/>
                <a:gd name="T9" fmla="*/ 0 h 209"/>
                <a:gd name="T10" fmla="*/ 68 w 93"/>
                <a:gd name="T11" fmla="*/ 87 h 209"/>
                <a:gd name="T12" fmla="*/ 93 w 93"/>
                <a:gd name="T13" fmla="*/ 209 h 209"/>
                <a:gd name="T14" fmla="*/ 23 w 93"/>
                <a:gd name="T15" fmla="*/ 107 h 209"/>
                <a:gd name="T16" fmla="*/ 68 w 93"/>
                <a:gd name="T17" fmla="*/ 87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209">
                  <a:moveTo>
                    <a:pt x="12" y="0"/>
                  </a:moveTo>
                  <a:lnTo>
                    <a:pt x="57" y="106"/>
                  </a:lnTo>
                  <a:lnTo>
                    <a:pt x="45" y="110"/>
                  </a:lnTo>
                  <a:lnTo>
                    <a:pt x="0" y="4"/>
                  </a:lnTo>
                  <a:lnTo>
                    <a:pt x="12" y="0"/>
                  </a:lnTo>
                  <a:close/>
                  <a:moveTo>
                    <a:pt x="68" y="87"/>
                  </a:moveTo>
                  <a:lnTo>
                    <a:pt x="93" y="209"/>
                  </a:lnTo>
                  <a:lnTo>
                    <a:pt x="23" y="107"/>
                  </a:lnTo>
                  <a:lnTo>
                    <a:pt x="68" y="87"/>
                  </a:lnTo>
                  <a:close/>
                </a:path>
              </a:pathLst>
            </a:custGeom>
            <a:solidFill>
              <a:srgbClr val="000000"/>
            </a:solidFill>
            <a:ln w="1588">
              <a:solidFill>
                <a:srgbClr val="000000"/>
              </a:solidFill>
              <a:prstDash val="solid"/>
              <a:round/>
              <a:headEnd/>
              <a:tailEnd/>
            </a:ln>
          </p:spPr>
          <p:txBody>
            <a:bodyPr/>
            <a:lstStyle/>
            <a:p>
              <a:endParaRPr lang="en-AU"/>
            </a:p>
          </p:txBody>
        </p:sp>
        <p:sp>
          <p:nvSpPr>
            <p:cNvPr id="184369" name="Freeform 47"/>
            <p:cNvSpPr>
              <a:spLocks noEditPoints="1"/>
            </p:cNvSpPr>
            <p:nvPr/>
          </p:nvSpPr>
          <p:spPr bwMode="auto">
            <a:xfrm>
              <a:off x="3036" y="2250"/>
              <a:ext cx="457" cy="228"/>
            </a:xfrm>
            <a:custGeom>
              <a:avLst/>
              <a:gdLst>
                <a:gd name="T0" fmla="*/ 457 w 457"/>
                <a:gd name="T1" fmla="*/ 12 h 228"/>
                <a:gd name="T2" fmla="*/ 100 w 457"/>
                <a:gd name="T3" fmla="*/ 185 h 228"/>
                <a:gd name="T4" fmla="*/ 96 w 457"/>
                <a:gd name="T5" fmla="*/ 175 h 228"/>
                <a:gd name="T6" fmla="*/ 451 w 457"/>
                <a:gd name="T7" fmla="*/ 0 h 228"/>
                <a:gd name="T8" fmla="*/ 457 w 457"/>
                <a:gd name="T9" fmla="*/ 12 h 228"/>
                <a:gd name="T10" fmla="*/ 119 w 457"/>
                <a:gd name="T11" fmla="*/ 196 h 228"/>
                <a:gd name="T12" fmla="*/ 0 w 457"/>
                <a:gd name="T13" fmla="*/ 228 h 228"/>
                <a:gd name="T14" fmla="*/ 99 w 457"/>
                <a:gd name="T15" fmla="*/ 153 h 228"/>
                <a:gd name="T16" fmla="*/ 119 w 457"/>
                <a:gd name="T17" fmla="*/ 196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 h="228">
                  <a:moveTo>
                    <a:pt x="457" y="12"/>
                  </a:moveTo>
                  <a:lnTo>
                    <a:pt x="100" y="185"/>
                  </a:lnTo>
                  <a:lnTo>
                    <a:pt x="96" y="175"/>
                  </a:lnTo>
                  <a:lnTo>
                    <a:pt x="451" y="0"/>
                  </a:lnTo>
                  <a:lnTo>
                    <a:pt x="457" y="12"/>
                  </a:lnTo>
                  <a:close/>
                  <a:moveTo>
                    <a:pt x="119" y="196"/>
                  </a:moveTo>
                  <a:lnTo>
                    <a:pt x="0" y="228"/>
                  </a:lnTo>
                  <a:lnTo>
                    <a:pt x="99" y="153"/>
                  </a:lnTo>
                  <a:lnTo>
                    <a:pt x="119" y="196"/>
                  </a:lnTo>
                  <a:close/>
                </a:path>
              </a:pathLst>
            </a:custGeom>
            <a:solidFill>
              <a:srgbClr val="000000"/>
            </a:solidFill>
            <a:ln w="1588">
              <a:solidFill>
                <a:srgbClr val="000000"/>
              </a:solidFill>
              <a:prstDash val="solid"/>
              <a:round/>
              <a:headEnd/>
              <a:tailEnd/>
            </a:ln>
          </p:spPr>
          <p:txBody>
            <a:bodyPr/>
            <a:lstStyle/>
            <a:p>
              <a:endParaRPr lang="en-AU"/>
            </a:p>
          </p:txBody>
        </p:sp>
        <p:sp>
          <p:nvSpPr>
            <p:cNvPr id="184370" name="Rectangle 48"/>
            <p:cNvSpPr>
              <a:spLocks noChangeArrowheads="1"/>
            </p:cNvSpPr>
            <p:nvPr/>
          </p:nvSpPr>
          <p:spPr bwMode="auto">
            <a:xfrm>
              <a:off x="850" y="2987"/>
              <a:ext cx="8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Core node bond</a:t>
              </a:r>
              <a:endParaRPr lang="en-US" altLang="en-US" sz="1800">
                <a:solidFill>
                  <a:schemeClr val="tx1"/>
                </a:solidFill>
              </a:endParaRPr>
            </a:p>
          </p:txBody>
        </p:sp>
        <p:sp>
          <p:nvSpPr>
            <p:cNvPr id="184371" name="Rectangle 49"/>
            <p:cNvSpPr>
              <a:spLocks noChangeArrowheads="1"/>
            </p:cNvSpPr>
            <p:nvPr/>
          </p:nvSpPr>
          <p:spPr bwMode="auto">
            <a:xfrm>
              <a:off x="1656" y="3079"/>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 </a:t>
              </a:r>
              <a:endParaRPr lang="en-US" altLang="en-US" sz="1800">
                <a:solidFill>
                  <a:schemeClr val="tx1"/>
                </a:solidFill>
              </a:endParaRPr>
            </a:p>
          </p:txBody>
        </p:sp>
        <p:sp>
          <p:nvSpPr>
            <p:cNvPr id="184372" name="Freeform 50"/>
            <p:cNvSpPr>
              <a:spLocks noEditPoints="1"/>
            </p:cNvSpPr>
            <p:nvPr/>
          </p:nvSpPr>
          <p:spPr bwMode="auto">
            <a:xfrm>
              <a:off x="1757" y="2703"/>
              <a:ext cx="211" cy="285"/>
            </a:xfrm>
            <a:custGeom>
              <a:avLst/>
              <a:gdLst>
                <a:gd name="T0" fmla="*/ 0 w 211"/>
                <a:gd name="T1" fmla="*/ 277 h 285"/>
                <a:gd name="T2" fmla="*/ 143 w 211"/>
                <a:gd name="T3" fmla="*/ 84 h 285"/>
                <a:gd name="T4" fmla="*/ 151 w 211"/>
                <a:gd name="T5" fmla="*/ 92 h 285"/>
                <a:gd name="T6" fmla="*/ 11 w 211"/>
                <a:gd name="T7" fmla="*/ 285 h 285"/>
                <a:gd name="T8" fmla="*/ 0 w 211"/>
                <a:gd name="T9" fmla="*/ 277 h 285"/>
                <a:gd name="T10" fmla="*/ 121 w 211"/>
                <a:gd name="T11" fmla="*/ 84 h 285"/>
                <a:gd name="T12" fmla="*/ 211 w 211"/>
                <a:gd name="T13" fmla="*/ 0 h 285"/>
                <a:gd name="T14" fmla="*/ 159 w 211"/>
                <a:gd name="T15" fmla="*/ 112 h 285"/>
                <a:gd name="T16" fmla="*/ 121 w 211"/>
                <a:gd name="T17" fmla="*/ 84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 h="285">
                  <a:moveTo>
                    <a:pt x="0" y="277"/>
                  </a:moveTo>
                  <a:lnTo>
                    <a:pt x="143" y="84"/>
                  </a:lnTo>
                  <a:lnTo>
                    <a:pt x="151" y="92"/>
                  </a:lnTo>
                  <a:lnTo>
                    <a:pt x="11" y="285"/>
                  </a:lnTo>
                  <a:lnTo>
                    <a:pt x="0" y="277"/>
                  </a:lnTo>
                  <a:close/>
                  <a:moveTo>
                    <a:pt x="121" y="84"/>
                  </a:moveTo>
                  <a:lnTo>
                    <a:pt x="211" y="0"/>
                  </a:lnTo>
                  <a:lnTo>
                    <a:pt x="159" y="112"/>
                  </a:lnTo>
                  <a:lnTo>
                    <a:pt x="121" y="84"/>
                  </a:lnTo>
                  <a:close/>
                </a:path>
              </a:pathLst>
            </a:custGeom>
            <a:solidFill>
              <a:srgbClr val="000000"/>
            </a:solidFill>
            <a:ln w="1588">
              <a:solidFill>
                <a:srgbClr val="000000"/>
              </a:solidFill>
              <a:prstDash val="solid"/>
              <a:round/>
              <a:headEnd/>
              <a:tailEnd/>
            </a:ln>
          </p:spPr>
          <p:txBody>
            <a:bodyPr/>
            <a:lstStyle/>
            <a:p>
              <a:endParaRPr lang="en-AU"/>
            </a:p>
          </p:txBody>
        </p:sp>
        <p:sp>
          <p:nvSpPr>
            <p:cNvPr id="184373" name="Line 51"/>
            <p:cNvSpPr>
              <a:spLocks noChangeShapeType="1"/>
            </p:cNvSpPr>
            <p:nvPr/>
          </p:nvSpPr>
          <p:spPr bwMode="auto">
            <a:xfrm>
              <a:off x="1695" y="2509"/>
              <a:ext cx="1811" cy="1"/>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74" name="Line 52"/>
            <p:cNvSpPr>
              <a:spLocks noChangeShapeType="1"/>
            </p:cNvSpPr>
            <p:nvPr/>
          </p:nvSpPr>
          <p:spPr bwMode="auto">
            <a:xfrm flipV="1">
              <a:off x="1186" y="2544"/>
              <a:ext cx="415" cy="2"/>
            </a:xfrm>
            <a:prstGeom prst="line">
              <a:avLst/>
            </a:prstGeom>
            <a:noFill/>
            <a:ln w="39688">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75" name="Freeform 53"/>
            <p:cNvSpPr>
              <a:spLocks/>
            </p:cNvSpPr>
            <p:nvPr/>
          </p:nvSpPr>
          <p:spPr bwMode="auto">
            <a:xfrm>
              <a:off x="1813" y="2430"/>
              <a:ext cx="339" cy="235"/>
            </a:xfrm>
            <a:custGeom>
              <a:avLst/>
              <a:gdLst>
                <a:gd name="T0" fmla="*/ 152 w 339"/>
                <a:gd name="T1" fmla="*/ 0 h 235"/>
                <a:gd name="T2" fmla="*/ 119 w 339"/>
                <a:gd name="T3" fmla="*/ 6 h 235"/>
                <a:gd name="T4" fmla="*/ 88 w 339"/>
                <a:gd name="T5" fmla="*/ 15 h 235"/>
                <a:gd name="T6" fmla="*/ 62 w 339"/>
                <a:gd name="T7" fmla="*/ 26 h 235"/>
                <a:gd name="T8" fmla="*/ 39 w 339"/>
                <a:gd name="T9" fmla="*/ 42 h 235"/>
                <a:gd name="T10" fmla="*/ 20 w 339"/>
                <a:gd name="T11" fmla="*/ 61 h 235"/>
                <a:gd name="T12" fmla="*/ 10 w 339"/>
                <a:gd name="T13" fmla="*/ 77 h 235"/>
                <a:gd name="T14" fmla="*/ 5 w 339"/>
                <a:gd name="T15" fmla="*/ 89 h 235"/>
                <a:gd name="T16" fmla="*/ 3 w 339"/>
                <a:gd name="T17" fmla="*/ 99 h 235"/>
                <a:gd name="T18" fmla="*/ 0 w 339"/>
                <a:gd name="T19" fmla="*/ 112 h 235"/>
                <a:gd name="T20" fmla="*/ 0 w 339"/>
                <a:gd name="T21" fmla="*/ 124 h 235"/>
                <a:gd name="T22" fmla="*/ 3 w 339"/>
                <a:gd name="T23" fmla="*/ 135 h 235"/>
                <a:gd name="T24" fmla="*/ 5 w 339"/>
                <a:gd name="T25" fmla="*/ 147 h 235"/>
                <a:gd name="T26" fmla="*/ 10 w 339"/>
                <a:gd name="T27" fmla="*/ 158 h 235"/>
                <a:gd name="T28" fmla="*/ 20 w 339"/>
                <a:gd name="T29" fmla="*/ 173 h 235"/>
                <a:gd name="T30" fmla="*/ 39 w 339"/>
                <a:gd name="T31" fmla="*/ 192 h 235"/>
                <a:gd name="T32" fmla="*/ 62 w 339"/>
                <a:gd name="T33" fmla="*/ 208 h 235"/>
                <a:gd name="T34" fmla="*/ 88 w 339"/>
                <a:gd name="T35" fmla="*/ 221 h 235"/>
                <a:gd name="T36" fmla="*/ 119 w 339"/>
                <a:gd name="T37" fmla="*/ 230 h 235"/>
                <a:gd name="T38" fmla="*/ 152 w 339"/>
                <a:gd name="T39" fmla="*/ 234 h 235"/>
                <a:gd name="T40" fmla="*/ 187 w 339"/>
                <a:gd name="T41" fmla="*/ 234 h 235"/>
                <a:gd name="T42" fmla="*/ 220 w 339"/>
                <a:gd name="T43" fmla="*/ 230 h 235"/>
                <a:gd name="T44" fmla="*/ 251 w 339"/>
                <a:gd name="T45" fmla="*/ 221 h 235"/>
                <a:gd name="T46" fmla="*/ 277 w 339"/>
                <a:gd name="T47" fmla="*/ 208 h 235"/>
                <a:gd name="T48" fmla="*/ 300 w 339"/>
                <a:gd name="T49" fmla="*/ 192 h 235"/>
                <a:gd name="T50" fmla="*/ 317 w 339"/>
                <a:gd name="T51" fmla="*/ 173 h 235"/>
                <a:gd name="T52" fmla="*/ 328 w 339"/>
                <a:gd name="T53" fmla="*/ 158 h 235"/>
                <a:gd name="T54" fmla="*/ 333 w 339"/>
                <a:gd name="T55" fmla="*/ 147 h 235"/>
                <a:gd name="T56" fmla="*/ 336 w 339"/>
                <a:gd name="T57" fmla="*/ 135 h 235"/>
                <a:gd name="T58" fmla="*/ 338 w 339"/>
                <a:gd name="T59" fmla="*/ 124 h 235"/>
                <a:gd name="T60" fmla="*/ 338 w 339"/>
                <a:gd name="T61" fmla="*/ 112 h 235"/>
                <a:gd name="T62" fmla="*/ 336 w 339"/>
                <a:gd name="T63" fmla="*/ 99 h 235"/>
                <a:gd name="T64" fmla="*/ 333 w 339"/>
                <a:gd name="T65" fmla="*/ 89 h 235"/>
                <a:gd name="T66" fmla="*/ 328 w 339"/>
                <a:gd name="T67" fmla="*/ 77 h 235"/>
                <a:gd name="T68" fmla="*/ 317 w 339"/>
                <a:gd name="T69" fmla="*/ 61 h 235"/>
                <a:gd name="T70" fmla="*/ 300 w 339"/>
                <a:gd name="T71" fmla="*/ 42 h 235"/>
                <a:gd name="T72" fmla="*/ 277 w 339"/>
                <a:gd name="T73" fmla="*/ 26 h 235"/>
                <a:gd name="T74" fmla="*/ 251 w 339"/>
                <a:gd name="T75" fmla="*/ 15 h 235"/>
                <a:gd name="T76" fmla="*/ 220 w 339"/>
                <a:gd name="T77" fmla="*/ 6 h 235"/>
                <a:gd name="T78" fmla="*/ 187 w 339"/>
                <a:gd name="T79" fmla="*/ 0 h 2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9" h="235">
                  <a:moveTo>
                    <a:pt x="169" y="0"/>
                  </a:moveTo>
                  <a:lnTo>
                    <a:pt x="152" y="0"/>
                  </a:lnTo>
                  <a:lnTo>
                    <a:pt x="135" y="3"/>
                  </a:lnTo>
                  <a:lnTo>
                    <a:pt x="119" y="6"/>
                  </a:lnTo>
                  <a:lnTo>
                    <a:pt x="103" y="9"/>
                  </a:lnTo>
                  <a:lnTo>
                    <a:pt x="88" y="15"/>
                  </a:lnTo>
                  <a:lnTo>
                    <a:pt x="75" y="21"/>
                  </a:lnTo>
                  <a:lnTo>
                    <a:pt x="62" y="26"/>
                  </a:lnTo>
                  <a:lnTo>
                    <a:pt x="49" y="35"/>
                  </a:lnTo>
                  <a:lnTo>
                    <a:pt x="39" y="42"/>
                  </a:lnTo>
                  <a:lnTo>
                    <a:pt x="29" y="53"/>
                  </a:lnTo>
                  <a:lnTo>
                    <a:pt x="20" y="61"/>
                  </a:lnTo>
                  <a:lnTo>
                    <a:pt x="13" y="71"/>
                  </a:lnTo>
                  <a:lnTo>
                    <a:pt x="10" y="77"/>
                  </a:lnTo>
                  <a:lnTo>
                    <a:pt x="7" y="83"/>
                  </a:lnTo>
                  <a:lnTo>
                    <a:pt x="5" y="89"/>
                  </a:lnTo>
                  <a:lnTo>
                    <a:pt x="4" y="93"/>
                  </a:lnTo>
                  <a:lnTo>
                    <a:pt x="3" y="99"/>
                  </a:lnTo>
                  <a:lnTo>
                    <a:pt x="1" y="106"/>
                  </a:lnTo>
                  <a:lnTo>
                    <a:pt x="0" y="112"/>
                  </a:lnTo>
                  <a:lnTo>
                    <a:pt x="0" y="118"/>
                  </a:lnTo>
                  <a:lnTo>
                    <a:pt x="0" y="124"/>
                  </a:lnTo>
                  <a:lnTo>
                    <a:pt x="1" y="129"/>
                  </a:lnTo>
                  <a:lnTo>
                    <a:pt x="3" y="135"/>
                  </a:lnTo>
                  <a:lnTo>
                    <a:pt x="4" y="141"/>
                  </a:lnTo>
                  <a:lnTo>
                    <a:pt x="5" y="147"/>
                  </a:lnTo>
                  <a:lnTo>
                    <a:pt x="7" y="153"/>
                  </a:lnTo>
                  <a:lnTo>
                    <a:pt x="10" y="158"/>
                  </a:lnTo>
                  <a:lnTo>
                    <a:pt x="13" y="163"/>
                  </a:lnTo>
                  <a:lnTo>
                    <a:pt x="20" y="173"/>
                  </a:lnTo>
                  <a:lnTo>
                    <a:pt x="29" y="183"/>
                  </a:lnTo>
                  <a:lnTo>
                    <a:pt x="39" y="192"/>
                  </a:lnTo>
                  <a:lnTo>
                    <a:pt x="49" y="201"/>
                  </a:lnTo>
                  <a:lnTo>
                    <a:pt x="62" y="208"/>
                  </a:lnTo>
                  <a:lnTo>
                    <a:pt x="75" y="215"/>
                  </a:lnTo>
                  <a:lnTo>
                    <a:pt x="88" y="221"/>
                  </a:lnTo>
                  <a:lnTo>
                    <a:pt x="103" y="225"/>
                  </a:lnTo>
                  <a:lnTo>
                    <a:pt x="119" y="230"/>
                  </a:lnTo>
                  <a:lnTo>
                    <a:pt x="135" y="233"/>
                  </a:lnTo>
                  <a:lnTo>
                    <a:pt x="152" y="234"/>
                  </a:lnTo>
                  <a:lnTo>
                    <a:pt x="169" y="235"/>
                  </a:lnTo>
                  <a:lnTo>
                    <a:pt x="187" y="234"/>
                  </a:lnTo>
                  <a:lnTo>
                    <a:pt x="203" y="233"/>
                  </a:lnTo>
                  <a:lnTo>
                    <a:pt x="220" y="230"/>
                  </a:lnTo>
                  <a:lnTo>
                    <a:pt x="235" y="225"/>
                  </a:lnTo>
                  <a:lnTo>
                    <a:pt x="251" y="221"/>
                  </a:lnTo>
                  <a:lnTo>
                    <a:pt x="264" y="215"/>
                  </a:lnTo>
                  <a:lnTo>
                    <a:pt x="277" y="208"/>
                  </a:lnTo>
                  <a:lnTo>
                    <a:pt x="288" y="201"/>
                  </a:lnTo>
                  <a:lnTo>
                    <a:pt x="300" y="192"/>
                  </a:lnTo>
                  <a:lnTo>
                    <a:pt x="310" y="183"/>
                  </a:lnTo>
                  <a:lnTo>
                    <a:pt x="317" y="173"/>
                  </a:lnTo>
                  <a:lnTo>
                    <a:pt x="325" y="163"/>
                  </a:lnTo>
                  <a:lnTo>
                    <a:pt x="328" y="158"/>
                  </a:lnTo>
                  <a:lnTo>
                    <a:pt x="330" y="153"/>
                  </a:lnTo>
                  <a:lnTo>
                    <a:pt x="333" y="147"/>
                  </a:lnTo>
                  <a:lnTo>
                    <a:pt x="335" y="141"/>
                  </a:lnTo>
                  <a:lnTo>
                    <a:pt x="336" y="135"/>
                  </a:lnTo>
                  <a:lnTo>
                    <a:pt x="338" y="129"/>
                  </a:lnTo>
                  <a:lnTo>
                    <a:pt x="338" y="124"/>
                  </a:lnTo>
                  <a:lnTo>
                    <a:pt x="339" y="118"/>
                  </a:lnTo>
                  <a:lnTo>
                    <a:pt x="338" y="112"/>
                  </a:lnTo>
                  <a:lnTo>
                    <a:pt x="338" y="106"/>
                  </a:lnTo>
                  <a:lnTo>
                    <a:pt x="336" y="99"/>
                  </a:lnTo>
                  <a:lnTo>
                    <a:pt x="335" y="93"/>
                  </a:lnTo>
                  <a:lnTo>
                    <a:pt x="333" y="89"/>
                  </a:lnTo>
                  <a:lnTo>
                    <a:pt x="330" y="83"/>
                  </a:lnTo>
                  <a:lnTo>
                    <a:pt x="328" y="77"/>
                  </a:lnTo>
                  <a:lnTo>
                    <a:pt x="325" y="71"/>
                  </a:lnTo>
                  <a:lnTo>
                    <a:pt x="317" y="61"/>
                  </a:lnTo>
                  <a:lnTo>
                    <a:pt x="310" y="53"/>
                  </a:lnTo>
                  <a:lnTo>
                    <a:pt x="300" y="42"/>
                  </a:lnTo>
                  <a:lnTo>
                    <a:pt x="288" y="35"/>
                  </a:lnTo>
                  <a:lnTo>
                    <a:pt x="277" y="26"/>
                  </a:lnTo>
                  <a:lnTo>
                    <a:pt x="264" y="21"/>
                  </a:lnTo>
                  <a:lnTo>
                    <a:pt x="251" y="15"/>
                  </a:lnTo>
                  <a:lnTo>
                    <a:pt x="235" y="9"/>
                  </a:lnTo>
                  <a:lnTo>
                    <a:pt x="220" y="6"/>
                  </a:lnTo>
                  <a:lnTo>
                    <a:pt x="203" y="3"/>
                  </a:lnTo>
                  <a:lnTo>
                    <a:pt x="187" y="0"/>
                  </a:lnTo>
                  <a:lnTo>
                    <a:pt x="169"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76" name="Rectangle 54"/>
            <p:cNvSpPr>
              <a:spLocks noChangeArrowheads="1"/>
            </p:cNvSpPr>
            <p:nvPr/>
          </p:nvSpPr>
          <p:spPr bwMode="auto">
            <a:xfrm>
              <a:off x="3604" y="2838"/>
              <a:ext cx="13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Cohesion fillet bond failure</a:t>
              </a:r>
              <a:endParaRPr lang="en-US" altLang="en-US" sz="1800">
                <a:solidFill>
                  <a:schemeClr val="tx1"/>
                </a:solidFill>
              </a:endParaRPr>
            </a:p>
          </p:txBody>
        </p:sp>
        <p:sp>
          <p:nvSpPr>
            <p:cNvPr id="184377" name="Rectangle 55"/>
            <p:cNvSpPr>
              <a:spLocks noChangeArrowheads="1"/>
            </p:cNvSpPr>
            <p:nvPr/>
          </p:nvSpPr>
          <p:spPr bwMode="auto">
            <a:xfrm>
              <a:off x="5022" y="2910"/>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 </a:t>
              </a:r>
              <a:endParaRPr lang="en-US" altLang="en-US" sz="1800">
                <a:solidFill>
                  <a:schemeClr val="tx1"/>
                </a:solidFill>
              </a:endParaRPr>
            </a:p>
          </p:txBody>
        </p:sp>
        <p:sp>
          <p:nvSpPr>
            <p:cNvPr id="184378" name="Freeform 56"/>
            <p:cNvSpPr>
              <a:spLocks noEditPoints="1"/>
            </p:cNvSpPr>
            <p:nvPr/>
          </p:nvSpPr>
          <p:spPr bwMode="auto">
            <a:xfrm>
              <a:off x="3146" y="2652"/>
              <a:ext cx="401" cy="204"/>
            </a:xfrm>
            <a:custGeom>
              <a:avLst/>
              <a:gdLst>
                <a:gd name="T0" fmla="*/ 395 w 401"/>
                <a:gd name="T1" fmla="*/ 204 h 204"/>
                <a:gd name="T2" fmla="*/ 96 w 401"/>
                <a:gd name="T3" fmla="*/ 55 h 204"/>
                <a:gd name="T4" fmla="*/ 100 w 401"/>
                <a:gd name="T5" fmla="*/ 44 h 204"/>
                <a:gd name="T6" fmla="*/ 401 w 401"/>
                <a:gd name="T7" fmla="*/ 193 h 204"/>
                <a:gd name="T8" fmla="*/ 395 w 401"/>
                <a:gd name="T9" fmla="*/ 204 h 204"/>
                <a:gd name="T10" fmla="*/ 99 w 401"/>
                <a:gd name="T11" fmla="*/ 76 h 204"/>
                <a:gd name="T12" fmla="*/ 0 w 401"/>
                <a:gd name="T13" fmla="*/ 0 h 204"/>
                <a:gd name="T14" fmla="*/ 119 w 401"/>
                <a:gd name="T15" fmla="*/ 34 h 204"/>
                <a:gd name="T16" fmla="*/ 99 w 401"/>
                <a:gd name="T17" fmla="*/ 76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1" h="204">
                  <a:moveTo>
                    <a:pt x="395" y="204"/>
                  </a:moveTo>
                  <a:lnTo>
                    <a:pt x="96" y="55"/>
                  </a:lnTo>
                  <a:lnTo>
                    <a:pt x="100" y="44"/>
                  </a:lnTo>
                  <a:lnTo>
                    <a:pt x="401" y="193"/>
                  </a:lnTo>
                  <a:lnTo>
                    <a:pt x="395" y="204"/>
                  </a:lnTo>
                  <a:close/>
                  <a:moveTo>
                    <a:pt x="99" y="76"/>
                  </a:moveTo>
                  <a:lnTo>
                    <a:pt x="0" y="0"/>
                  </a:lnTo>
                  <a:lnTo>
                    <a:pt x="119" y="34"/>
                  </a:lnTo>
                  <a:lnTo>
                    <a:pt x="99" y="76"/>
                  </a:lnTo>
                  <a:close/>
                </a:path>
              </a:pathLst>
            </a:custGeom>
            <a:solidFill>
              <a:srgbClr val="000000"/>
            </a:solidFill>
            <a:ln w="1588">
              <a:solidFill>
                <a:srgbClr val="000000"/>
              </a:solidFill>
              <a:prstDash val="solid"/>
              <a:round/>
              <a:headEnd/>
              <a:tailEnd/>
            </a:ln>
          </p:spPr>
          <p:txBody>
            <a:bodyPr/>
            <a:lstStyle/>
            <a:p>
              <a:endParaRPr lang="en-AU"/>
            </a:p>
          </p:txBody>
        </p:sp>
        <p:sp>
          <p:nvSpPr>
            <p:cNvPr id="184379" name="Freeform 57"/>
            <p:cNvSpPr>
              <a:spLocks noEditPoints="1"/>
            </p:cNvSpPr>
            <p:nvPr/>
          </p:nvSpPr>
          <p:spPr bwMode="auto">
            <a:xfrm>
              <a:off x="3487" y="2636"/>
              <a:ext cx="237" cy="76"/>
            </a:xfrm>
            <a:custGeom>
              <a:avLst/>
              <a:gdLst>
                <a:gd name="T0" fmla="*/ 234 w 237"/>
                <a:gd name="T1" fmla="*/ 76 h 76"/>
                <a:gd name="T2" fmla="*/ 103 w 237"/>
                <a:gd name="T3" fmla="*/ 37 h 76"/>
                <a:gd name="T4" fmla="*/ 106 w 237"/>
                <a:gd name="T5" fmla="*/ 25 h 76"/>
                <a:gd name="T6" fmla="*/ 237 w 237"/>
                <a:gd name="T7" fmla="*/ 64 h 76"/>
                <a:gd name="T8" fmla="*/ 234 w 237"/>
                <a:gd name="T9" fmla="*/ 76 h 76"/>
                <a:gd name="T10" fmla="*/ 109 w 237"/>
                <a:gd name="T11" fmla="*/ 58 h 76"/>
                <a:gd name="T12" fmla="*/ 0 w 237"/>
                <a:gd name="T13" fmla="*/ 0 h 76"/>
                <a:gd name="T14" fmla="*/ 123 w 237"/>
                <a:gd name="T15" fmla="*/ 12 h 76"/>
                <a:gd name="T16" fmla="*/ 109 w 237"/>
                <a:gd name="T17" fmla="*/ 58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7" h="76">
                  <a:moveTo>
                    <a:pt x="234" y="76"/>
                  </a:moveTo>
                  <a:lnTo>
                    <a:pt x="103" y="37"/>
                  </a:lnTo>
                  <a:lnTo>
                    <a:pt x="106" y="25"/>
                  </a:lnTo>
                  <a:lnTo>
                    <a:pt x="237" y="64"/>
                  </a:lnTo>
                  <a:lnTo>
                    <a:pt x="234" y="76"/>
                  </a:lnTo>
                  <a:close/>
                  <a:moveTo>
                    <a:pt x="109" y="58"/>
                  </a:moveTo>
                  <a:lnTo>
                    <a:pt x="0" y="0"/>
                  </a:lnTo>
                  <a:lnTo>
                    <a:pt x="123" y="12"/>
                  </a:lnTo>
                  <a:lnTo>
                    <a:pt x="109" y="58"/>
                  </a:lnTo>
                  <a:close/>
                </a:path>
              </a:pathLst>
            </a:custGeom>
            <a:solidFill>
              <a:srgbClr val="000000"/>
            </a:solidFill>
            <a:ln w="1588">
              <a:solidFill>
                <a:srgbClr val="000000"/>
              </a:solidFill>
              <a:prstDash val="solid"/>
              <a:round/>
              <a:headEnd/>
              <a:tailEnd/>
            </a:ln>
          </p:spPr>
          <p:txBody>
            <a:bodyPr/>
            <a:lstStyle/>
            <a:p>
              <a:endParaRPr lang="en-AU"/>
            </a:p>
          </p:txBody>
        </p:sp>
        <p:sp>
          <p:nvSpPr>
            <p:cNvPr id="184380" name="Freeform 58"/>
            <p:cNvSpPr>
              <a:spLocks/>
            </p:cNvSpPr>
            <p:nvPr/>
          </p:nvSpPr>
          <p:spPr bwMode="auto">
            <a:xfrm>
              <a:off x="2846" y="2510"/>
              <a:ext cx="58" cy="90"/>
            </a:xfrm>
            <a:custGeom>
              <a:avLst/>
              <a:gdLst>
                <a:gd name="T0" fmla="*/ 58 w 58"/>
                <a:gd name="T1" fmla="*/ 0 h 90"/>
                <a:gd name="T2" fmla="*/ 52 w 58"/>
                <a:gd name="T3" fmla="*/ 0 h 90"/>
                <a:gd name="T4" fmla="*/ 46 w 58"/>
                <a:gd name="T5" fmla="*/ 2 h 90"/>
                <a:gd name="T6" fmla="*/ 40 w 58"/>
                <a:gd name="T7" fmla="*/ 4 h 90"/>
                <a:gd name="T8" fmla="*/ 36 w 58"/>
                <a:gd name="T9" fmla="*/ 7 h 90"/>
                <a:gd name="T10" fmla="*/ 30 w 58"/>
                <a:gd name="T11" fmla="*/ 10 h 90"/>
                <a:gd name="T12" fmla="*/ 26 w 58"/>
                <a:gd name="T13" fmla="*/ 16 h 90"/>
                <a:gd name="T14" fmla="*/ 22 w 58"/>
                <a:gd name="T15" fmla="*/ 20 h 90"/>
                <a:gd name="T16" fmla="*/ 17 w 58"/>
                <a:gd name="T17" fmla="*/ 26 h 90"/>
                <a:gd name="T18" fmla="*/ 13 w 58"/>
                <a:gd name="T19" fmla="*/ 32 h 90"/>
                <a:gd name="T20" fmla="*/ 10 w 58"/>
                <a:gd name="T21" fmla="*/ 39 h 90"/>
                <a:gd name="T22" fmla="*/ 7 w 58"/>
                <a:gd name="T23" fmla="*/ 47 h 90"/>
                <a:gd name="T24" fmla="*/ 4 w 58"/>
                <a:gd name="T25" fmla="*/ 55 h 90"/>
                <a:gd name="T26" fmla="*/ 3 w 58"/>
                <a:gd name="T27" fmla="*/ 63 h 90"/>
                <a:gd name="T28" fmla="*/ 1 w 58"/>
                <a:gd name="T29" fmla="*/ 71 h 90"/>
                <a:gd name="T30" fmla="*/ 0 w 58"/>
                <a:gd name="T31" fmla="*/ 80 h 90"/>
                <a:gd name="T32" fmla="*/ 0 w 58"/>
                <a:gd name="T33" fmla="*/ 9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58" y="0"/>
                  </a:moveTo>
                  <a:lnTo>
                    <a:pt x="52" y="0"/>
                  </a:lnTo>
                  <a:lnTo>
                    <a:pt x="46" y="2"/>
                  </a:lnTo>
                  <a:lnTo>
                    <a:pt x="40" y="4"/>
                  </a:lnTo>
                  <a:lnTo>
                    <a:pt x="36" y="7"/>
                  </a:lnTo>
                  <a:lnTo>
                    <a:pt x="30" y="10"/>
                  </a:lnTo>
                  <a:lnTo>
                    <a:pt x="26" y="16"/>
                  </a:lnTo>
                  <a:lnTo>
                    <a:pt x="22" y="20"/>
                  </a:lnTo>
                  <a:lnTo>
                    <a:pt x="17" y="26"/>
                  </a:lnTo>
                  <a:lnTo>
                    <a:pt x="13" y="32"/>
                  </a:lnTo>
                  <a:lnTo>
                    <a:pt x="10" y="39"/>
                  </a:lnTo>
                  <a:lnTo>
                    <a:pt x="7" y="47"/>
                  </a:lnTo>
                  <a:lnTo>
                    <a:pt x="4" y="55"/>
                  </a:lnTo>
                  <a:lnTo>
                    <a:pt x="3" y="63"/>
                  </a:lnTo>
                  <a:lnTo>
                    <a:pt x="1" y="71"/>
                  </a:lnTo>
                  <a:lnTo>
                    <a:pt x="0" y="80"/>
                  </a:lnTo>
                  <a:lnTo>
                    <a:pt x="0" y="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81" name="Freeform 59"/>
            <p:cNvSpPr>
              <a:spLocks/>
            </p:cNvSpPr>
            <p:nvPr/>
          </p:nvSpPr>
          <p:spPr bwMode="auto">
            <a:xfrm>
              <a:off x="3439" y="2514"/>
              <a:ext cx="60" cy="90"/>
            </a:xfrm>
            <a:custGeom>
              <a:avLst/>
              <a:gdLst>
                <a:gd name="T0" fmla="*/ 60 w 60"/>
                <a:gd name="T1" fmla="*/ 0 h 90"/>
                <a:gd name="T2" fmla="*/ 54 w 60"/>
                <a:gd name="T3" fmla="*/ 2 h 90"/>
                <a:gd name="T4" fmla="*/ 48 w 60"/>
                <a:gd name="T5" fmla="*/ 3 h 90"/>
                <a:gd name="T6" fmla="*/ 42 w 60"/>
                <a:gd name="T7" fmla="*/ 5 h 90"/>
                <a:gd name="T8" fmla="*/ 37 w 60"/>
                <a:gd name="T9" fmla="*/ 8 h 90"/>
                <a:gd name="T10" fmla="*/ 32 w 60"/>
                <a:gd name="T11" fmla="*/ 12 h 90"/>
                <a:gd name="T12" fmla="*/ 26 w 60"/>
                <a:gd name="T13" fmla="*/ 16 h 90"/>
                <a:gd name="T14" fmla="*/ 22 w 60"/>
                <a:gd name="T15" fmla="*/ 21 h 90"/>
                <a:gd name="T16" fmla="*/ 18 w 60"/>
                <a:gd name="T17" fmla="*/ 27 h 90"/>
                <a:gd name="T18" fmla="*/ 15 w 60"/>
                <a:gd name="T19" fmla="*/ 34 h 90"/>
                <a:gd name="T20" fmla="*/ 10 w 60"/>
                <a:gd name="T21" fmla="*/ 40 h 90"/>
                <a:gd name="T22" fmla="*/ 8 w 60"/>
                <a:gd name="T23" fmla="*/ 48 h 90"/>
                <a:gd name="T24" fmla="*/ 6 w 60"/>
                <a:gd name="T25" fmla="*/ 56 h 90"/>
                <a:gd name="T26" fmla="*/ 3 w 60"/>
                <a:gd name="T27" fmla="*/ 64 h 90"/>
                <a:gd name="T28" fmla="*/ 2 w 60"/>
                <a:gd name="T29" fmla="*/ 73 h 90"/>
                <a:gd name="T30" fmla="*/ 2 w 60"/>
                <a:gd name="T31" fmla="*/ 82 h 90"/>
                <a:gd name="T32" fmla="*/ 0 w 60"/>
                <a:gd name="T33" fmla="*/ 9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0">
                  <a:moveTo>
                    <a:pt x="60" y="0"/>
                  </a:moveTo>
                  <a:lnTo>
                    <a:pt x="54" y="2"/>
                  </a:lnTo>
                  <a:lnTo>
                    <a:pt x="48" y="3"/>
                  </a:lnTo>
                  <a:lnTo>
                    <a:pt x="42" y="5"/>
                  </a:lnTo>
                  <a:lnTo>
                    <a:pt x="37" y="8"/>
                  </a:lnTo>
                  <a:lnTo>
                    <a:pt x="32" y="12"/>
                  </a:lnTo>
                  <a:lnTo>
                    <a:pt x="26" y="16"/>
                  </a:lnTo>
                  <a:lnTo>
                    <a:pt x="22" y="21"/>
                  </a:lnTo>
                  <a:lnTo>
                    <a:pt x="18" y="27"/>
                  </a:lnTo>
                  <a:lnTo>
                    <a:pt x="15" y="34"/>
                  </a:lnTo>
                  <a:lnTo>
                    <a:pt x="10" y="40"/>
                  </a:lnTo>
                  <a:lnTo>
                    <a:pt x="8" y="48"/>
                  </a:lnTo>
                  <a:lnTo>
                    <a:pt x="6" y="56"/>
                  </a:lnTo>
                  <a:lnTo>
                    <a:pt x="3" y="64"/>
                  </a:lnTo>
                  <a:lnTo>
                    <a:pt x="2" y="73"/>
                  </a:lnTo>
                  <a:lnTo>
                    <a:pt x="2" y="82"/>
                  </a:lnTo>
                  <a:lnTo>
                    <a:pt x="0" y="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82" name="Rectangle 60"/>
            <p:cNvSpPr>
              <a:spLocks noChangeArrowheads="1"/>
            </p:cNvSpPr>
            <p:nvPr/>
          </p:nvSpPr>
          <p:spPr bwMode="auto">
            <a:xfrm>
              <a:off x="3419" y="2512"/>
              <a:ext cx="20" cy="10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4383" name="Line 61"/>
            <p:cNvSpPr>
              <a:spLocks noChangeShapeType="1"/>
            </p:cNvSpPr>
            <p:nvPr/>
          </p:nvSpPr>
          <p:spPr bwMode="auto">
            <a:xfrm flipH="1">
              <a:off x="3431" y="2638"/>
              <a:ext cx="1" cy="1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84" name="Freeform 62"/>
            <p:cNvSpPr>
              <a:spLocks/>
            </p:cNvSpPr>
            <p:nvPr/>
          </p:nvSpPr>
          <p:spPr bwMode="auto">
            <a:xfrm>
              <a:off x="3358" y="2507"/>
              <a:ext cx="52" cy="90"/>
            </a:xfrm>
            <a:custGeom>
              <a:avLst/>
              <a:gdLst>
                <a:gd name="T0" fmla="*/ 0 w 52"/>
                <a:gd name="T1" fmla="*/ 0 h 90"/>
                <a:gd name="T2" fmla="*/ 6 w 52"/>
                <a:gd name="T3" fmla="*/ 2 h 90"/>
                <a:gd name="T4" fmla="*/ 10 w 52"/>
                <a:gd name="T5" fmla="*/ 3 h 90"/>
                <a:gd name="T6" fmla="*/ 16 w 52"/>
                <a:gd name="T7" fmla="*/ 5 h 90"/>
                <a:gd name="T8" fmla="*/ 20 w 52"/>
                <a:gd name="T9" fmla="*/ 7 h 90"/>
                <a:gd name="T10" fmla="*/ 25 w 52"/>
                <a:gd name="T11" fmla="*/ 12 h 90"/>
                <a:gd name="T12" fmla="*/ 29 w 52"/>
                <a:gd name="T13" fmla="*/ 16 h 90"/>
                <a:gd name="T14" fmla="*/ 33 w 52"/>
                <a:gd name="T15" fmla="*/ 21 h 90"/>
                <a:gd name="T16" fmla="*/ 38 w 52"/>
                <a:gd name="T17" fmla="*/ 26 h 90"/>
                <a:gd name="T18" fmla="*/ 41 w 52"/>
                <a:gd name="T19" fmla="*/ 34 h 90"/>
                <a:gd name="T20" fmla="*/ 44 w 52"/>
                <a:gd name="T21" fmla="*/ 39 h 90"/>
                <a:gd name="T22" fmla="*/ 46 w 52"/>
                <a:gd name="T23" fmla="*/ 48 h 90"/>
                <a:gd name="T24" fmla="*/ 49 w 52"/>
                <a:gd name="T25" fmla="*/ 55 h 90"/>
                <a:gd name="T26" fmla="*/ 51 w 52"/>
                <a:gd name="T27" fmla="*/ 64 h 90"/>
                <a:gd name="T28" fmla="*/ 52 w 52"/>
                <a:gd name="T29" fmla="*/ 73 h 90"/>
                <a:gd name="T30" fmla="*/ 52 w 52"/>
                <a:gd name="T31" fmla="*/ 81 h 90"/>
                <a:gd name="T32" fmla="*/ 52 w 52"/>
                <a:gd name="T33" fmla="*/ 90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90">
                  <a:moveTo>
                    <a:pt x="0" y="0"/>
                  </a:moveTo>
                  <a:lnTo>
                    <a:pt x="6" y="2"/>
                  </a:lnTo>
                  <a:lnTo>
                    <a:pt x="10" y="3"/>
                  </a:lnTo>
                  <a:lnTo>
                    <a:pt x="16" y="5"/>
                  </a:lnTo>
                  <a:lnTo>
                    <a:pt x="20" y="7"/>
                  </a:lnTo>
                  <a:lnTo>
                    <a:pt x="25" y="12"/>
                  </a:lnTo>
                  <a:lnTo>
                    <a:pt x="29" y="16"/>
                  </a:lnTo>
                  <a:lnTo>
                    <a:pt x="33" y="21"/>
                  </a:lnTo>
                  <a:lnTo>
                    <a:pt x="38" y="26"/>
                  </a:lnTo>
                  <a:lnTo>
                    <a:pt x="41" y="34"/>
                  </a:lnTo>
                  <a:lnTo>
                    <a:pt x="44" y="39"/>
                  </a:lnTo>
                  <a:lnTo>
                    <a:pt x="46" y="48"/>
                  </a:lnTo>
                  <a:lnTo>
                    <a:pt x="49" y="55"/>
                  </a:lnTo>
                  <a:lnTo>
                    <a:pt x="51" y="64"/>
                  </a:lnTo>
                  <a:lnTo>
                    <a:pt x="52" y="73"/>
                  </a:lnTo>
                  <a:lnTo>
                    <a:pt x="52" y="81"/>
                  </a:lnTo>
                  <a:lnTo>
                    <a:pt x="52" y="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85" name="Freeform 63"/>
            <p:cNvSpPr>
              <a:spLocks/>
            </p:cNvSpPr>
            <p:nvPr/>
          </p:nvSpPr>
          <p:spPr bwMode="auto">
            <a:xfrm>
              <a:off x="3045" y="2525"/>
              <a:ext cx="53" cy="88"/>
            </a:xfrm>
            <a:custGeom>
              <a:avLst/>
              <a:gdLst>
                <a:gd name="T0" fmla="*/ 0 w 53"/>
                <a:gd name="T1" fmla="*/ 0 h 88"/>
                <a:gd name="T2" fmla="*/ 5 w 53"/>
                <a:gd name="T3" fmla="*/ 0 h 88"/>
                <a:gd name="T4" fmla="*/ 11 w 53"/>
                <a:gd name="T5" fmla="*/ 1 h 88"/>
                <a:gd name="T6" fmla="*/ 16 w 53"/>
                <a:gd name="T7" fmla="*/ 3 h 88"/>
                <a:gd name="T8" fmla="*/ 21 w 53"/>
                <a:gd name="T9" fmla="*/ 5 h 88"/>
                <a:gd name="T10" fmla="*/ 26 w 53"/>
                <a:gd name="T11" fmla="*/ 10 h 88"/>
                <a:gd name="T12" fmla="*/ 30 w 53"/>
                <a:gd name="T13" fmla="*/ 14 h 88"/>
                <a:gd name="T14" fmla="*/ 34 w 53"/>
                <a:gd name="T15" fmla="*/ 20 h 88"/>
                <a:gd name="T16" fmla="*/ 37 w 53"/>
                <a:gd name="T17" fmla="*/ 24 h 88"/>
                <a:gd name="T18" fmla="*/ 42 w 53"/>
                <a:gd name="T19" fmla="*/ 32 h 88"/>
                <a:gd name="T20" fmla="*/ 45 w 53"/>
                <a:gd name="T21" fmla="*/ 39 h 88"/>
                <a:gd name="T22" fmla="*/ 47 w 53"/>
                <a:gd name="T23" fmla="*/ 46 h 88"/>
                <a:gd name="T24" fmla="*/ 49 w 53"/>
                <a:gd name="T25" fmla="*/ 53 h 88"/>
                <a:gd name="T26" fmla="*/ 50 w 53"/>
                <a:gd name="T27" fmla="*/ 62 h 88"/>
                <a:gd name="T28" fmla="*/ 52 w 53"/>
                <a:gd name="T29" fmla="*/ 69 h 88"/>
                <a:gd name="T30" fmla="*/ 53 w 53"/>
                <a:gd name="T31" fmla="*/ 79 h 88"/>
                <a:gd name="T32" fmla="*/ 53 w 53"/>
                <a:gd name="T33" fmla="*/ 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88">
                  <a:moveTo>
                    <a:pt x="0" y="0"/>
                  </a:moveTo>
                  <a:lnTo>
                    <a:pt x="5" y="0"/>
                  </a:lnTo>
                  <a:lnTo>
                    <a:pt x="11" y="1"/>
                  </a:lnTo>
                  <a:lnTo>
                    <a:pt x="16" y="3"/>
                  </a:lnTo>
                  <a:lnTo>
                    <a:pt x="21" y="5"/>
                  </a:lnTo>
                  <a:lnTo>
                    <a:pt x="26" y="10"/>
                  </a:lnTo>
                  <a:lnTo>
                    <a:pt x="30" y="14"/>
                  </a:lnTo>
                  <a:lnTo>
                    <a:pt x="34" y="20"/>
                  </a:lnTo>
                  <a:lnTo>
                    <a:pt x="37" y="24"/>
                  </a:lnTo>
                  <a:lnTo>
                    <a:pt x="42" y="32"/>
                  </a:lnTo>
                  <a:lnTo>
                    <a:pt x="45" y="39"/>
                  </a:lnTo>
                  <a:lnTo>
                    <a:pt x="47" y="46"/>
                  </a:lnTo>
                  <a:lnTo>
                    <a:pt x="49" y="53"/>
                  </a:lnTo>
                  <a:lnTo>
                    <a:pt x="50" y="62"/>
                  </a:lnTo>
                  <a:lnTo>
                    <a:pt x="52" y="69"/>
                  </a:lnTo>
                  <a:lnTo>
                    <a:pt x="53" y="79"/>
                  </a:lnTo>
                  <a:lnTo>
                    <a:pt x="53" y="8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86" name="Freeform 64"/>
            <p:cNvSpPr>
              <a:spLocks/>
            </p:cNvSpPr>
            <p:nvPr/>
          </p:nvSpPr>
          <p:spPr bwMode="auto">
            <a:xfrm>
              <a:off x="3130" y="2525"/>
              <a:ext cx="58" cy="88"/>
            </a:xfrm>
            <a:custGeom>
              <a:avLst/>
              <a:gdLst>
                <a:gd name="T0" fmla="*/ 58 w 58"/>
                <a:gd name="T1" fmla="*/ 0 h 88"/>
                <a:gd name="T2" fmla="*/ 52 w 58"/>
                <a:gd name="T3" fmla="*/ 0 h 88"/>
                <a:gd name="T4" fmla="*/ 47 w 58"/>
                <a:gd name="T5" fmla="*/ 1 h 88"/>
                <a:gd name="T6" fmla="*/ 41 w 58"/>
                <a:gd name="T7" fmla="*/ 3 h 88"/>
                <a:gd name="T8" fmla="*/ 35 w 58"/>
                <a:gd name="T9" fmla="*/ 5 h 88"/>
                <a:gd name="T10" fmla="*/ 31 w 58"/>
                <a:gd name="T11" fmla="*/ 10 h 88"/>
                <a:gd name="T12" fmla="*/ 26 w 58"/>
                <a:gd name="T13" fmla="*/ 14 h 88"/>
                <a:gd name="T14" fmla="*/ 21 w 58"/>
                <a:gd name="T15" fmla="*/ 20 h 88"/>
                <a:gd name="T16" fmla="*/ 18 w 58"/>
                <a:gd name="T17" fmla="*/ 26 h 88"/>
                <a:gd name="T18" fmla="*/ 13 w 58"/>
                <a:gd name="T19" fmla="*/ 32 h 88"/>
                <a:gd name="T20" fmla="*/ 10 w 58"/>
                <a:gd name="T21" fmla="*/ 39 h 88"/>
                <a:gd name="T22" fmla="*/ 7 w 58"/>
                <a:gd name="T23" fmla="*/ 46 h 88"/>
                <a:gd name="T24" fmla="*/ 5 w 58"/>
                <a:gd name="T25" fmla="*/ 53 h 88"/>
                <a:gd name="T26" fmla="*/ 3 w 58"/>
                <a:gd name="T27" fmla="*/ 62 h 88"/>
                <a:gd name="T28" fmla="*/ 2 w 58"/>
                <a:gd name="T29" fmla="*/ 71 h 88"/>
                <a:gd name="T30" fmla="*/ 0 w 58"/>
                <a:gd name="T31" fmla="*/ 79 h 88"/>
                <a:gd name="T32" fmla="*/ 0 w 58"/>
                <a:gd name="T33" fmla="*/ 88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88">
                  <a:moveTo>
                    <a:pt x="58" y="0"/>
                  </a:moveTo>
                  <a:lnTo>
                    <a:pt x="52" y="0"/>
                  </a:lnTo>
                  <a:lnTo>
                    <a:pt x="47" y="1"/>
                  </a:lnTo>
                  <a:lnTo>
                    <a:pt x="41" y="3"/>
                  </a:lnTo>
                  <a:lnTo>
                    <a:pt x="35" y="5"/>
                  </a:lnTo>
                  <a:lnTo>
                    <a:pt x="31" y="10"/>
                  </a:lnTo>
                  <a:lnTo>
                    <a:pt x="26" y="14"/>
                  </a:lnTo>
                  <a:lnTo>
                    <a:pt x="21" y="20"/>
                  </a:lnTo>
                  <a:lnTo>
                    <a:pt x="18" y="26"/>
                  </a:lnTo>
                  <a:lnTo>
                    <a:pt x="13" y="32"/>
                  </a:lnTo>
                  <a:lnTo>
                    <a:pt x="10" y="39"/>
                  </a:lnTo>
                  <a:lnTo>
                    <a:pt x="7" y="46"/>
                  </a:lnTo>
                  <a:lnTo>
                    <a:pt x="5" y="53"/>
                  </a:lnTo>
                  <a:lnTo>
                    <a:pt x="3" y="62"/>
                  </a:lnTo>
                  <a:lnTo>
                    <a:pt x="2" y="71"/>
                  </a:lnTo>
                  <a:lnTo>
                    <a:pt x="0" y="79"/>
                  </a:lnTo>
                  <a:lnTo>
                    <a:pt x="0" y="8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184387" name="Rectangle 65"/>
            <p:cNvSpPr>
              <a:spLocks noChangeArrowheads="1"/>
            </p:cNvSpPr>
            <p:nvPr/>
          </p:nvSpPr>
          <p:spPr bwMode="auto">
            <a:xfrm>
              <a:off x="3107" y="2525"/>
              <a:ext cx="20" cy="10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4388" name="Line 66"/>
            <p:cNvSpPr>
              <a:spLocks noChangeShapeType="1"/>
            </p:cNvSpPr>
            <p:nvPr/>
          </p:nvSpPr>
          <p:spPr bwMode="auto">
            <a:xfrm flipH="1">
              <a:off x="3113" y="2665"/>
              <a:ext cx="1" cy="27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89" name="Rectangle 67"/>
            <p:cNvSpPr>
              <a:spLocks noChangeArrowheads="1"/>
            </p:cNvSpPr>
            <p:nvPr/>
          </p:nvSpPr>
          <p:spPr bwMode="auto">
            <a:xfrm>
              <a:off x="4145" y="2343"/>
              <a:ext cx="46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Adhesive</a:t>
              </a:r>
              <a:endParaRPr lang="en-US" altLang="en-US" sz="1800">
                <a:solidFill>
                  <a:schemeClr val="tx1"/>
                </a:solidFill>
              </a:endParaRPr>
            </a:p>
          </p:txBody>
        </p:sp>
        <p:sp>
          <p:nvSpPr>
            <p:cNvPr id="184390" name="Rectangle 68"/>
            <p:cNvSpPr>
              <a:spLocks noChangeArrowheads="1"/>
            </p:cNvSpPr>
            <p:nvPr/>
          </p:nvSpPr>
          <p:spPr bwMode="auto">
            <a:xfrm>
              <a:off x="4618" y="2359"/>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 </a:t>
              </a:r>
              <a:endParaRPr lang="en-US" altLang="en-US" sz="1800">
                <a:solidFill>
                  <a:schemeClr val="tx1"/>
                </a:solidFill>
              </a:endParaRPr>
            </a:p>
          </p:txBody>
        </p:sp>
        <p:sp>
          <p:nvSpPr>
            <p:cNvPr id="184391" name="Freeform 69"/>
            <p:cNvSpPr>
              <a:spLocks noEditPoints="1"/>
            </p:cNvSpPr>
            <p:nvPr/>
          </p:nvSpPr>
          <p:spPr bwMode="auto">
            <a:xfrm>
              <a:off x="3522" y="2451"/>
              <a:ext cx="547" cy="69"/>
            </a:xfrm>
            <a:custGeom>
              <a:avLst/>
              <a:gdLst>
                <a:gd name="T0" fmla="*/ 547 w 547"/>
                <a:gd name="T1" fmla="*/ 11 h 69"/>
                <a:gd name="T2" fmla="*/ 109 w 547"/>
                <a:gd name="T3" fmla="*/ 52 h 69"/>
                <a:gd name="T4" fmla="*/ 107 w 547"/>
                <a:gd name="T5" fmla="*/ 40 h 69"/>
                <a:gd name="T6" fmla="*/ 546 w 547"/>
                <a:gd name="T7" fmla="*/ 0 h 69"/>
                <a:gd name="T8" fmla="*/ 547 w 547"/>
                <a:gd name="T9" fmla="*/ 11 h 69"/>
                <a:gd name="T10" fmla="*/ 122 w 547"/>
                <a:gd name="T11" fmla="*/ 69 h 69"/>
                <a:gd name="T12" fmla="*/ 0 w 547"/>
                <a:gd name="T13" fmla="*/ 56 h 69"/>
                <a:gd name="T14" fmla="*/ 118 w 547"/>
                <a:gd name="T15" fmla="*/ 20 h 69"/>
                <a:gd name="T16" fmla="*/ 122 w 547"/>
                <a:gd name="T17" fmla="*/ 69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7" h="69">
                  <a:moveTo>
                    <a:pt x="547" y="11"/>
                  </a:moveTo>
                  <a:lnTo>
                    <a:pt x="109" y="52"/>
                  </a:lnTo>
                  <a:lnTo>
                    <a:pt x="107" y="40"/>
                  </a:lnTo>
                  <a:lnTo>
                    <a:pt x="546" y="0"/>
                  </a:lnTo>
                  <a:lnTo>
                    <a:pt x="547" y="11"/>
                  </a:lnTo>
                  <a:close/>
                  <a:moveTo>
                    <a:pt x="122" y="69"/>
                  </a:moveTo>
                  <a:lnTo>
                    <a:pt x="0" y="56"/>
                  </a:lnTo>
                  <a:lnTo>
                    <a:pt x="118" y="20"/>
                  </a:lnTo>
                  <a:lnTo>
                    <a:pt x="122" y="69"/>
                  </a:lnTo>
                  <a:close/>
                </a:path>
              </a:pathLst>
            </a:custGeom>
            <a:solidFill>
              <a:srgbClr val="000000"/>
            </a:solidFill>
            <a:ln w="1588">
              <a:solidFill>
                <a:srgbClr val="000000"/>
              </a:solidFill>
              <a:prstDash val="solid"/>
              <a:round/>
              <a:headEnd/>
              <a:tailEnd/>
            </a:ln>
          </p:spPr>
          <p:txBody>
            <a:bodyPr/>
            <a:lstStyle/>
            <a:p>
              <a:endParaRPr lang="en-AU"/>
            </a:p>
          </p:txBody>
        </p:sp>
        <p:sp>
          <p:nvSpPr>
            <p:cNvPr id="184392" name="Line 70"/>
            <p:cNvSpPr>
              <a:spLocks noChangeShapeType="1"/>
            </p:cNvSpPr>
            <p:nvPr/>
          </p:nvSpPr>
          <p:spPr bwMode="auto">
            <a:xfrm>
              <a:off x="2846" y="2512"/>
              <a:ext cx="1" cy="3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93" name="Line 71"/>
            <p:cNvSpPr>
              <a:spLocks noChangeShapeType="1"/>
            </p:cNvSpPr>
            <p:nvPr/>
          </p:nvSpPr>
          <p:spPr bwMode="auto">
            <a:xfrm>
              <a:off x="2825" y="2514"/>
              <a:ext cx="1" cy="39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84394" name="Freeform 72"/>
            <p:cNvSpPr>
              <a:spLocks noEditPoints="1"/>
            </p:cNvSpPr>
            <p:nvPr/>
          </p:nvSpPr>
          <p:spPr bwMode="auto">
            <a:xfrm>
              <a:off x="2387" y="2834"/>
              <a:ext cx="118" cy="297"/>
            </a:xfrm>
            <a:custGeom>
              <a:avLst/>
              <a:gdLst>
                <a:gd name="T0" fmla="*/ 0 w 118"/>
                <a:gd name="T1" fmla="*/ 289 h 297"/>
                <a:gd name="T2" fmla="*/ 74 w 118"/>
                <a:gd name="T3" fmla="*/ 98 h 297"/>
                <a:gd name="T4" fmla="*/ 74 w 118"/>
                <a:gd name="T5" fmla="*/ 97 h 297"/>
                <a:gd name="T6" fmla="*/ 77 w 118"/>
                <a:gd name="T7" fmla="*/ 96 h 297"/>
                <a:gd name="T8" fmla="*/ 79 w 118"/>
                <a:gd name="T9" fmla="*/ 96 h 297"/>
                <a:gd name="T10" fmla="*/ 81 w 118"/>
                <a:gd name="T11" fmla="*/ 96 h 297"/>
                <a:gd name="T12" fmla="*/ 83 w 118"/>
                <a:gd name="T13" fmla="*/ 97 h 297"/>
                <a:gd name="T14" fmla="*/ 84 w 118"/>
                <a:gd name="T15" fmla="*/ 98 h 297"/>
                <a:gd name="T16" fmla="*/ 86 w 118"/>
                <a:gd name="T17" fmla="*/ 101 h 297"/>
                <a:gd name="T18" fmla="*/ 84 w 118"/>
                <a:gd name="T19" fmla="*/ 103 h 297"/>
                <a:gd name="T20" fmla="*/ 12 w 118"/>
                <a:gd name="T21" fmla="*/ 293 h 297"/>
                <a:gd name="T22" fmla="*/ 10 w 118"/>
                <a:gd name="T23" fmla="*/ 296 h 297"/>
                <a:gd name="T24" fmla="*/ 9 w 118"/>
                <a:gd name="T25" fmla="*/ 297 h 297"/>
                <a:gd name="T26" fmla="*/ 6 w 118"/>
                <a:gd name="T27" fmla="*/ 297 h 297"/>
                <a:gd name="T28" fmla="*/ 5 w 118"/>
                <a:gd name="T29" fmla="*/ 297 h 297"/>
                <a:gd name="T30" fmla="*/ 2 w 118"/>
                <a:gd name="T31" fmla="*/ 296 h 297"/>
                <a:gd name="T32" fmla="*/ 0 w 118"/>
                <a:gd name="T33" fmla="*/ 293 h 297"/>
                <a:gd name="T34" fmla="*/ 0 w 118"/>
                <a:gd name="T35" fmla="*/ 291 h 297"/>
                <a:gd name="T36" fmla="*/ 0 w 118"/>
                <a:gd name="T37" fmla="*/ 289 h 297"/>
                <a:gd name="T38" fmla="*/ 0 w 118"/>
                <a:gd name="T39" fmla="*/ 289 h 297"/>
                <a:gd name="T40" fmla="*/ 52 w 118"/>
                <a:gd name="T41" fmla="*/ 104 h 297"/>
                <a:gd name="T42" fmla="*/ 118 w 118"/>
                <a:gd name="T43" fmla="*/ 0 h 297"/>
                <a:gd name="T44" fmla="*/ 97 w 118"/>
                <a:gd name="T45" fmla="*/ 122 h 297"/>
                <a:gd name="T46" fmla="*/ 52 w 118"/>
                <a:gd name="T47" fmla="*/ 104 h 2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8" h="297">
                  <a:moveTo>
                    <a:pt x="0" y="289"/>
                  </a:moveTo>
                  <a:lnTo>
                    <a:pt x="74" y="98"/>
                  </a:lnTo>
                  <a:lnTo>
                    <a:pt x="74" y="97"/>
                  </a:lnTo>
                  <a:lnTo>
                    <a:pt x="77" y="96"/>
                  </a:lnTo>
                  <a:lnTo>
                    <a:pt x="79" y="96"/>
                  </a:lnTo>
                  <a:lnTo>
                    <a:pt x="81" y="96"/>
                  </a:lnTo>
                  <a:lnTo>
                    <a:pt x="83" y="97"/>
                  </a:lnTo>
                  <a:lnTo>
                    <a:pt x="84" y="98"/>
                  </a:lnTo>
                  <a:lnTo>
                    <a:pt x="86" y="101"/>
                  </a:lnTo>
                  <a:lnTo>
                    <a:pt x="84" y="103"/>
                  </a:lnTo>
                  <a:lnTo>
                    <a:pt x="12" y="293"/>
                  </a:lnTo>
                  <a:lnTo>
                    <a:pt x="10" y="296"/>
                  </a:lnTo>
                  <a:lnTo>
                    <a:pt x="9" y="297"/>
                  </a:lnTo>
                  <a:lnTo>
                    <a:pt x="6" y="297"/>
                  </a:lnTo>
                  <a:lnTo>
                    <a:pt x="5" y="297"/>
                  </a:lnTo>
                  <a:lnTo>
                    <a:pt x="2" y="296"/>
                  </a:lnTo>
                  <a:lnTo>
                    <a:pt x="0" y="293"/>
                  </a:lnTo>
                  <a:lnTo>
                    <a:pt x="0" y="291"/>
                  </a:lnTo>
                  <a:lnTo>
                    <a:pt x="0" y="289"/>
                  </a:lnTo>
                  <a:close/>
                  <a:moveTo>
                    <a:pt x="52" y="104"/>
                  </a:moveTo>
                  <a:lnTo>
                    <a:pt x="118" y="0"/>
                  </a:lnTo>
                  <a:lnTo>
                    <a:pt x="97" y="122"/>
                  </a:lnTo>
                  <a:lnTo>
                    <a:pt x="52" y="104"/>
                  </a:lnTo>
                  <a:close/>
                </a:path>
              </a:pathLst>
            </a:custGeom>
            <a:solidFill>
              <a:srgbClr val="000000"/>
            </a:solidFill>
            <a:ln w="1588">
              <a:solidFill>
                <a:srgbClr val="000000"/>
              </a:solidFill>
              <a:prstDash val="solid"/>
              <a:round/>
              <a:headEnd/>
              <a:tailEnd/>
            </a:ln>
          </p:spPr>
          <p:txBody>
            <a:bodyPr/>
            <a:lstStyle/>
            <a:p>
              <a:endParaRPr lang="en-AU"/>
            </a:p>
          </p:txBody>
        </p:sp>
        <p:sp>
          <p:nvSpPr>
            <p:cNvPr id="184395" name="Freeform 73"/>
            <p:cNvSpPr>
              <a:spLocks noEditPoints="1"/>
            </p:cNvSpPr>
            <p:nvPr/>
          </p:nvSpPr>
          <p:spPr bwMode="auto">
            <a:xfrm>
              <a:off x="2849" y="2776"/>
              <a:ext cx="198" cy="270"/>
            </a:xfrm>
            <a:custGeom>
              <a:avLst/>
              <a:gdLst>
                <a:gd name="T0" fmla="*/ 187 w 198"/>
                <a:gd name="T1" fmla="*/ 267 h 270"/>
                <a:gd name="T2" fmla="*/ 59 w 198"/>
                <a:gd name="T3" fmla="*/ 91 h 270"/>
                <a:gd name="T4" fmla="*/ 59 w 198"/>
                <a:gd name="T5" fmla="*/ 90 h 270"/>
                <a:gd name="T6" fmla="*/ 58 w 198"/>
                <a:gd name="T7" fmla="*/ 87 h 270"/>
                <a:gd name="T8" fmla="*/ 59 w 198"/>
                <a:gd name="T9" fmla="*/ 85 h 270"/>
                <a:gd name="T10" fmla="*/ 61 w 198"/>
                <a:gd name="T11" fmla="*/ 84 h 270"/>
                <a:gd name="T12" fmla="*/ 64 w 198"/>
                <a:gd name="T13" fmla="*/ 82 h 270"/>
                <a:gd name="T14" fmla="*/ 65 w 198"/>
                <a:gd name="T15" fmla="*/ 82 h 270"/>
                <a:gd name="T16" fmla="*/ 68 w 198"/>
                <a:gd name="T17" fmla="*/ 82 h 270"/>
                <a:gd name="T18" fmla="*/ 69 w 198"/>
                <a:gd name="T19" fmla="*/ 84 h 270"/>
                <a:gd name="T20" fmla="*/ 197 w 198"/>
                <a:gd name="T21" fmla="*/ 259 h 270"/>
                <a:gd name="T22" fmla="*/ 198 w 198"/>
                <a:gd name="T23" fmla="*/ 262 h 270"/>
                <a:gd name="T24" fmla="*/ 198 w 198"/>
                <a:gd name="T25" fmla="*/ 264 h 270"/>
                <a:gd name="T26" fmla="*/ 197 w 198"/>
                <a:gd name="T27" fmla="*/ 267 h 270"/>
                <a:gd name="T28" fmla="*/ 196 w 198"/>
                <a:gd name="T29" fmla="*/ 268 h 270"/>
                <a:gd name="T30" fmla="*/ 193 w 198"/>
                <a:gd name="T31" fmla="*/ 270 h 270"/>
                <a:gd name="T32" fmla="*/ 191 w 198"/>
                <a:gd name="T33" fmla="*/ 270 h 270"/>
                <a:gd name="T34" fmla="*/ 188 w 198"/>
                <a:gd name="T35" fmla="*/ 268 h 270"/>
                <a:gd name="T36" fmla="*/ 187 w 198"/>
                <a:gd name="T37" fmla="*/ 267 h 270"/>
                <a:gd name="T38" fmla="*/ 187 w 198"/>
                <a:gd name="T39" fmla="*/ 267 h 270"/>
                <a:gd name="T40" fmla="*/ 52 w 198"/>
                <a:gd name="T41" fmla="*/ 111 h 270"/>
                <a:gd name="T42" fmla="*/ 0 w 198"/>
                <a:gd name="T43" fmla="*/ 0 h 270"/>
                <a:gd name="T44" fmla="*/ 91 w 198"/>
                <a:gd name="T45" fmla="*/ 84 h 270"/>
                <a:gd name="T46" fmla="*/ 52 w 198"/>
                <a:gd name="T47" fmla="*/ 111 h 2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8" h="270">
                  <a:moveTo>
                    <a:pt x="187" y="267"/>
                  </a:moveTo>
                  <a:lnTo>
                    <a:pt x="59" y="91"/>
                  </a:lnTo>
                  <a:lnTo>
                    <a:pt x="59" y="90"/>
                  </a:lnTo>
                  <a:lnTo>
                    <a:pt x="58" y="87"/>
                  </a:lnTo>
                  <a:lnTo>
                    <a:pt x="59" y="85"/>
                  </a:lnTo>
                  <a:lnTo>
                    <a:pt x="61" y="84"/>
                  </a:lnTo>
                  <a:lnTo>
                    <a:pt x="64" y="82"/>
                  </a:lnTo>
                  <a:lnTo>
                    <a:pt x="65" y="82"/>
                  </a:lnTo>
                  <a:lnTo>
                    <a:pt x="68" y="82"/>
                  </a:lnTo>
                  <a:lnTo>
                    <a:pt x="69" y="84"/>
                  </a:lnTo>
                  <a:lnTo>
                    <a:pt x="197" y="259"/>
                  </a:lnTo>
                  <a:lnTo>
                    <a:pt x="198" y="262"/>
                  </a:lnTo>
                  <a:lnTo>
                    <a:pt x="198" y="264"/>
                  </a:lnTo>
                  <a:lnTo>
                    <a:pt x="197" y="267"/>
                  </a:lnTo>
                  <a:lnTo>
                    <a:pt x="196" y="268"/>
                  </a:lnTo>
                  <a:lnTo>
                    <a:pt x="193" y="270"/>
                  </a:lnTo>
                  <a:lnTo>
                    <a:pt x="191" y="270"/>
                  </a:lnTo>
                  <a:lnTo>
                    <a:pt x="188" y="268"/>
                  </a:lnTo>
                  <a:lnTo>
                    <a:pt x="187" y="267"/>
                  </a:lnTo>
                  <a:close/>
                  <a:moveTo>
                    <a:pt x="52" y="111"/>
                  </a:moveTo>
                  <a:lnTo>
                    <a:pt x="0" y="0"/>
                  </a:lnTo>
                  <a:lnTo>
                    <a:pt x="91" y="84"/>
                  </a:lnTo>
                  <a:lnTo>
                    <a:pt x="52" y="111"/>
                  </a:lnTo>
                  <a:close/>
                </a:path>
              </a:pathLst>
            </a:custGeom>
            <a:solidFill>
              <a:srgbClr val="000000"/>
            </a:solidFill>
            <a:ln w="1588">
              <a:solidFill>
                <a:srgbClr val="000000"/>
              </a:solidFill>
              <a:prstDash val="solid"/>
              <a:round/>
              <a:headEnd/>
              <a:tailEnd/>
            </a:ln>
          </p:spPr>
          <p:txBody>
            <a:bodyPr/>
            <a:lstStyle/>
            <a:p>
              <a:endParaRPr lang="en-AU"/>
            </a:p>
          </p:txBody>
        </p:sp>
        <p:sp>
          <p:nvSpPr>
            <p:cNvPr id="184396" name="Rectangle 74"/>
            <p:cNvSpPr>
              <a:spLocks noChangeArrowheads="1"/>
            </p:cNvSpPr>
            <p:nvPr/>
          </p:nvSpPr>
          <p:spPr bwMode="auto">
            <a:xfrm>
              <a:off x="1674" y="3179"/>
              <a:ext cx="12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Strong node bond failure</a:t>
              </a:r>
              <a:endParaRPr lang="en-US" altLang="en-US" sz="1800">
                <a:solidFill>
                  <a:schemeClr val="tx1"/>
                </a:solidFill>
              </a:endParaRPr>
            </a:p>
          </p:txBody>
        </p:sp>
        <p:sp>
          <p:nvSpPr>
            <p:cNvPr id="184397" name="Rectangle 75"/>
            <p:cNvSpPr>
              <a:spLocks noChangeArrowheads="1"/>
            </p:cNvSpPr>
            <p:nvPr/>
          </p:nvSpPr>
          <p:spPr bwMode="auto">
            <a:xfrm>
              <a:off x="3515" y="3167"/>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 </a:t>
              </a:r>
              <a:endParaRPr lang="en-US" altLang="en-US" sz="1800">
                <a:solidFill>
                  <a:schemeClr val="tx1"/>
                </a:solidFill>
              </a:endParaRPr>
            </a:p>
          </p:txBody>
        </p:sp>
        <p:sp>
          <p:nvSpPr>
            <p:cNvPr id="184398" name="Rectangle 76"/>
            <p:cNvSpPr>
              <a:spLocks noChangeArrowheads="1"/>
            </p:cNvSpPr>
            <p:nvPr/>
          </p:nvSpPr>
          <p:spPr bwMode="auto">
            <a:xfrm>
              <a:off x="3077" y="3067"/>
              <a:ext cx="123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Weak node bond failure</a:t>
              </a:r>
              <a:endParaRPr lang="en-US" altLang="en-US" sz="1800">
                <a:solidFill>
                  <a:schemeClr val="tx1"/>
                </a:solidFill>
              </a:endParaRPr>
            </a:p>
          </p:txBody>
        </p:sp>
        <p:sp>
          <p:nvSpPr>
            <p:cNvPr id="184399" name="Rectangle 77"/>
            <p:cNvSpPr>
              <a:spLocks noChangeArrowheads="1"/>
            </p:cNvSpPr>
            <p:nvPr/>
          </p:nvSpPr>
          <p:spPr bwMode="auto">
            <a:xfrm>
              <a:off x="4326" y="3019"/>
              <a:ext cx="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500" b="1">
                  <a:latin typeface="Times New Roman" pitchFamily="18" charset="0"/>
                </a:rPr>
                <a:t> </a:t>
              </a:r>
              <a:endParaRPr lang="en-US" altLang="en-US" sz="1800">
                <a:solidFill>
                  <a:schemeClr val="tx1"/>
                </a:solidFill>
              </a:endParaRPr>
            </a:p>
          </p:txBody>
        </p:sp>
      </p:grpSp>
      <p:sp>
        <p:nvSpPr>
          <p:cNvPr id="79"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80" name="Rectangle 5"/>
          <p:cNvSpPr>
            <a:spLocks noGrp="1" noChangeArrowheads="1"/>
          </p:cNvSpPr>
          <p:nvPr>
            <p:ph type="ftr" sz="quarter" idx="4294967295"/>
          </p:nvPr>
        </p:nvSpPr>
        <p:spPr>
          <a:xfrm>
            <a:off x="3016250" y="6178550"/>
            <a:ext cx="3028950" cy="474663"/>
          </a:xfrm>
          <a:prstGeom prst="rect">
            <a:avLst/>
          </a:prstGeom>
        </p:spPr>
        <p:txBody>
          <a:bodyPr/>
          <a:lstStyle>
            <a:lvl1pPr algn="ctr">
              <a:defRPr sz="1100">
                <a:solidFill>
                  <a:srgbClr val="000000"/>
                </a:solidFill>
              </a:defRPr>
            </a:lvl1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753019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712788" y="476250"/>
            <a:ext cx="8226425" cy="1143000"/>
          </a:xfrm>
        </p:spPr>
        <p:txBody>
          <a:bodyPr/>
          <a:lstStyle/>
          <a:p>
            <a:pPr eaLnBrk="1" hangingPunct="1">
              <a:defRPr/>
            </a:pPr>
            <a:r>
              <a:rPr lang="en-US" sz="3200" dirty="0"/>
              <a:t>Sandwich panel </a:t>
            </a:r>
            <a:r>
              <a:rPr lang="en-US" sz="3200" dirty="0">
                <a:solidFill>
                  <a:srgbClr val="FF0000"/>
                </a:solidFill>
              </a:rPr>
              <a:t>production defects</a:t>
            </a:r>
          </a:p>
        </p:txBody>
      </p:sp>
      <p:sp>
        <p:nvSpPr>
          <p:cNvPr id="138243" name="Rectangle 3"/>
          <p:cNvSpPr>
            <a:spLocks noGrp="1" noChangeArrowheads="1"/>
          </p:cNvSpPr>
          <p:nvPr>
            <p:ph type="body" idx="1"/>
          </p:nvPr>
        </p:nvSpPr>
        <p:spPr>
          <a:xfrm>
            <a:off x="684213" y="1585913"/>
            <a:ext cx="8226425" cy="4497387"/>
          </a:xfrm>
        </p:spPr>
        <p:txBody>
          <a:bodyPr/>
          <a:lstStyle/>
          <a:p>
            <a:pPr eaLnBrk="1" hangingPunct="1">
              <a:defRPr/>
            </a:pPr>
            <a:r>
              <a:rPr lang="en-US" dirty="0"/>
              <a:t>Core to edge member gaps, voids in foaming adhesive at edge members, incomplete core splice, gaps at machined steps, incorrect ribbon direction</a:t>
            </a:r>
          </a:p>
          <a:p>
            <a:pPr eaLnBrk="1" hangingPunct="1">
              <a:defRPr/>
            </a:pPr>
            <a:r>
              <a:rPr lang="en-US" dirty="0"/>
              <a:t>Loss in strength shown</a:t>
            </a:r>
          </a:p>
        </p:txBody>
      </p:sp>
      <p:sp>
        <p:nvSpPr>
          <p:cNvPr id="183304" name="Rectangle 5"/>
          <p:cNvSpPr>
            <a:spLocks noChangeArrowheads="1"/>
          </p:cNvSpPr>
          <p:nvPr/>
        </p:nvSpPr>
        <p:spPr bwMode="auto">
          <a:xfrm>
            <a:off x="2606675" y="3259138"/>
            <a:ext cx="1611312" cy="889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3305" name="Rectangle 6"/>
          <p:cNvSpPr>
            <a:spLocks noChangeArrowheads="1"/>
          </p:cNvSpPr>
          <p:nvPr/>
        </p:nvSpPr>
        <p:spPr bwMode="auto">
          <a:xfrm>
            <a:off x="2592388" y="3259138"/>
            <a:ext cx="88900" cy="1524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3306" name="Rectangle 7"/>
          <p:cNvSpPr>
            <a:spLocks noChangeArrowheads="1"/>
          </p:cNvSpPr>
          <p:nvPr/>
        </p:nvSpPr>
        <p:spPr bwMode="auto">
          <a:xfrm>
            <a:off x="1663700" y="4783138"/>
            <a:ext cx="1017587" cy="889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3307" name="Rectangle 8"/>
          <p:cNvSpPr>
            <a:spLocks noChangeArrowheads="1"/>
          </p:cNvSpPr>
          <p:nvPr/>
        </p:nvSpPr>
        <p:spPr bwMode="auto">
          <a:xfrm>
            <a:off x="1663700" y="4884738"/>
            <a:ext cx="3322637" cy="889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3308" name="Rectangle 9"/>
          <p:cNvSpPr>
            <a:spLocks noChangeArrowheads="1"/>
          </p:cNvSpPr>
          <p:nvPr/>
        </p:nvSpPr>
        <p:spPr bwMode="auto">
          <a:xfrm>
            <a:off x="2693988" y="3359151"/>
            <a:ext cx="3276600" cy="11906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3309" name="Rectangle 10" descr="Light vertical"/>
          <p:cNvSpPr>
            <a:spLocks noChangeArrowheads="1"/>
          </p:cNvSpPr>
          <p:nvPr/>
        </p:nvSpPr>
        <p:spPr bwMode="auto">
          <a:xfrm>
            <a:off x="2752725" y="3476626"/>
            <a:ext cx="1509712" cy="1393825"/>
          </a:xfrm>
          <a:prstGeom prst="rect">
            <a:avLst/>
          </a:prstGeom>
          <a:pattFill prst="ltVert">
            <a:fgClr>
              <a:schemeClr va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3310" name="Line 11"/>
          <p:cNvSpPr>
            <a:spLocks noChangeShapeType="1"/>
          </p:cNvSpPr>
          <p:nvPr/>
        </p:nvSpPr>
        <p:spPr bwMode="auto">
          <a:xfrm>
            <a:off x="2722563" y="4013201"/>
            <a:ext cx="0" cy="493713"/>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83311" name="Line 12"/>
          <p:cNvSpPr>
            <a:spLocks noChangeShapeType="1"/>
          </p:cNvSpPr>
          <p:nvPr/>
        </p:nvSpPr>
        <p:spPr bwMode="auto">
          <a:xfrm>
            <a:off x="2747963" y="4386263"/>
            <a:ext cx="0" cy="49371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2" name="Group 1"/>
          <p:cNvGrpSpPr/>
          <p:nvPr/>
        </p:nvGrpSpPr>
        <p:grpSpPr>
          <a:xfrm>
            <a:off x="1058863" y="3408363"/>
            <a:ext cx="1616075" cy="641350"/>
            <a:chOff x="1058863" y="3408363"/>
            <a:chExt cx="1616075" cy="641350"/>
          </a:xfrm>
        </p:grpSpPr>
        <p:sp>
          <p:nvSpPr>
            <p:cNvPr id="183312" name="Text Box 13"/>
            <p:cNvSpPr txBox="1">
              <a:spLocks noChangeArrowheads="1"/>
            </p:cNvSpPr>
            <p:nvPr/>
          </p:nvSpPr>
          <p:spPr bwMode="auto">
            <a:xfrm>
              <a:off x="1058863" y="3408363"/>
              <a:ext cx="906462" cy="6413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dirty="0"/>
                <a:t>Gap </a:t>
              </a:r>
            </a:p>
            <a:p>
              <a:pPr eaLnBrk="1" hangingPunct="1">
                <a:spcBef>
                  <a:spcPct val="0"/>
                </a:spcBef>
                <a:buClrTx/>
                <a:buSzTx/>
                <a:buFontTx/>
                <a:buNone/>
              </a:pPr>
              <a:r>
                <a:rPr lang="en-AU" altLang="en-US" sz="1800" dirty="0"/>
                <a:t>&gt;30%</a:t>
              </a:r>
            </a:p>
          </p:txBody>
        </p:sp>
        <p:sp>
          <p:nvSpPr>
            <p:cNvPr id="183314" name="AutoShape 15"/>
            <p:cNvSpPr>
              <a:spLocks noChangeArrowheads="1"/>
            </p:cNvSpPr>
            <p:nvPr/>
          </p:nvSpPr>
          <p:spPr bwMode="auto">
            <a:xfrm>
              <a:off x="2008188" y="3592513"/>
              <a:ext cx="666750" cy="88900"/>
            </a:xfrm>
            <a:prstGeom prst="rightArrow">
              <a:avLst>
                <a:gd name="adj1" fmla="val 50000"/>
                <a:gd name="adj2" fmla="val 18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lgn="ctr" eaLnBrk="1" hangingPunct="1">
                <a:spcBef>
                  <a:spcPct val="0"/>
                </a:spcBef>
                <a:buClrTx/>
                <a:buSzTx/>
                <a:buFontTx/>
                <a:buNone/>
              </a:pPr>
              <a:endParaRPr lang="en-US" altLang="en-US" sz="1800"/>
            </a:p>
          </p:txBody>
        </p:sp>
      </p:grpSp>
      <p:grpSp>
        <p:nvGrpSpPr>
          <p:cNvPr id="3" name="Group 2"/>
          <p:cNvGrpSpPr/>
          <p:nvPr/>
        </p:nvGrpSpPr>
        <p:grpSpPr>
          <a:xfrm>
            <a:off x="1320800" y="4208463"/>
            <a:ext cx="1355725" cy="641350"/>
            <a:chOff x="1320800" y="4208463"/>
            <a:chExt cx="1355725" cy="641350"/>
          </a:xfrm>
        </p:grpSpPr>
        <p:sp>
          <p:nvSpPr>
            <p:cNvPr id="183313" name="Text Box 14"/>
            <p:cNvSpPr txBox="1">
              <a:spLocks noChangeArrowheads="1"/>
            </p:cNvSpPr>
            <p:nvPr/>
          </p:nvSpPr>
          <p:spPr bwMode="auto">
            <a:xfrm>
              <a:off x="1320800" y="4208463"/>
              <a:ext cx="815975" cy="6413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dirty="0"/>
                <a:t>Void</a:t>
              </a:r>
            </a:p>
            <a:p>
              <a:pPr eaLnBrk="1" hangingPunct="1">
                <a:spcBef>
                  <a:spcPct val="0"/>
                </a:spcBef>
                <a:buClrTx/>
                <a:buSzTx/>
                <a:buFontTx/>
                <a:buNone/>
              </a:pPr>
              <a:r>
                <a:rPr lang="en-AU" altLang="en-US" sz="1800" dirty="0"/>
                <a:t>&gt;30%</a:t>
              </a:r>
            </a:p>
          </p:txBody>
        </p:sp>
        <p:sp>
          <p:nvSpPr>
            <p:cNvPr id="183315" name="AutoShape 16"/>
            <p:cNvSpPr>
              <a:spLocks noChangeArrowheads="1"/>
            </p:cNvSpPr>
            <p:nvPr/>
          </p:nvSpPr>
          <p:spPr bwMode="auto">
            <a:xfrm>
              <a:off x="2009775" y="4537076"/>
              <a:ext cx="666750" cy="88900"/>
            </a:xfrm>
            <a:prstGeom prst="rightArrow">
              <a:avLst>
                <a:gd name="adj1" fmla="val 50000"/>
                <a:gd name="adj2" fmla="val 18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lgn="ctr" eaLnBrk="1" hangingPunct="1">
                <a:spcBef>
                  <a:spcPct val="0"/>
                </a:spcBef>
                <a:buClrTx/>
                <a:buSzTx/>
                <a:buFontTx/>
                <a:buNone/>
              </a:pPr>
              <a:endParaRPr lang="en-US" altLang="en-US" sz="1800"/>
            </a:p>
          </p:txBody>
        </p:sp>
      </p:grpSp>
      <p:sp>
        <p:nvSpPr>
          <p:cNvPr id="183316" name="Rectangle 17" descr="Light vertical"/>
          <p:cNvSpPr>
            <a:spLocks noChangeArrowheads="1"/>
          </p:cNvSpPr>
          <p:nvPr/>
        </p:nvSpPr>
        <p:spPr bwMode="auto">
          <a:xfrm>
            <a:off x="4346575" y="3489326"/>
            <a:ext cx="1046162" cy="1365250"/>
          </a:xfrm>
          <a:prstGeom prst="rect">
            <a:avLst/>
          </a:prstGeom>
          <a:pattFill prst="ltVert">
            <a:fgClr>
              <a:schemeClr va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3317" name="Line 18"/>
          <p:cNvSpPr>
            <a:spLocks noChangeShapeType="1"/>
          </p:cNvSpPr>
          <p:nvPr/>
        </p:nvSpPr>
        <p:spPr bwMode="auto">
          <a:xfrm>
            <a:off x="4294188" y="4110038"/>
            <a:ext cx="0" cy="739775"/>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83318" name="Rectangle 19"/>
          <p:cNvSpPr>
            <a:spLocks noChangeArrowheads="1"/>
          </p:cNvSpPr>
          <p:nvPr/>
        </p:nvSpPr>
        <p:spPr bwMode="auto">
          <a:xfrm>
            <a:off x="4956175" y="4926013"/>
            <a:ext cx="1030287" cy="4603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3319" name="Rectangle 20" descr="Light vertical"/>
          <p:cNvSpPr>
            <a:spLocks noChangeArrowheads="1"/>
          </p:cNvSpPr>
          <p:nvPr/>
        </p:nvSpPr>
        <p:spPr bwMode="auto">
          <a:xfrm>
            <a:off x="5360988" y="3473451"/>
            <a:ext cx="609600" cy="1452563"/>
          </a:xfrm>
          <a:prstGeom prst="rect">
            <a:avLst/>
          </a:prstGeom>
          <a:pattFill prst="ltVert">
            <a:fgClr>
              <a:schemeClr val="accent2"/>
            </a:fgClr>
            <a:bgClr>
              <a:schemeClr val="hlink"/>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3320" name="Line 21"/>
          <p:cNvSpPr>
            <a:spLocks noChangeShapeType="1"/>
          </p:cNvSpPr>
          <p:nvPr/>
        </p:nvSpPr>
        <p:spPr bwMode="auto">
          <a:xfrm>
            <a:off x="2679700" y="3343276"/>
            <a:ext cx="1552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83321" name="Line 22"/>
          <p:cNvSpPr>
            <a:spLocks noChangeShapeType="1"/>
          </p:cNvSpPr>
          <p:nvPr/>
        </p:nvSpPr>
        <p:spPr bwMode="auto">
          <a:xfrm>
            <a:off x="2679700" y="3475038"/>
            <a:ext cx="32956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83322" name="Line 23"/>
          <p:cNvSpPr>
            <a:spLocks noChangeShapeType="1"/>
          </p:cNvSpPr>
          <p:nvPr/>
        </p:nvSpPr>
        <p:spPr bwMode="auto">
          <a:xfrm>
            <a:off x="1663700" y="4867276"/>
            <a:ext cx="33385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83323" name="Line 24"/>
          <p:cNvSpPr>
            <a:spLocks noChangeShapeType="1"/>
          </p:cNvSpPr>
          <p:nvPr/>
        </p:nvSpPr>
        <p:spPr bwMode="auto">
          <a:xfrm>
            <a:off x="5307013" y="4911726"/>
            <a:ext cx="652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4" name="Group 3"/>
          <p:cNvGrpSpPr/>
          <p:nvPr/>
        </p:nvGrpSpPr>
        <p:grpSpPr>
          <a:xfrm>
            <a:off x="2976563" y="4854576"/>
            <a:ext cx="1544637" cy="1171575"/>
            <a:chOff x="2976563" y="4854576"/>
            <a:chExt cx="1544637" cy="1171575"/>
          </a:xfrm>
        </p:grpSpPr>
        <p:sp>
          <p:nvSpPr>
            <p:cNvPr id="183324" name="Text Box 25"/>
            <p:cNvSpPr txBox="1">
              <a:spLocks noChangeArrowheads="1"/>
            </p:cNvSpPr>
            <p:nvPr/>
          </p:nvSpPr>
          <p:spPr bwMode="auto">
            <a:xfrm>
              <a:off x="2976563" y="5110163"/>
              <a:ext cx="1544637" cy="9159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dirty="0"/>
                <a:t>Incomplete core splice</a:t>
              </a:r>
            </a:p>
            <a:p>
              <a:pPr eaLnBrk="1" hangingPunct="1">
                <a:spcBef>
                  <a:spcPct val="0"/>
                </a:spcBef>
                <a:buClrTx/>
                <a:buSzTx/>
                <a:buFontTx/>
                <a:buNone/>
              </a:pPr>
              <a:r>
                <a:rPr lang="en-AU" altLang="en-US" sz="1800" dirty="0"/>
                <a:t>&lt; 10%</a:t>
              </a:r>
            </a:p>
          </p:txBody>
        </p:sp>
        <p:sp>
          <p:nvSpPr>
            <p:cNvPr id="183327" name="AutoShape 28"/>
            <p:cNvSpPr>
              <a:spLocks noChangeArrowheads="1"/>
            </p:cNvSpPr>
            <p:nvPr/>
          </p:nvSpPr>
          <p:spPr bwMode="auto">
            <a:xfrm rot="19242635">
              <a:off x="3676650" y="4854576"/>
              <a:ext cx="666750" cy="88900"/>
            </a:xfrm>
            <a:prstGeom prst="rightArrow">
              <a:avLst>
                <a:gd name="adj1" fmla="val 50000"/>
                <a:gd name="adj2" fmla="val 18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lgn="ctr" eaLnBrk="1" hangingPunct="1">
                <a:spcBef>
                  <a:spcPct val="0"/>
                </a:spcBef>
                <a:buClrTx/>
                <a:buSzTx/>
                <a:buFontTx/>
                <a:buNone/>
              </a:pPr>
              <a:endParaRPr lang="en-US" altLang="en-US" sz="1800"/>
            </a:p>
          </p:txBody>
        </p:sp>
      </p:grpSp>
      <p:grpSp>
        <p:nvGrpSpPr>
          <p:cNvPr id="5" name="Group 4"/>
          <p:cNvGrpSpPr/>
          <p:nvPr/>
        </p:nvGrpSpPr>
        <p:grpSpPr>
          <a:xfrm>
            <a:off x="5532438" y="4854576"/>
            <a:ext cx="2078037" cy="1195388"/>
            <a:chOff x="5532438" y="4854576"/>
            <a:chExt cx="2078037" cy="1195388"/>
          </a:xfrm>
        </p:grpSpPr>
        <p:sp>
          <p:nvSpPr>
            <p:cNvPr id="183325" name="Text Box 26"/>
            <p:cNvSpPr txBox="1">
              <a:spLocks noChangeArrowheads="1"/>
            </p:cNvSpPr>
            <p:nvPr/>
          </p:nvSpPr>
          <p:spPr bwMode="auto">
            <a:xfrm>
              <a:off x="5789613" y="5133976"/>
              <a:ext cx="1820862" cy="91598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a:t>Gap at machined step</a:t>
              </a:r>
            </a:p>
            <a:p>
              <a:pPr eaLnBrk="1" hangingPunct="1">
                <a:spcBef>
                  <a:spcPct val="0"/>
                </a:spcBef>
                <a:buClrTx/>
                <a:buSzTx/>
                <a:buFontTx/>
                <a:buNone/>
              </a:pPr>
              <a:r>
                <a:rPr lang="en-AU" altLang="en-US" sz="1800"/>
                <a:t>10% to 30%</a:t>
              </a:r>
            </a:p>
          </p:txBody>
        </p:sp>
        <p:sp>
          <p:nvSpPr>
            <p:cNvPr id="183328" name="AutoShape 29"/>
            <p:cNvSpPr>
              <a:spLocks noChangeArrowheads="1"/>
            </p:cNvSpPr>
            <p:nvPr/>
          </p:nvSpPr>
          <p:spPr bwMode="auto">
            <a:xfrm rot="13597498">
              <a:off x="5243513" y="5143501"/>
              <a:ext cx="666750" cy="88900"/>
            </a:xfrm>
            <a:prstGeom prst="rightArrow">
              <a:avLst>
                <a:gd name="adj1" fmla="val 50000"/>
                <a:gd name="adj2" fmla="val 18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lgn="ctr" eaLnBrk="1" hangingPunct="1">
                <a:spcBef>
                  <a:spcPct val="0"/>
                </a:spcBef>
                <a:buClrTx/>
                <a:buSzTx/>
                <a:buFontTx/>
                <a:buNone/>
              </a:pPr>
              <a:endParaRPr lang="en-US" altLang="en-US" sz="1800"/>
            </a:p>
          </p:txBody>
        </p:sp>
      </p:grpSp>
      <p:grpSp>
        <p:nvGrpSpPr>
          <p:cNvPr id="6" name="Group 5"/>
          <p:cNvGrpSpPr/>
          <p:nvPr/>
        </p:nvGrpSpPr>
        <p:grpSpPr>
          <a:xfrm>
            <a:off x="5881688" y="3614738"/>
            <a:ext cx="2465387" cy="641350"/>
            <a:chOff x="5881688" y="3614738"/>
            <a:chExt cx="2465387" cy="641350"/>
          </a:xfrm>
        </p:grpSpPr>
        <p:sp>
          <p:nvSpPr>
            <p:cNvPr id="183326" name="Rectangle 27"/>
            <p:cNvSpPr>
              <a:spLocks noChangeArrowheads="1"/>
            </p:cNvSpPr>
            <p:nvPr/>
          </p:nvSpPr>
          <p:spPr bwMode="auto">
            <a:xfrm>
              <a:off x="6581775" y="3614738"/>
              <a:ext cx="1765300" cy="6413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AU" altLang="en-US" sz="1800"/>
                <a:t>Wrong ribbon </a:t>
              </a:r>
              <a:br>
                <a:rPr lang="en-AU" altLang="en-US" sz="1800"/>
              </a:br>
              <a:r>
                <a:rPr lang="en-AU" altLang="en-US" sz="1800"/>
                <a:t>direction &lt; 10%</a:t>
              </a:r>
            </a:p>
          </p:txBody>
        </p:sp>
        <p:sp>
          <p:nvSpPr>
            <p:cNvPr id="183329" name="AutoShape 30"/>
            <p:cNvSpPr>
              <a:spLocks noChangeArrowheads="1"/>
            </p:cNvSpPr>
            <p:nvPr/>
          </p:nvSpPr>
          <p:spPr bwMode="auto">
            <a:xfrm rot="10800000">
              <a:off x="5881688" y="4040188"/>
              <a:ext cx="666750" cy="88900"/>
            </a:xfrm>
            <a:prstGeom prst="rightArrow">
              <a:avLst>
                <a:gd name="adj1" fmla="val 50000"/>
                <a:gd name="adj2" fmla="val 18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lgn="ctr" eaLnBrk="1" hangingPunct="1">
                <a:spcBef>
                  <a:spcPct val="0"/>
                </a:spcBef>
                <a:buClrTx/>
                <a:buSzTx/>
                <a:buFontTx/>
                <a:buNone/>
              </a:pPr>
              <a:endParaRPr lang="en-US" altLang="en-US" sz="1800"/>
            </a:p>
          </p:txBody>
        </p:sp>
      </p:grpSp>
      <p:sp>
        <p:nvSpPr>
          <p:cNvPr id="183302" name="Line 31"/>
          <p:cNvSpPr>
            <a:spLocks noChangeShapeType="1"/>
          </p:cNvSpPr>
          <p:nvPr/>
        </p:nvSpPr>
        <p:spPr bwMode="auto">
          <a:xfrm>
            <a:off x="2693988" y="4379913"/>
            <a:ext cx="0" cy="49371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33"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34" name="Rectangle 5"/>
          <p:cNvSpPr>
            <a:spLocks noGrp="1" noChangeArrowheads="1"/>
          </p:cNvSpPr>
          <p:nvPr>
            <p:ph type="ftr" sz="quarter" idx="4294967295"/>
          </p:nvPr>
        </p:nvSpPr>
        <p:spPr>
          <a:xfrm>
            <a:off x="3016250" y="6178550"/>
            <a:ext cx="3028950" cy="474663"/>
          </a:xfrm>
          <a:prstGeom prst="rect">
            <a:avLst/>
          </a:prstGeom>
        </p:spPr>
        <p:txBody>
          <a:bodyPr/>
          <a:lstStyle>
            <a:lvl1pPr algn="ctr">
              <a:defRPr sz="1100">
                <a:solidFill>
                  <a:srgbClr val="000000"/>
                </a:solidFill>
              </a:defRPr>
            </a:lvl1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687059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n-US" dirty="0"/>
              <a:t>Cohesion failure</a:t>
            </a:r>
          </a:p>
        </p:txBody>
      </p:sp>
      <p:sp>
        <p:nvSpPr>
          <p:cNvPr id="144387" name="Rectangle 3"/>
          <p:cNvSpPr>
            <a:spLocks noGrp="1" noChangeArrowheads="1"/>
          </p:cNvSpPr>
          <p:nvPr>
            <p:ph type="body" idx="1"/>
          </p:nvPr>
        </p:nvSpPr>
        <p:spPr>
          <a:xfrm>
            <a:off x="611188" y="1497013"/>
            <a:ext cx="8226425" cy="1377950"/>
          </a:xfrm>
        </p:spPr>
        <p:txBody>
          <a:bodyPr/>
          <a:lstStyle/>
          <a:p>
            <a:pPr eaLnBrk="1" hangingPunct="1">
              <a:lnSpc>
                <a:spcPct val="90000"/>
              </a:lnSpc>
              <a:defRPr/>
            </a:pPr>
            <a:r>
              <a:rPr lang="en-US" sz="2000" dirty="0"/>
              <a:t>Adhesive fractures or core tears</a:t>
            </a:r>
          </a:p>
          <a:p>
            <a:pPr eaLnBrk="1" hangingPunct="1">
              <a:lnSpc>
                <a:spcPct val="90000"/>
              </a:lnSpc>
              <a:defRPr/>
            </a:pPr>
            <a:r>
              <a:rPr lang="en-US" sz="2000" dirty="0"/>
              <a:t>Usually due to overload or internal pressure</a:t>
            </a:r>
          </a:p>
          <a:p>
            <a:pPr eaLnBrk="1" hangingPunct="1">
              <a:lnSpc>
                <a:spcPct val="90000"/>
              </a:lnSpc>
              <a:defRPr/>
            </a:pPr>
            <a:r>
              <a:rPr lang="en-US" sz="2000" dirty="0"/>
              <a:t>Found using </a:t>
            </a:r>
            <a:r>
              <a:rPr lang="en-US" sz="2000" dirty="0" err="1" smtClean="0"/>
              <a:t>ultrasonics</a:t>
            </a:r>
            <a:endParaRPr lang="en-US" sz="2000" dirty="0"/>
          </a:p>
        </p:txBody>
      </p:sp>
      <p:sp>
        <p:nvSpPr>
          <p:cNvPr id="185349" name="AutoShape 5"/>
          <p:cNvSpPr>
            <a:spLocks noChangeAspect="1" noChangeArrowheads="1" noTextEdit="1"/>
          </p:cNvSpPr>
          <p:nvPr/>
        </p:nvSpPr>
        <p:spPr bwMode="auto">
          <a:xfrm>
            <a:off x="-534988" y="2984500"/>
            <a:ext cx="5087938"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pic>
        <p:nvPicPr>
          <p:cNvPr id="185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984500"/>
            <a:ext cx="26384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1" name="Rectangle 8"/>
          <p:cNvSpPr>
            <a:spLocks noChangeArrowheads="1"/>
          </p:cNvSpPr>
          <p:nvPr/>
        </p:nvSpPr>
        <p:spPr bwMode="auto">
          <a:xfrm>
            <a:off x="3584575" y="4637088"/>
            <a:ext cx="1219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lgn="ctr" eaLnBrk="1" hangingPunct="1">
              <a:spcBef>
                <a:spcPct val="0"/>
              </a:spcBef>
              <a:buClrTx/>
              <a:buSzTx/>
              <a:buFontTx/>
              <a:buNone/>
            </a:pPr>
            <a:r>
              <a:rPr lang="en-US" altLang="en-US" sz="1400" b="1"/>
              <a:t>Cohesion fillet</a:t>
            </a:r>
          </a:p>
          <a:p>
            <a:pPr algn="ctr" eaLnBrk="1" hangingPunct="1">
              <a:spcBef>
                <a:spcPct val="0"/>
              </a:spcBef>
              <a:buClrTx/>
              <a:buSzTx/>
              <a:buFontTx/>
              <a:buNone/>
            </a:pPr>
            <a:r>
              <a:rPr lang="en-US" altLang="en-US" sz="1400" b="1"/>
              <a:t>bond failure</a:t>
            </a:r>
            <a:endParaRPr lang="en-US" altLang="en-US" sz="1400" b="1">
              <a:solidFill>
                <a:schemeClr val="tx1"/>
              </a:solidFill>
            </a:endParaRPr>
          </a:p>
        </p:txBody>
      </p:sp>
      <p:sp>
        <p:nvSpPr>
          <p:cNvPr id="185352" name="Rectangle 9"/>
          <p:cNvSpPr>
            <a:spLocks noChangeArrowheads="1"/>
          </p:cNvSpPr>
          <p:nvPr/>
        </p:nvSpPr>
        <p:spPr bwMode="auto">
          <a:xfrm>
            <a:off x="3419475" y="3000375"/>
            <a:ext cx="1120775" cy="762000"/>
          </a:xfrm>
          <a:prstGeom prst="rect">
            <a:avLst/>
          </a:prstGeom>
          <a:solidFill>
            <a:srgbClr val="FFFFFF"/>
          </a:solidFill>
          <a:ln w="33338">
            <a:solidFill>
              <a:srgbClr val="FFFFFF"/>
            </a:solidFill>
            <a:miter lim="800000"/>
            <a:headEnd/>
            <a:tailEnd/>
          </a:ln>
        </p:spPr>
        <p:txBody>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5353" name="Rectangle 10"/>
          <p:cNvSpPr>
            <a:spLocks noChangeArrowheads="1"/>
          </p:cNvSpPr>
          <p:nvPr/>
        </p:nvSpPr>
        <p:spPr bwMode="auto">
          <a:xfrm>
            <a:off x="3686175" y="3009900"/>
            <a:ext cx="11334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r>
              <a:rPr lang="en-US" altLang="en-US" sz="1400" b="1"/>
              <a:t>Core cell wall</a:t>
            </a:r>
          </a:p>
          <a:p>
            <a:pPr eaLnBrk="1" hangingPunct="1">
              <a:spcBef>
                <a:spcPct val="0"/>
              </a:spcBef>
              <a:buClrTx/>
              <a:buSzTx/>
              <a:buFontTx/>
              <a:buNone/>
            </a:pPr>
            <a:r>
              <a:rPr lang="en-US" altLang="en-US" sz="1400" b="1"/>
              <a:t>fracture</a:t>
            </a:r>
            <a:endParaRPr lang="en-US" altLang="en-US" sz="1400" b="1">
              <a:solidFill>
                <a:schemeClr val="tx1"/>
              </a:solidFill>
            </a:endParaRPr>
          </a:p>
        </p:txBody>
      </p:sp>
      <p:sp>
        <p:nvSpPr>
          <p:cNvPr id="16"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pic>
        <p:nvPicPr>
          <p:cNvPr id="18535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150" y="2873375"/>
            <a:ext cx="3270250" cy="245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5356" name="Left Arrow 1"/>
          <p:cNvSpPr>
            <a:spLocks noChangeArrowheads="1"/>
          </p:cNvSpPr>
          <p:nvPr/>
        </p:nvSpPr>
        <p:spPr bwMode="auto">
          <a:xfrm>
            <a:off x="2627313" y="3251200"/>
            <a:ext cx="739775" cy="231775"/>
          </a:xfrm>
          <a:prstGeom prst="leftArrow">
            <a:avLst>
              <a:gd name="adj1" fmla="val 49380"/>
              <a:gd name="adj2" fmla="val 77696"/>
            </a:avLst>
          </a:prstGeom>
          <a:solidFill>
            <a:srgbClr val="FF0000"/>
          </a:solidFill>
          <a:ln w="9525">
            <a:solidFill>
              <a:srgbClr val="000000"/>
            </a:solidFill>
            <a:miter lim="800000"/>
            <a:headEnd/>
            <a:tailEnd/>
          </a:ln>
        </p:spPr>
        <p:txBody>
          <a:bodyPr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5357" name="Left Arrow 18"/>
          <p:cNvSpPr>
            <a:spLocks noChangeArrowheads="1"/>
          </p:cNvSpPr>
          <p:nvPr/>
        </p:nvSpPr>
        <p:spPr bwMode="auto">
          <a:xfrm flipH="1">
            <a:off x="5291138" y="3171825"/>
            <a:ext cx="739775" cy="231775"/>
          </a:xfrm>
          <a:prstGeom prst="leftArrow">
            <a:avLst>
              <a:gd name="adj1" fmla="val 49380"/>
              <a:gd name="adj2" fmla="val 77696"/>
            </a:avLst>
          </a:prstGeom>
          <a:solidFill>
            <a:srgbClr val="FF0000"/>
          </a:solidFill>
          <a:ln w="9525">
            <a:solidFill>
              <a:srgbClr val="000000"/>
            </a:solidFill>
            <a:miter lim="800000"/>
            <a:headEnd/>
            <a:tailEnd/>
          </a:ln>
        </p:spPr>
        <p:txBody>
          <a:bodyPr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5358" name="Left Arrow 19"/>
          <p:cNvSpPr>
            <a:spLocks noChangeArrowheads="1"/>
          </p:cNvSpPr>
          <p:nvPr/>
        </p:nvSpPr>
        <p:spPr bwMode="auto">
          <a:xfrm>
            <a:off x="2547938" y="4868863"/>
            <a:ext cx="739775" cy="233362"/>
          </a:xfrm>
          <a:prstGeom prst="leftArrow">
            <a:avLst>
              <a:gd name="adj1" fmla="val 49380"/>
              <a:gd name="adj2" fmla="val 77168"/>
            </a:avLst>
          </a:prstGeom>
          <a:solidFill>
            <a:srgbClr val="FF0000"/>
          </a:solidFill>
          <a:ln w="9525">
            <a:solidFill>
              <a:srgbClr val="000000"/>
            </a:solidFill>
            <a:miter lim="800000"/>
            <a:headEnd/>
            <a:tailEnd/>
          </a:ln>
        </p:spPr>
        <p:txBody>
          <a:bodyPr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85359" name="Left Arrow 20"/>
          <p:cNvSpPr>
            <a:spLocks noChangeArrowheads="1"/>
          </p:cNvSpPr>
          <p:nvPr/>
        </p:nvSpPr>
        <p:spPr bwMode="auto">
          <a:xfrm flipH="1">
            <a:off x="5210175" y="4630738"/>
            <a:ext cx="741363" cy="231775"/>
          </a:xfrm>
          <a:prstGeom prst="leftArrow">
            <a:avLst>
              <a:gd name="adj1" fmla="val 49380"/>
              <a:gd name="adj2" fmla="val 77863"/>
            </a:avLst>
          </a:prstGeom>
          <a:solidFill>
            <a:srgbClr val="FF0000"/>
          </a:solidFill>
          <a:ln w="9525">
            <a:solidFill>
              <a:srgbClr val="000000"/>
            </a:solidFill>
            <a:miter lim="800000"/>
            <a:headEnd/>
            <a:tailEnd/>
          </a:ln>
        </p:spPr>
        <p:txBody>
          <a:bodyPr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7" name="Rectangle 5"/>
          <p:cNvSpPr>
            <a:spLocks noGrp="1" noChangeArrowheads="1"/>
          </p:cNvSpPr>
          <p:nvPr>
            <p:ph type="ftr" sz="quarter" idx="4294967295"/>
          </p:nvPr>
        </p:nvSpPr>
        <p:spPr>
          <a:xfrm>
            <a:off x="3016250" y="6178550"/>
            <a:ext cx="3028950" cy="474663"/>
          </a:xfrm>
          <a:prstGeom prst="rect">
            <a:avLst/>
          </a:prstGeom>
        </p:spPr>
        <p:txBody>
          <a:bodyPr/>
          <a:lstStyle>
            <a:lvl1pPr algn="ctr">
              <a:defRPr sz="1100">
                <a:solidFill>
                  <a:srgbClr val="000000"/>
                </a:solidFill>
              </a:defRPr>
            </a:lvl1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110270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US" dirty="0"/>
              <a:t>Adhesion failure</a:t>
            </a:r>
          </a:p>
        </p:txBody>
      </p:sp>
      <p:sp>
        <p:nvSpPr>
          <p:cNvPr id="146435" name="Rectangle 3"/>
          <p:cNvSpPr>
            <a:spLocks noGrp="1" noChangeArrowheads="1"/>
          </p:cNvSpPr>
          <p:nvPr>
            <p:ph type="body" idx="1"/>
          </p:nvPr>
        </p:nvSpPr>
        <p:spPr>
          <a:xfrm>
            <a:off x="735013" y="1446213"/>
            <a:ext cx="8226425" cy="1404937"/>
          </a:xfrm>
        </p:spPr>
        <p:txBody>
          <a:bodyPr/>
          <a:lstStyle/>
          <a:p>
            <a:pPr eaLnBrk="1" hangingPunct="1">
              <a:lnSpc>
                <a:spcPct val="90000"/>
              </a:lnSpc>
              <a:defRPr/>
            </a:pPr>
            <a:r>
              <a:rPr lang="en-US" sz="2000" dirty="0"/>
              <a:t>Adhesive separates at interface</a:t>
            </a:r>
          </a:p>
          <a:p>
            <a:pPr eaLnBrk="1" hangingPunct="1">
              <a:lnSpc>
                <a:spcPct val="90000"/>
              </a:lnSpc>
              <a:defRPr/>
            </a:pPr>
            <a:r>
              <a:rPr lang="en-US" sz="2000" dirty="0"/>
              <a:t>Caused by poor or ineffective processing or slow heat-up rate</a:t>
            </a:r>
          </a:p>
          <a:p>
            <a:pPr eaLnBrk="1" hangingPunct="1">
              <a:lnSpc>
                <a:spcPct val="90000"/>
              </a:lnSpc>
              <a:defRPr/>
            </a:pPr>
            <a:r>
              <a:rPr lang="en-US" sz="2000" dirty="0"/>
              <a:t>Detected using ultrasonics, tap test</a:t>
            </a:r>
          </a:p>
          <a:p>
            <a:pPr eaLnBrk="1" hangingPunct="1">
              <a:lnSpc>
                <a:spcPct val="90000"/>
              </a:lnSpc>
              <a:defRPr/>
            </a:pPr>
            <a:r>
              <a:rPr lang="en-US" sz="2000" dirty="0"/>
              <a:t>Repair by re-manufacture using validated processes</a:t>
            </a:r>
          </a:p>
        </p:txBody>
      </p:sp>
      <p:pic>
        <p:nvPicPr>
          <p:cNvPr id="1873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3001963"/>
            <a:ext cx="50165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7" name="Rectangle 5"/>
          <p:cNvSpPr>
            <a:spLocks noGrp="1" noChangeArrowheads="1"/>
          </p:cNvSpPr>
          <p:nvPr>
            <p:ph type="ftr" sz="quarter" idx="4294967295"/>
          </p:nvPr>
        </p:nvSpPr>
        <p:spPr>
          <a:xfrm>
            <a:off x="3016250" y="6178550"/>
            <a:ext cx="3028950" cy="474663"/>
          </a:xfrm>
          <a:prstGeom prst="rect">
            <a:avLst/>
          </a:prstGeom>
        </p:spPr>
        <p:txBody>
          <a:bodyPr/>
          <a:lstStyle>
            <a:lvl1pPr algn="ctr">
              <a:defRPr sz="1100">
                <a:solidFill>
                  <a:srgbClr val="000000"/>
                </a:solidFill>
              </a:defRPr>
            </a:lvl1pPr>
          </a:lstStyle>
          <a:p>
            <a:pPr>
              <a:defRPr/>
            </a:pPr>
            <a:r>
              <a:rPr lang="fr-FR" smtClean="0"/>
              <a:t>©Adhesion Associates Mar 2016 Revision 1.0</a:t>
            </a:r>
            <a:endParaRPr lang="en-AU" dirty="0"/>
          </a:p>
        </p:txBody>
      </p:sp>
      <p:sp>
        <p:nvSpPr>
          <p:cNvPr id="2" name="TextBox 1"/>
          <p:cNvSpPr txBox="1"/>
          <p:nvPr/>
        </p:nvSpPr>
        <p:spPr>
          <a:xfrm>
            <a:off x="653154" y="3497943"/>
            <a:ext cx="1596571" cy="646331"/>
          </a:xfrm>
          <a:prstGeom prst="rect">
            <a:avLst/>
          </a:prstGeom>
          <a:noFill/>
        </p:spPr>
        <p:txBody>
          <a:bodyPr wrap="square" rtlCol="0">
            <a:spAutoFit/>
          </a:bodyPr>
          <a:lstStyle/>
          <a:p>
            <a:r>
              <a:rPr lang="en-AU" dirty="0" smtClean="0">
                <a:solidFill>
                  <a:srgbClr val="000000"/>
                </a:solidFill>
              </a:rPr>
              <a:t>Adhesive to skin disbond</a:t>
            </a:r>
            <a:endParaRPr lang="en-AU" dirty="0">
              <a:solidFill>
                <a:srgbClr val="000000"/>
              </a:solidFill>
            </a:endParaRPr>
          </a:p>
        </p:txBody>
      </p:sp>
      <p:sp>
        <p:nvSpPr>
          <p:cNvPr id="8" name="TextBox 7"/>
          <p:cNvSpPr txBox="1"/>
          <p:nvPr/>
        </p:nvSpPr>
        <p:spPr>
          <a:xfrm>
            <a:off x="7177321" y="4042230"/>
            <a:ext cx="1596571" cy="646331"/>
          </a:xfrm>
          <a:prstGeom prst="rect">
            <a:avLst/>
          </a:prstGeom>
          <a:noFill/>
        </p:spPr>
        <p:txBody>
          <a:bodyPr wrap="square" rtlCol="0">
            <a:spAutoFit/>
          </a:bodyPr>
          <a:lstStyle/>
          <a:p>
            <a:r>
              <a:rPr lang="en-AU" dirty="0" smtClean="0">
                <a:solidFill>
                  <a:srgbClr val="000000"/>
                </a:solidFill>
              </a:rPr>
              <a:t>Adhesive to core disbond</a:t>
            </a:r>
            <a:endParaRPr lang="en-AU" dirty="0">
              <a:solidFill>
                <a:srgbClr val="000000"/>
              </a:solidFill>
            </a:endParaRPr>
          </a:p>
        </p:txBody>
      </p:sp>
      <p:sp>
        <p:nvSpPr>
          <p:cNvPr id="3" name="Right Arrow 2"/>
          <p:cNvSpPr/>
          <p:nvPr/>
        </p:nvSpPr>
        <p:spPr bwMode="auto">
          <a:xfrm>
            <a:off x="2061029" y="3701143"/>
            <a:ext cx="870857" cy="246743"/>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ight Arrow 9"/>
          <p:cNvSpPr/>
          <p:nvPr/>
        </p:nvSpPr>
        <p:spPr bwMode="auto">
          <a:xfrm flipH="1">
            <a:off x="6291944" y="4288972"/>
            <a:ext cx="870857" cy="246743"/>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46201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4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fr-FR"/>
              <a:t>©Adhesion Associates Jun 2014 Revision 2.0</a:t>
            </a:r>
            <a:endParaRPr lang="en-AU"/>
          </a:p>
        </p:txBody>
      </p:sp>
      <p:sp>
        <p:nvSpPr>
          <p:cNvPr id="150530" name="Rectangle 2"/>
          <p:cNvSpPr>
            <a:spLocks noGrp="1" noChangeArrowheads="1"/>
          </p:cNvSpPr>
          <p:nvPr>
            <p:ph type="title"/>
          </p:nvPr>
        </p:nvSpPr>
        <p:spPr>
          <a:xfrm>
            <a:off x="455613" y="184150"/>
            <a:ext cx="8226425" cy="1231900"/>
          </a:xfrm>
        </p:spPr>
        <p:txBody>
          <a:bodyPr/>
          <a:lstStyle/>
          <a:p>
            <a:pPr eaLnBrk="1" hangingPunct="1">
              <a:defRPr/>
            </a:pPr>
            <a:r>
              <a:rPr lang="en-US" dirty="0"/>
              <a:t>Adhesive-to-core </a:t>
            </a:r>
            <a:r>
              <a:rPr lang="en-US" dirty="0" smtClean="0"/>
              <a:t>adhesion disbond</a:t>
            </a:r>
            <a:endParaRPr lang="en-US" dirty="0"/>
          </a:p>
        </p:txBody>
      </p:sp>
      <p:sp>
        <p:nvSpPr>
          <p:cNvPr id="150531" name="Rectangle 3"/>
          <p:cNvSpPr>
            <a:spLocks noGrp="1" noChangeArrowheads="1"/>
          </p:cNvSpPr>
          <p:nvPr>
            <p:ph type="body" sz="half" idx="1"/>
          </p:nvPr>
        </p:nvSpPr>
        <p:spPr>
          <a:xfrm>
            <a:off x="534988" y="1655763"/>
            <a:ext cx="4037012" cy="3771900"/>
          </a:xfrm>
        </p:spPr>
        <p:txBody>
          <a:bodyPr/>
          <a:lstStyle/>
          <a:p>
            <a:pPr eaLnBrk="1" hangingPunct="1">
              <a:defRPr/>
            </a:pPr>
            <a:r>
              <a:rPr lang="en-US" sz="2000" u="sng" dirty="0" smtClean="0">
                <a:solidFill>
                  <a:srgbClr val="FF0000"/>
                </a:solidFill>
              </a:rPr>
              <a:t>Not well known</a:t>
            </a:r>
          </a:p>
          <a:p>
            <a:pPr eaLnBrk="1" hangingPunct="1">
              <a:defRPr/>
            </a:pPr>
            <a:r>
              <a:rPr lang="en-US" sz="2000" dirty="0" smtClean="0"/>
              <a:t>Adhesion </a:t>
            </a:r>
            <a:r>
              <a:rPr lang="en-US" sz="2000" dirty="0"/>
              <a:t>failure between adhesive and core</a:t>
            </a:r>
          </a:p>
          <a:p>
            <a:pPr eaLnBrk="1" hangingPunct="1">
              <a:defRPr/>
            </a:pPr>
            <a:r>
              <a:rPr lang="en-US" sz="2000" dirty="0"/>
              <a:t>Core appears intact, no fracture of </a:t>
            </a:r>
            <a:r>
              <a:rPr lang="en-US" sz="2000" dirty="0" smtClean="0"/>
              <a:t>adhesive</a:t>
            </a:r>
          </a:p>
          <a:p>
            <a:pPr eaLnBrk="1" hangingPunct="1">
              <a:defRPr/>
            </a:pPr>
            <a:r>
              <a:rPr lang="en-US" sz="2000" dirty="0" smtClean="0"/>
              <a:t>Microscope used to confirm absence of core in fillets</a:t>
            </a:r>
            <a:endParaRPr lang="en-US" sz="2000" dirty="0"/>
          </a:p>
          <a:p>
            <a:pPr eaLnBrk="1" hangingPunct="1">
              <a:defRPr/>
            </a:pPr>
            <a:r>
              <a:rPr lang="en-US" sz="2000" dirty="0"/>
              <a:t>Difficult to </a:t>
            </a:r>
            <a:r>
              <a:rPr lang="en-US" sz="2000" dirty="0" smtClean="0"/>
              <a:t>detect by NDI</a:t>
            </a:r>
            <a:endParaRPr lang="en-US" sz="2000" dirty="0"/>
          </a:p>
          <a:p>
            <a:pPr eaLnBrk="1" hangingPunct="1">
              <a:defRPr/>
            </a:pPr>
            <a:r>
              <a:rPr lang="en-US" sz="2000" dirty="0"/>
              <a:t>90% loss of FWT strength</a:t>
            </a:r>
          </a:p>
          <a:p>
            <a:pPr eaLnBrk="1" hangingPunct="1">
              <a:defRPr/>
            </a:pPr>
            <a:r>
              <a:rPr lang="en-US" sz="2000" dirty="0"/>
              <a:t>USN has lost a large number of F/A-18 </a:t>
            </a:r>
            <a:r>
              <a:rPr lang="en-US" sz="2000" dirty="0" smtClean="0"/>
              <a:t>rudders</a:t>
            </a:r>
          </a:p>
          <a:p>
            <a:pPr eaLnBrk="1" hangingPunct="1">
              <a:defRPr/>
            </a:pPr>
            <a:r>
              <a:rPr lang="en-US" sz="2000" b="1" dirty="0" smtClean="0">
                <a:solidFill>
                  <a:srgbClr val="FF0000"/>
                </a:solidFill>
              </a:rPr>
              <a:t>Do NOT bond to this core!</a:t>
            </a:r>
            <a:endParaRPr lang="en-US" sz="2000" b="1" dirty="0">
              <a:solidFill>
                <a:srgbClr val="FF0000"/>
              </a:solidFill>
            </a:endParaRPr>
          </a:p>
          <a:p>
            <a:pPr eaLnBrk="1" hangingPunct="1">
              <a:defRPr/>
            </a:pPr>
            <a:endParaRPr lang="en-US" sz="2000" dirty="0"/>
          </a:p>
        </p:txBody>
      </p:sp>
      <p:pic>
        <p:nvPicPr>
          <p:cNvPr id="188421" name="Picture 4" descr="FILNOD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83138" y="1333795"/>
            <a:ext cx="3552825" cy="2727325"/>
          </a:xfrm>
        </p:spPr>
      </p:pic>
      <p:pic>
        <p:nvPicPr>
          <p:cNvPr id="1884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725" y="4024313"/>
            <a:ext cx="13906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pic>
        <p:nvPicPr>
          <p:cNvPr id="1884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600" y="4056063"/>
            <a:ext cx="2466975" cy="185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8425" name="Left Arrow 9"/>
          <p:cNvSpPr>
            <a:spLocks noChangeArrowheads="1"/>
          </p:cNvSpPr>
          <p:nvPr/>
        </p:nvSpPr>
        <p:spPr bwMode="auto">
          <a:xfrm>
            <a:off x="7234238" y="1758661"/>
            <a:ext cx="814387" cy="231775"/>
          </a:xfrm>
          <a:prstGeom prst="leftArrow">
            <a:avLst>
              <a:gd name="adj1" fmla="val 49380"/>
              <a:gd name="adj2" fmla="val 77757"/>
            </a:avLst>
          </a:prstGeom>
          <a:solidFill>
            <a:srgbClr val="FF0000"/>
          </a:solidFill>
          <a:ln w="9525">
            <a:solidFill>
              <a:srgbClr val="000000"/>
            </a:solidFill>
            <a:miter lim="800000"/>
            <a:headEnd/>
            <a:tailEnd/>
          </a:ln>
        </p:spPr>
        <p:txBody>
          <a:bodyPr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0"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
        <p:nvSpPr>
          <p:cNvPr id="11" name="Left Arrow 9"/>
          <p:cNvSpPr>
            <a:spLocks noChangeArrowheads="1"/>
          </p:cNvSpPr>
          <p:nvPr/>
        </p:nvSpPr>
        <p:spPr bwMode="auto">
          <a:xfrm flipH="1">
            <a:off x="4130820" y="1730952"/>
            <a:ext cx="814387" cy="231775"/>
          </a:xfrm>
          <a:prstGeom prst="leftArrow">
            <a:avLst>
              <a:gd name="adj1" fmla="val 49380"/>
              <a:gd name="adj2" fmla="val 77757"/>
            </a:avLst>
          </a:prstGeom>
          <a:solidFill>
            <a:srgbClr val="FF0000"/>
          </a:solidFill>
          <a:ln w="9525">
            <a:solidFill>
              <a:srgbClr val="000000"/>
            </a:solidFill>
            <a:miter lim="800000"/>
            <a:headEnd/>
            <a:tailEnd/>
          </a:ln>
        </p:spPr>
        <p:txBody>
          <a:bodyPr lIns="90000" tIns="46800" rIns="90000" bIns="4680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2" name="TextBox 1"/>
          <p:cNvSpPr txBox="1"/>
          <p:nvPr/>
        </p:nvSpPr>
        <p:spPr>
          <a:xfrm>
            <a:off x="3449781" y="1343888"/>
            <a:ext cx="1246909" cy="369332"/>
          </a:xfrm>
          <a:prstGeom prst="rect">
            <a:avLst/>
          </a:prstGeom>
          <a:solidFill>
            <a:srgbClr val="FFFF00"/>
          </a:solidFill>
        </p:spPr>
        <p:txBody>
          <a:bodyPr wrap="square" rtlCol="0">
            <a:spAutoFit/>
          </a:bodyPr>
          <a:lstStyle/>
          <a:p>
            <a:r>
              <a:rPr lang="en-AU" dirty="0" smtClean="0">
                <a:solidFill>
                  <a:srgbClr val="000000"/>
                </a:solidFill>
              </a:rPr>
              <a:t>Cohesion</a:t>
            </a:r>
            <a:endParaRPr lang="en-AU" dirty="0">
              <a:solidFill>
                <a:srgbClr val="000000"/>
              </a:solidFill>
            </a:endParaRPr>
          </a:p>
        </p:txBody>
      </p:sp>
      <p:sp>
        <p:nvSpPr>
          <p:cNvPr id="13" name="TextBox 12"/>
          <p:cNvSpPr txBox="1"/>
          <p:nvPr/>
        </p:nvSpPr>
        <p:spPr>
          <a:xfrm>
            <a:off x="7426035" y="1357746"/>
            <a:ext cx="1246909" cy="369332"/>
          </a:xfrm>
          <a:prstGeom prst="rect">
            <a:avLst/>
          </a:prstGeom>
          <a:solidFill>
            <a:srgbClr val="FFFF00"/>
          </a:solidFill>
        </p:spPr>
        <p:txBody>
          <a:bodyPr wrap="square" rtlCol="0">
            <a:spAutoFit/>
          </a:bodyPr>
          <a:lstStyle/>
          <a:p>
            <a:r>
              <a:rPr lang="en-AU" dirty="0" smtClean="0">
                <a:solidFill>
                  <a:srgbClr val="000000"/>
                </a:solidFill>
              </a:rPr>
              <a:t>Adhesion</a:t>
            </a:r>
            <a:endParaRPr lang="en-AU" dirty="0">
              <a:solidFill>
                <a:srgbClr val="000000"/>
              </a:solidFill>
            </a:endParaRPr>
          </a:p>
        </p:txBody>
      </p:sp>
    </p:spTree>
    <p:extLst>
      <p:ext uri="{BB962C8B-B14F-4D97-AF65-F5344CB8AC3E}">
        <p14:creationId xmlns:p14="http://schemas.microsoft.com/office/powerpoint/2010/main" val="785498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0531">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0531">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016250" y="6178550"/>
            <a:ext cx="2881313" cy="474663"/>
          </a:xfrm>
          <a:prstGeom prst="rect">
            <a:avLst/>
          </a:prstGeom>
        </p:spPr>
        <p:txBody>
          <a:bodyPr/>
          <a:lstStyle/>
          <a:p>
            <a:pPr>
              <a:defRPr/>
            </a:pPr>
            <a:r>
              <a:rPr lang="fr-FR"/>
              <a:t>©Adhesion Associates Jun 2014 Revision 2.0</a:t>
            </a:r>
            <a:endParaRPr lang="en-AU"/>
          </a:p>
        </p:txBody>
      </p:sp>
      <p:sp>
        <p:nvSpPr>
          <p:cNvPr id="152578" name="Rectangle 2"/>
          <p:cNvSpPr>
            <a:spLocks noGrp="1" noChangeArrowheads="1"/>
          </p:cNvSpPr>
          <p:nvPr>
            <p:ph type="title"/>
          </p:nvPr>
        </p:nvSpPr>
        <p:spPr>
          <a:xfrm>
            <a:off x="917575" y="369888"/>
            <a:ext cx="8226425" cy="1143000"/>
          </a:xfrm>
        </p:spPr>
        <p:txBody>
          <a:bodyPr/>
          <a:lstStyle/>
          <a:p>
            <a:pPr eaLnBrk="1" hangingPunct="1">
              <a:defRPr/>
            </a:pPr>
            <a:r>
              <a:rPr lang="en-US" sz="2800" dirty="0"/>
              <a:t>Case study: repair of adhesion fillet bond failure</a:t>
            </a:r>
          </a:p>
        </p:txBody>
      </p:sp>
      <p:sp>
        <p:nvSpPr>
          <p:cNvPr id="152579" name="Rectangle 3"/>
          <p:cNvSpPr>
            <a:spLocks noGrp="1" noChangeArrowheads="1"/>
          </p:cNvSpPr>
          <p:nvPr>
            <p:ph type="body" sz="half" idx="1"/>
          </p:nvPr>
        </p:nvSpPr>
        <p:spPr>
          <a:xfrm>
            <a:off x="484188" y="1484313"/>
            <a:ext cx="4037012" cy="4497387"/>
          </a:xfrm>
        </p:spPr>
        <p:txBody>
          <a:bodyPr/>
          <a:lstStyle/>
          <a:p>
            <a:pPr eaLnBrk="1" hangingPunct="1">
              <a:defRPr/>
            </a:pPr>
            <a:r>
              <a:rPr lang="en-US" sz="2000" dirty="0"/>
              <a:t>Injection repair is futile</a:t>
            </a:r>
          </a:p>
          <a:p>
            <a:pPr lvl="1" eaLnBrk="1" hangingPunct="1">
              <a:defRPr/>
            </a:pPr>
            <a:r>
              <a:rPr lang="en-US" sz="1800" dirty="0"/>
              <a:t>Surface is not clean</a:t>
            </a:r>
          </a:p>
          <a:p>
            <a:pPr lvl="1" eaLnBrk="1" hangingPunct="1">
              <a:defRPr/>
            </a:pPr>
            <a:r>
              <a:rPr lang="en-US" sz="1800" dirty="0"/>
              <a:t>Surface is not chemically active</a:t>
            </a:r>
          </a:p>
          <a:p>
            <a:pPr lvl="1">
              <a:defRPr/>
            </a:pPr>
            <a:r>
              <a:rPr lang="en-US" sz="1600" dirty="0"/>
              <a:t>Will not form bond</a:t>
            </a:r>
          </a:p>
          <a:p>
            <a:pPr eaLnBrk="1" hangingPunct="1">
              <a:defRPr/>
            </a:pPr>
            <a:r>
              <a:rPr lang="en-US" sz="2000" dirty="0"/>
              <a:t>Gap is filled so passes tap test</a:t>
            </a:r>
          </a:p>
          <a:p>
            <a:pPr eaLnBrk="1" hangingPunct="1">
              <a:defRPr/>
            </a:pPr>
            <a:r>
              <a:rPr lang="en-US" sz="2000" dirty="0"/>
              <a:t>Impression of adhesive evident</a:t>
            </a:r>
          </a:p>
          <a:p>
            <a:pPr lvl="1" eaLnBrk="1" hangingPunct="1">
              <a:defRPr/>
            </a:pPr>
            <a:r>
              <a:rPr lang="en-US" sz="1800" dirty="0"/>
              <a:t>Definitely adhesion fillet failure</a:t>
            </a:r>
          </a:p>
          <a:p>
            <a:pPr lvl="1" eaLnBrk="1" hangingPunct="1">
              <a:defRPr/>
            </a:pPr>
            <a:r>
              <a:rPr lang="en-US" sz="1800" dirty="0"/>
              <a:t>Injected adhesive did not bond</a:t>
            </a:r>
          </a:p>
          <a:p>
            <a:pPr lvl="1" eaLnBrk="1" hangingPunct="1">
              <a:defRPr/>
            </a:pPr>
            <a:r>
              <a:rPr lang="en-US" sz="1800" dirty="0"/>
              <a:t>Second injection did not work either</a:t>
            </a:r>
          </a:p>
          <a:p>
            <a:pPr lvl="1" eaLnBrk="1" hangingPunct="1">
              <a:defRPr/>
            </a:pPr>
            <a:r>
              <a:rPr lang="en-US" sz="1800" dirty="0"/>
              <a:t>Component failed in flight, extensive damage to aircraft</a:t>
            </a:r>
          </a:p>
        </p:txBody>
      </p:sp>
      <p:pic>
        <p:nvPicPr>
          <p:cNvPr id="1894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1930400"/>
            <a:ext cx="3700463"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257311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2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25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25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25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25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257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57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dirty="0"/>
              <a:t>Blown core</a:t>
            </a:r>
          </a:p>
        </p:txBody>
      </p:sp>
      <p:pic>
        <p:nvPicPr>
          <p:cNvPr id="1904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3597275"/>
            <a:ext cx="28987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Rectangle 4"/>
          <p:cNvSpPr>
            <a:spLocks noGrp="1" noChangeArrowheads="1"/>
          </p:cNvSpPr>
          <p:nvPr>
            <p:ph type="body" idx="1"/>
          </p:nvPr>
        </p:nvSpPr>
        <p:spPr>
          <a:xfrm>
            <a:off x="646113" y="1331913"/>
            <a:ext cx="8226425" cy="1927225"/>
          </a:xfrm>
        </p:spPr>
        <p:txBody>
          <a:bodyPr/>
          <a:lstStyle/>
          <a:p>
            <a:pPr eaLnBrk="1" hangingPunct="1">
              <a:defRPr/>
            </a:pPr>
            <a:r>
              <a:rPr lang="en-US" dirty="0"/>
              <a:t>Core is distorted, separates along ribbon direction</a:t>
            </a:r>
          </a:p>
          <a:p>
            <a:pPr eaLnBrk="1" hangingPunct="1">
              <a:defRPr/>
            </a:pPr>
            <a:r>
              <a:rPr lang="en-US" dirty="0"/>
              <a:t>Caused by release of steam during heating (repair)</a:t>
            </a:r>
          </a:p>
          <a:p>
            <a:pPr eaLnBrk="1" hangingPunct="1">
              <a:defRPr/>
            </a:pPr>
            <a:r>
              <a:rPr lang="en-US" dirty="0"/>
              <a:t>Detected by x-ray or visual detection of skin crease</a:t>
            </a:r>
          </a:p>
          <a:p>
            <a:pPr eaLnBrk="1" hangingPunct="1">
              <a:defRPr/>
            </a:pPr>
            <a:r>
              <a:rPr lang="en-US" dirty="0"/>
              <a:t>Full depth core repair required</a:t>
            </a:r>
          </a:p>
        </p:txBody>
      </p:sp>
      <p:pic>
        <p:nvPicPr>
          <p:cNvPr id="1904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3263900"/>
            <a:ext cx="20447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8" name="Rectangle 5"/>
          <p:cNvSpPr>
            <a:spLocks noGrp="1" noChangeArrowheads="1"/>
          </p:cNvSpPr>
          <p:nvPr>
            <p:ph type="ftr" sz="quarter" idx="4294967295"/>
          </p:nvPr>
        </p:nvSpPr>
        <p:spPr>
          <a:xfrm>
            <a:off x="3016250" y="6178550"/>
            <a:ext cx="3028950" cy="474663"/>
          </a:xfrm>
          <a:prstGeom prst="rect">
            <a:avLst/>
          </a:prstGeom>
        </p:spPr>
        <p:txBody>
          <a:bodyPr/>
          <a:lstStyle>
            <a:lvl1pPr algn="ctr">
              <a:defRPr sz="1100">
                <a:solidFill>
                  <a:srgbClr val="000000"/>
                </a:solidFill>
              </a:defRPr>
            </a:lvl1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697997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2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4294967295"/>
          </p:nvPr>
        </p:nvSpPr>
        <p:spPr>
          <a:xfrm>
            <a:off x="3016250" y="6178550"/>
            <a:ext cx="2881313" cy="474663"/>
          </a:xfrm>
          <a:prstGeom prst="rect">
            <a:avLst/>
          </a:prstGeom>
        </p:spPr>
        <p:txBody>
          <a:bodyPr/>
          <a:lstStyle/>
          <a:p>
            <a:pPr>
              <a:defRPr/>
            </a:pPr>
            <a:r>
              <a:rPr lang="fr-FR"/>
              <a:t>©Adhesion Associates Jun 2014 Revision 2.0</a:t>
            </a:r>
            <a:endParaRPr lang="en-AU"/>
          </a:p>
        </p:txBody>
      </p:sp>
      <p:sp>
        <p:nvSpPr>
          <p:cNvPr id="156674" name="Rectangle 2"/>
          <p:cNvSpPr>
            <a:spLocks noGrp="1" noChangeArrowheads="1"/>
          </p:cNvSpPr>
          <p:nvPr>
            <p:ph type="title"/>
          </p:nvPr>
        </p:nvSpPr>
        <p:spPr>
          <a:xfrm>
            <a:off x="722313" y="349250"/>
            <a:ext cx="8226425" cy="1143000"/>
          </a:xfrm>
        </p:spPr>
        <p:txBody>
          <a:bodyPr/>
          <a:lstStyle/>
          <a:p>
            <a:pPr eaLnBrk="1" hangingPunct="1">
              <a:defRPr/>
            </a:pPr>
            <a:r>
              <a:rPr lang="en-US" sz="3200" dirty="0"/>
              <a:t>Core node bond adhesion failure</a:t>
            </a:r>
          </a:p>
        </p:txBody>
      </p:sp>
      <p:sp>
        <p:nvSpPr>
          <p:cNvPr id="156675" name="Rectangle 3"/>
          <p:cNvSpPr>
            <a:spLocks noGrp="1" noChangeArrowheads="1"/>
          </p:cNvSpPr>
          <p:nvPr>
            <p:ph type="body" sz="half" idx="1"/>
          </p:nvPr>
        </p:nvSpPr>
        <p:spPr>
          <a:xfrm>
            <a:off x="455613" y="1700213"/>
            <a:ext cx="4037012" cy="3989387"/>
          </a:xfrm>
        </p:spPr>
        <p:txBody>
          <a:bodyPr/>
          <a:lstStyle/>
          <a:p>
            <a:pPr eaLnBrk="1" hangingPunct="1">
              <a:defRPr/>
            </a:pPr>
            <a:r>
              <a:rPr lang="en-US" sz="2000" dirty="0"/>
              <a:t>Cell walls separate along ribbon direction</a:t>
            </a:r>
          </a:p>
          <a:p>
            <a:pPr eaLnBrk="1" hangingPunct="1">
              <a:defRPr/>
            </a:pPr>
            <a:r>
              <a:rPr lang="en-US" sz="2000" dirty="0"/>
              <a:t>Cell walls not distorted</a:t>
            </a:r>
          </a:p>
          <a:p>
            <a:pPr eaLnBrk="1" hangingPunct="1">
              <a:defRPr/>
            </a:pPr>
            <a:r>
              <a:rPr lang="en-US" sz="2000" dirty="0"/>
              <a:t>Caused by water in cells</a:t>
            </a:r>
          </a:p>
          <a:p>
            <a:pPr eaLnBrk="1" hangingPunct="1">
              <a:defRPr/>
            </a:pPr>
            <a:r>
              <a:rPr lang="en-US" sz="2000" dirty="0"/>
              <a:t>Detected by careful examination of x-ray image</a:t>
            </a:r>
          </a:p>
          <a:p>
            <a:pPr eaLnBrk="1" hangingPunct="1">
              <a:defRPr/>
            </a:pPr>
            <a:r>
              <a:rPr lang="en-US" sz="2000" dirty="0"/>
              <a:t>Usually appears with adhesion fillet bond </a:t>
            </a:r>
            <a:r>
              <a:rPr lang="en-US" sz="2000" dirty="0" smtClean="0"/>
              <a:t>failure</a:t>
            </a:r>
          </a:p>
          <a:p>
            <a:pPr eaLnBrk="1" hangingPunct="1">
              <a:defRPr/>
            </a:pPr>
            <a:r>
              <a:rPr lang="en-US" sz="2000" dirty="0" smtClean="0"/>
              <a:t>Component shear integrity is severely degraded</a:t>
            </a:r>
            <a:endParaRPr lang="en-US" sz="2000" dirty="0"/>
          </a:p>
          <a:p>
            <a:pPr eaLnBrk="1" hangingPunct="1">
              <a:defRPr/>
            </a:pPr>
            <a:r>
              <a:rPr lang="en-US" sz="2000" dirty="0"/>
              <a:t>Repair by core replacement</a:t>
            </a:r>
          </a:p>
        </p:txBody>
      </p:sp>
      <p:pic>
        <p:nvPicPr>
          <p:cNvPr id="1914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3759200"/>
            <a:ext cx="335756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4" name="Picture 5"/>
          <p:cNvPicPr>
            <a:picLocks noGrp="1" noChangeAspect="1" noChangeArrowheads="1"/>
          </p:cNvPicPr>
          <p:nvPr>
            <p:ph type="body" sz="half" idx="2"/>
          </p:nvPr>
        </p:nvPicPr>
        <p:blipFill>
          <a:blip r:embed="rId4">
            <a:extLst>
              <a:ext uri="{28A0092B-C50C-407E-A947-70E740481C1C}">
                <a14:useLocalDpi xmlns:a14="http://schemas.microsoft.com/office/drawing/2010/main" val="0"/>
              </a:ext>
            </a:extLst>
          </a:blip>
          <a:srcRect/>
          <a:stretch>
            <a:fillRect/>
          </a:stretch>
        </p:blipFill>
        <p:spPr>
          <a:xfrm>
            <a:off x="5054600" y="1677988"/>
            <a:ext cx="3365500" cy="1801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1495" name="AutoShape 6"/>
          <p:cNvSpPr>
            <a:spLocks noChangeArrowheads="1"/>
          </p:cNvSpPr>
          <p:nvPr/>
        </p:nvSpPr>
        <p:spPr bwMode="auto">
          <a:xfrm>
            <a:off x="5613400" y="3009900"/>
            <a:ext cx="152400" cy="279400"/>
          </a:xfrm>
          <a:prstGeom prst="upArrow">
            <a:avLst>
              <a:gd name="adj1" fmla="val 50000"/>
              <a:gd name="adj2" fmla="val 45833"/>
            </a:avLst>
          </a:prstGeom>
          <a:solidFill>
            <a:srgbClr val="FF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1496" name="AutoShape 7"/>
          <p:cNvSpPr>
            <a:spLocks noChangeArrowheads="1"/>
          </p:cNvSpPr>
          <p:nvPr/>
        </p:nvSpPr>
        <p:spPr bwMode="auto">
          <a:xfrm>
            <a:off x="6364288" y="2935288"/>
            <a:ext cx="152400" cy="279400"/>
          </a:xfrm>
          <a:prstGeom prst="upArrow">
            <a:avLst>
              <a:gd name="adj1" fmla="val 50000"/>
              <a:gd name="adj2" fmla="val 45833"/>
            </a:avLst>
          </a:prstGeom>
          <a:solidFill>
            <a:srgbClr val="FF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1497" name="AutoShape 8"/>
          <p:cNvSpPr>
            <a:spLocks noChangeArrowheads="1"/>
          </p:cNvSpPr>
          <p:nvPr/>
        </p:nvSpPr>
        <p:spPr bwMode="auto">
          <a:xfrm>
            <a:off x="6745288" y="2859088"/>
            <a:ext cx="152400" cy="279400"/>
          </a:xfrm>
          <a:prstGeom prst="upArrow">
            <a:avLst>
              <a:gd name="adj1" fmla="val 50000"/>
              <a:gd name="adj2" fmla="val 45833"/>
            </a:avLst>
          </a:prstGeom>
          <a:solidFill>
            <a:srgbClr val="FF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1498" name="AutoShape 9"/>
          <p:cNvSpPr>
            <a:spLocks noChangeArrowheads="1"/>
          </p:cNvSpPr>
          <p:nvPr/>
        </p:nvSpPr>
        <p:spPr bwMode="auto">
          <a:xfrm>
            <a:off x="7113588" y="2884488"/>
            <a:ext cx="152400" cy="279400"/>
          </a:xfrm>
          <a:prstGeom prst="upArrow">
            <a:avLst>
              <a:gd name="adj1" fmla="val 50000"/>
              <a:gd name="adj2" fmla="val 45833"/>
            </a:avLst>
          </a:prstGeom>
          <a:solidFill>
            <a:srgbClr val="FF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1499" name="AutoShape 10"/>
          <p:cNvSpPr>
            <a:spLocks noChangeArrowheads="1"/>
          </p:cNvSpPr>
          <p:nvPr/>
        </p:nvSpPr>
        <p:spPr bwMode="auto">
          <a:xfrm>
            <a:off x="7469188" y="2973388"/>
            <a:ext cx="152400" cy="279400"/>
          </a:xfrm>
          <a:prstGeom prst="upArrow">
            <a:avLst>
              <a:gd name="adj1" fmla="val 50000"/>
              <a:gd name="adj2" fmla="val 45833"/>
            </a:avLst>
          </a:prstGeom>
          <a:solidFill>
            <a:srgbClr val="FF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1500" name="AutoShape 11"/>
          <p:cNvSpPr>
            <a:spLocks noChangeArrowheads="1"/>
          </p:cNvSpPr>
          <p:nvPr/>
        </p:nvSpPr>
        <p:spPr bwMode="auto">
          <a:xfrm>
            <a:off x="5373688" y="4395788"/>
            <a:ext cx="152400" cy="279400"/>
          </a:xfrm>
          <a:prstGeom prst="upArrow">
            <a:avLst>
              <a:gd name="adj1" fmla="val 50000"/>
              <a:gd name="adj2" fmla="val 45833"/>
            </a:avLst>
          </a:prstGeom>
          <a:solidFill>
            <a:srgbClr val="FF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1501" name="AutoShape 12"/>
          <p:cNvSpPr>
            <a:spLocks noChangeArrowheads="1"/>
          </p:cNvSpPr>
          <p:nvPr/>
        </p:nvSpPr>
        <p:spPr bwMode="auto">
          <a:xfrm>
            <a:off x="6288088" y="4611688"/>
            <a:ext cx="152400" cy="279400"/>
          </a:xfrm>
          <a:prstGeom prst="upArrow">
            <a:avLst>
              <a:gd name="adj1" fmla="val 50000"/>
              <a:gd name="adj2" fmla="val 45833"/>
            </a:avLst>
          </a:prstGeom>
          <a:solidFill>
            <a:srgbClr val="FF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1502" name="AutoShape 13"/>
          <p:cNvSpPr>
            <a:spLocks noChangeArrowheads="1"/>
          </p:cNvSpPr>
          <p:nvPr/>
        </p:nvSpPr>
        <p:spPr bwMode="auto">
          <a:xfrm>
            <a:off x="6910388" y="4649788"/>
            <a:ext cx="152400" cy="279400"/>
          </a:xfrm>
          <a:prstGeom prst="upArrow">
            <a:avLst>
              <a:gd name="adj1" fmla="val 50000"/>
              <a:gd name="adj2" fmla="val 45833"/>
            </a:avLst>
          </a:prstGeom>
          <a:solidFill>
            <a:srgbClr val="FF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1503" name="AutoShape 14"/>
          <p:cNvSpPr>
            <a:spLocks noChangeArrowheads="1"/>
          </p:cNvSpPr>
          <p:nvPr/>
        </p:nvSpPr>
        <p:spPr bwMode="auto">
          <a:xfrm>
            <a:off x="7659688" y="4865688"/>
            <a:ext cx="152400" cy="279400"/>
          </a:xfrm>
          <a:prstGeom prst="upArrow">
            <a:avLst>
              <a:gd name="adj1" fmla="val 50000"/>
              <a:gd name="adj2" fmla="val 45833"/>
            </a:avLst>
          </a:prstGeom>
          <a:solidFill>
            <a:srgbClr val="FF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6"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1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032338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6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667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Bulk adhesive failure: joint design </a:t>
            </a:r>
            <a:endParaRPr lang="en-AU" dirty="0"/>
          </a:p>
        </p:txBody>
      </p:sp>
      <p:sp>
        <p:nvSpPr>
          <p:cNvPr id="4" name="Content Placeholder 3"/>
          <p:cNvSpPr>
            <a:spLocks noGrp="1"/>
          </p:cNvSpPr>
          <p:nvPr>
            <p:ph sz="half" idx="1"/>
          </p:nvPr>
        </p:nvSpPr>
        <p:spPr/>
        <p:txBody>
          <a:bodyPr/>
          <a:lstStyle/>
          <a:p>
            <a:r>
              <a:rPr lang="en-AU" sz="1600" dirty="0" smtClean="0"/>
              <a:t>Many designs use average shear stress</a:t>
            </a:r>
          </a:p>
          <a:p>
            <a:pPr lvl="1"/>
            <a:r>
              <a:rPr lang="en-AU" sz="1400" dirty="0" smtClean="0"/>
              <a:t>Assumes shear stress is uniform</a:t>
            </a:r>
          </a:p>
          <a:p>
            <a:pPr lvl="1"/>
            <a:r>
              <a:rPr lang="en-AU" sz="1400" dirty="0" smtClean="0"/>
              <a:t>Double overlap → double load</a:t>
            </a:r>
          </a:p>
          <a:p>
            <a:r>
              <a:rPr lang="en-AU" sz="1600" dirty="0" smtClean="0"/>
              <a:t>Reality: Stresses are NOT uniform</a:t>
            </a:r>
          </a:p>
          <a:p>
            <a:pPr lvl="1"/>
            <a:r>
              <a:rPr lang="en-AU" sz="1400" dirty="0" smtClean="0"/>
              <a:t>Peak stresses at ends</a:t>
            </a:r>
          </a:p>
          <a:p>
            <a:pPr lvl="1"/>
            <a:r>
              <a:rPr lang="en-AU" sz="1400" dirty="0" smtClean="0"/>
              <a:t>Increasing overlap only adds to zero stress zone</a:t>
            </a:r>
          </a:p>
          <a:p>
            <a:pPr algn="ctr"/>
            <a:r>
              <a:rPr lang="en-AU" sz="1600" b="1" dirty="0" smtClean="0"/>
              <a:t>Using average shear stress to measure bond strength is </a:t>
            </a:r>
            <a:r>
              <a:rPr lang="en-AU" sz="1600" b="1" dirty="0" smtClean="0">
                <a:solidFill>
                  <a:srgbClr val="FF0000"/>
                </a:solidFill>
              </a:rPr>
              <a:t>meaningless</a:t>
            </a:r>
          </a:p>
          <a:p>
            <a:r>
              <a:rPr lang="en-AU" sz="1600" dirty="0" smtClean="0"/>
              <a:t>The basic thrust of AC 20-107B is based on average shear stress design</a:t>
            </a:r>
          </a:p>
          <a:p>
            <a:r>
              <a:rPr lang="en-AU" sz="1600" dirty="0" smtClean="0"/>
              <a:t>Extensive testing  and knock-down factors essential to support design</a:t>
            </a:r>
          </a:p>
          <a:p>
            <a:r>
              <a:rPr lang="en-AU" sz="1600" dirty="0" smtClean="0"/>
              <a:t>There is a better way!</a:t>
            </a:r>
          </a:p>
          <a:p>
            <a:endParaRPr lang="en-AU" sz="1600" dirty="0"/>
          </a:p>
        </p:txBody>
      </p:sp>
      <p:sp>
        <p:nvSpPr>
          <p:cNvPr id="6" name="Content Placeholder 5"/>
          <p:cNvSpPr>
            <a:spLocks noGrp="1"/>
          </p:cNvSpPr>
          <p:nvPr>
            <p:ph sz="half" idx="2"/>
          </p:nvPr>
        </p:nvSpPr>
        <p:spPr/>
        <p:txBody>
          <a:bodyPr/>
          <a:lstStyle/>
          <a:p>
            <a:endParaRPr lang="en-AU"/>
          </a:p>
        </p:txBody>
      </p:sp>
      <p:cxnSp>
        <p:nvCxnSpPr>
          <p:cNvPr id="17" name="Straight Arrow Connector 16"/>
          <p:cNvCxnSpPr/>
          <p:nvPr/>
        </p:nvCxnSpPr>
        <p:spPr>
          <a:xfrm flipH="1">
            <a:off x="7243067" y="4175995"/>
            <a:ext cx="226774" cy="1173153"/>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9" name="Text Box 2"/>
          <p:cNvSpPr txBox="1">
            <a:spLocks noChangeArrowheads="1"/>
          </p:cNvSpPr>
          <p:nvPr/>
        </p:nvSpPr>
        <p:spPr bwMode="auto">
          <a:xfrm>
            <a:off x="4635500" y="4427947"/>
            <a:ext cx="990893" cy="70923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AU" b="1" dirty="0">
                <a:solidFill>
                  <a:srgbClr val="000000"/>
                </a:solidFill>
                <a:effectLst/>
                <a:latin typeface="Calibri"/>
                <a:ea typeface="Calibri"/>
              </a:rPr>
              <a:t>Shear Stress</a:t>
            </a:r>
            <a:endParaRPr lang="en-AU" dirty="0">
              <a:solidFill>
                <a:srgbClr val="000000"/>
              </a:solidFill>
              <a:effectLst/>
              <a:latin typeface="Times New Roman"/>
              <a:ea typeface="Times New Roman"/>
            </a:endParaRPr>
          </a:p>
        </p:txBody>
      </p:sp>
      <p:cxnSp>
        <p:nvCxnSpPr>
          <p:cNvPr id="20" name="Straight Connector 19"/>
          <p:cNvCxnSpPr/>
          <p:nvPr/>
        </p:nvCxnSpPr>
        <p:spPr>
          <a:xfrm>
            <a:off x="8303091" y="4050018"/>
            <a:ext cx="0" cy="187389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42212" y="4065765"/>
            <a:ext cx="0" cy="187389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42212" y="5943600"/>
            <a:ext cx="2567314"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42212" y="5404262"/>
            <a:ext cx="2573748" cy="0"/>
          </a:xfrm>
          <a:prstGeom prst="line">
            <a:avLst/>
          </a:prstGeom>
          <a:ln w="28575">
            <a:solidFill>
              <a:srgbClr val="000000"/>
            </a:solidFill>
            <a:prstDash val="lg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5753100" y="3568700"/>
            <a:ext cx="2540000" cy="2374900"/>
            <a:chOff x="5753100" y="3568700"/>
            <a:chExt cx="2540000" cy="2374900"/>
          </a:xfrm>
        </p:grpSpPr>
        <p:cxnSp>
          <p:nvCxnSpPr>
            <p:cNvPr id="16" name="Straight Arrow Connector 15"/>
            <p:cNvCxnSpPr/>
            <p:nvPr/>
          </p:nvCxnSpPr>
          <p:spPr>
            <a:xfrm flipH="1">
              <a:off x="5854700" y="4394200"/>
              <a:ext cx="444500" cy="749300"/>
            </a:xfrm>
            <a:prstGeom prst="straightConnector1">
              <a:avLst/>
            </a:prstGeom>
            <a:ln>
              <a:solidFill>
                <a:srgbClr val="00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8" name="Text Box 2"/>
            <p:cNvSpPr txBox="1">
              <a:spLocks noChangeArrowheads="1"/>
            </p:cNvSpPr>
            <p:nvPr/>
          </p:nvSpPr>
          <p:spPr bwMode="auto">
            <a:xfrm>
              <a:off x="6002804" y="3568700"/>
              <a:ext cx="956796" cy="8763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AU" sz="1600" b="1" dirty="0">
                  <a:solidFill>
                    <a:srgbClr val="000000"/>
                  </a:solidFill>
                  <a:effectLst/>
                  <a:latin typeface="Calibri"/>
                  <a:ea typeface="Calibri"/>
                </a:rPr>
                <a:t>Actual Stress (elastic)</a:t>
              </a:r>
              <a:endParaRPr lang="en-AU" sz="2800" dirty="0">
                <a:solidFill>
                  <a:srgbClr val="000000"/>
                </a:solidFill>
                <a:effectLst/>
                <a:latin typeface="Times New Roman"/>
                <a:ea typeface="Times New Roman"/>
              </a:endParaRPr>
            </a:p>
          </p:txBody>
        </p:sp>
        <p:cxnSp>
          <p:nvCxnSpPr>
            <p:cNvPr id="24" name="Straight Connector 23"/>
            <p:cNvCxnSpPr>
              <a:stCxn id="26" idx="0"/>
              <a:endCxn id="38" idx="0"/>
            </p:cNvCxnSpPr>
            <p:nvPr/>
          </p:nvCxnSpPr>
          <p:spPr>
            <a:xfrm>
              <a:off x="6394450" y="5918200"/>
              <a:ext cx="1257300" cy="2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flipV="1">
              <a:off x="5753100" y="3721100"/>
              <a:ext cx="1282700" cy="2197100"/>
            </a:xfrm>
            <a:prstGeom prst="arc">
              <a:avLst>
                <a:gd name="adj1" fmla="val 16200000"/>
                <a:gd name="adj2" fmla="val 3191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38" name="Arc 37"/>
            <p:cNvSpPr/>
            <p:nvPr/>
          </p:nvSpPr>
          <p:spPr>
            <a:xfrm flipV="1">
              <a:off x="7010400" y="3746500"/>
              <a:ext cx="1282700" cy="2197100"/>
            </a:xfrm>
            <a:prstGeom prst="arc">
              <a:avLst>
                <a:gd name="adj1" fmla="val 16200000"/>
                <a:gd name="adj2" fmla="val 31918"/>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grpSp>
      <p:sp>
        <p:nvSpPr>
          <p:cNvPr id="44" name="Text Box 2"/>
          <p:cNvSpPr txBox="1">
            <a:spLocks noChangeArrowheads="1"/>
          </p:cNvSpPr>
          <p:nvPr/>
        </p:nvSpPr>
        <p:spPr bwMode="auto">
          <a:xfrm>
            <a:off x="7209304" y="3530600"/>
            <a:ext cx="956796" cy="6604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AU" sz="1600" b="1" dirty="0" smtClean="0">
                <a:solidFill>
                  <a:srgbClr val="000000"/>
                </a:solidFill>
                <a:effectLst/>
                <a:latin typeface="Calibri"/>
                <a:ea typeface="Calibri"/>
              </a:rPr>
              <a:t>Average Stress</a:t>
            </a:r>
            <a:endParaRPr lang="en-AU" sz="2800" dirty="0">
              <a:solidFill>
                <a:srgbClr val="000000"/>
              </a:solidFill>
              <a:effectLst/>
              <a:latin typeface="Times New Roman"/>
              <a:ea typeface="Times New Roman"/>
            </a:endParaRPr>
          </a:p>
        </p:txBody>
      </p:sp>
      <p:pic>
        <p:nvPicPr>
          <p:cNvPr id="46" name="Picture 4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500" y="1955800"/>
            <a:ext cx="4267200" cy="1092200"/>
          </a:xfrm>
          <a:prstGeom prst="rect">
            <a:avLst/>
          </a:prstGeom>
          <a:noFill/>
          <a:ln>
            <a:noFill/>
          </a:ln>
        </p:spPr>
      </p:pic>
      <p:sp>
        <p:nvSpPr>
          <p:cNvPr id="48"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9833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4294967295"/>
          </p:nvPr>
        </p:nvSpPr>
        <p:spPr>
          <a:xfrm>
            <a:off x="3016250" y="6178550"/>
            <a:ext cx="2881313" cy="474663"/>
          </a:xfrm>
          <a:prstGeom prst="rect">
            <a:avLst/>
          </a:prstGeom>
        </p:spPr>
        <p:txBody>
          <a:bodyPr/>
          <a:lstStyle/>
          <a:p>
            <a:pPr>
              <a:defRPr/>
            </a:pPr>
            <a:r>
              <a:rPr lang="fr-FR"/>
              <a:t>©Adhesion Associates Jun 2014 Revision 2.0</a:t>
            </a:r>
            <a:endParaRPr lang="en-AU"/>
          </a:p>
        </p:txBody>
      </p:sp>
      <p:sp>
        <p:nvSpPr>
          <p:cNvPr id="178207" name="Rectangle 31"/>
          <p:cNvSpPr>
            <a:spLocks noGrp="1" noChangeArrowheads="1"/>
          </p:cNvSpPr>
          <p:nvPr>
            <p:ph type="title"/>
          </p:nvPr>
        </p:nvSpPr>
        <p:spPr/>
        <p:txBody>
          <a:bodyPr/>
          <a:lstStyle/>
          <a:p>
            <a:pPr eaLnBrk="1" hangingPunct="1">
              <a:defRPr/>
            </a:pPr>
            <a:r>
              <a:rPr lang="en-AU" dirty="0"/>
              <a:t>Core-to-edge-member bonds</a:t>
            </a:r>
          </a:p>
        </p:txBody>
      </p:sp>
      <p:sp>
        <p:nvSpPr>
          <p:cNvPr id="178208" name="Rectangle 32"/>
          <p:cNvSpPr>
            <a:spLocks noGrp="1" noChangeArrowheads="1"/>
          </p:cNvSpPr>
          <p:nvPr>
            <p:ph type="body" sz="half" idx="1"/>
          </p:nvPr>
        </p:nvSpPr>
        <p:spPr>
          <a:xfrm>
            <a:off x="455613" y="1395413"/>
            <a:ext cx="4037012" cy="4497387"/>
          </a:xfrm>
        </p:spPr>
        <p:txBody>
          <a:bodyPr/>
          <a:lstStyle/>
          <a:p>
            <a:pPr eaLnBrk="1" hangingPunct="1">
              <a:defRPr/>
            </a:pPr>
            <a:r>
              <a:rPr lang="en-AU" sz="1800" dirty="0"/>
              <a:t>Bonds to edge members, helicopter spars etc. formed using foaming adhesive</a:t>
            </a:r>
          </a:p>
          <a:p>
            <a:pPr eaLnBrk="1" hangingPunct="1">
              <a:defRPr/>
            </a:pPr>
            <a:r>
              <a:rPr lang="en-AU" sz="1800" dirty="0"/>
              <a:t>Usually a trivial design case because adhesive strength is significantly higher than core shear strength</a:t>
            </a:r>
          </a:p>
          <a:p>
            <a:pPr eaLnBrk="1" hangingPunct="1">
              <a:defRPr/>
            </a:pPr>
            <a:r>
              <a:rPr lang="en-AU" sz="1800" dirty="0"/>
              <a:t>Failure of this bond can cause significant problems</a:t>
            </a:r>
          </a:p>
          <a:p>
            <a:pPr eaLnBrk="1" hangingPunct="1">
              <a:defRPr/>
            </a:pPr>
            <a:r>
              <a:rPr lang="en-US" sz="1800" dirty="0"/>
              <a:t>Core strength ~100-200 psi, adhesive &gt; 1000 psi </a:t>
            </a:r>
          </a:p>
          <a:p>
            <a:pPr lvl="1" eaLnBrk="1" hangingPunct="1">
              <a:defRPr/>
            </a:pPr>
            <a:r>
              <a:rPr lang="en-US" sz="1600" dirty="0"/>
              <a:t>Failure should be by core failure, leaving core attached to adhesive </a:t>
            </a:r>
          </a:p>
          <a:p>
            <a:pPr eaLnBrk="1" hangingPunct="1">
              <a:defRPr/>
            </a:pPr>
            <a:r>
              <a:rPr lang="en-US" sz="1800" dirty="0"/>
              <a:t>Reference data shows strength loss may exceed 30%</a:t>
            </a:r>
            <a:endParaRPr lang="en-AU" sz="1800" dirty="0"/>
          </a:p>
        </p:txBody>
      </p:sp>
      <p:grpSp>
        <p:nvGrpSpPr>
          <p:cNvPr id="192517" name="Group 34"/>
          <p:cNvGrpSpPr>
            <a:grpSpLocks/>
          </p:cNvGrpSpPr>
          <p:nvPr/>
        </p:nvGrpSpPr>
        <p:grpSpPr bwMode="auto">
          <a:xfrm>
            <a:off x="5500255" y="1626573"/>
            <a:ext cx="2727758" cy="1185900"/>
            <a:chOff x="1048" y="2405"/>
            <a:chExt cx="2103" cy="1080"/>
          </a:xfrm>
        </p:grpSpPr>
        <p:sp>
          <p:nvSpPr>
            <p:cNvPr id="192519" name="Rectangle 5"/>
            <p:cNvSpPr>
              <a:spLocks noChangeArrowheads="1"/>
            </p:cNvSpPr>
            <p:nvPr/>
          </p:nvSpPr>
          <p:spPr bwMode="auto">
            <a:xfrm>
              <a:off x="1642" y="2405"/>
              <a:ext cx="1015" cy="5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2520" name="Rectangle 6"/>
            <p:cNvSpPr>
              <a:spLocks noChangeArrowheads="1"/>
            </p:cNvSpPr>
            <p:nvPr/>
          </p:nvSpPr>
          <p:spPr bwMode="auto">
            <a:xfrm>
              <a:off x="1633" y="2405"/>
              <a:ext cx="56" cy="96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2521" name="Rectangle 7"/>
            <p:cNvSpPr>
              <a:spLocks noChangeArrowheads="1"/>
            </p:cNvSpPr>
            <p:nvPr/>
          </p:nvSpPr>
          <p:spPr bwMode="auto">
            <a:xfrm>
              <a:off x="1048" y="3365"/>
              <a:ext cx="641" cy="5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2522" name="Rectangle 8"/>
            <p:cNvSpPr>
              <a:spLocks noChangeArrowheads="1"/>
            </p:cNvSpPr>
            <p:nvPr/>
          </p:nvSpPr>
          <p:spPr bwMode="auto">
            <a:xfrm>
              <a:off x="1048" y="3429"/>
              <a:ext cx="2093" cy="5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2523" name="Rectangle 9"/>
            <p:cNvSpPr>
              <a:spLocks noChangeArrowheads="1"/>
            </p:cNvSpPr>
            <p:nvPr/>
          </p:nvSpPr>
          <p:spPr bwMode="auto">
            <a:xfrm>
              <a:off x="1697" y="2468"/>
              <a:ext cx="1136" cy="6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2524" name="Rectangle 10" descr="Light vertical"/>
            <p:cNvSpPr>
              <a:spLocks noChangeArrowheads="1"/>
            </p:cNvSpPr>
            <p:nvPr/>
          </p:nvSpPr>
          <p:spPr bwMode="auto">
            <a:xfrm>
              <a:off x="1734" y="2542"/>
              <a:ext cx="951" cy="878"/>
            </a:xfrm>
            <a:prstGeom prst="rect">
              <a:avLst/>
            </a:prstGeom>
            <a:pattFill prst="ltVert">
              <a:fgClr>
                <a:schemeClr va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192525" name="Line 11"/>
            <p:cNvSpPr>
              <a:spLocks noChangeShapeType="1"/>
            </p:cNvSpPr>
            <p:nvPr/>
          </p:nvSpPr>
          <p:spPr bwMode="auto">
            <a:xfrm>
              <a:off x="1715" y="2552"/>
              <a:ext cx="0" cy="847"/>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2526" name="AutoShape 15"/>
            <p:cNvSpPr>
              <a:spLocks noChangeArrowheads="1"/>
            </p:cNvSpPr>
            <p:nvPr/>
          </p:nvSpPr>
          <p:spPr bwMode="auto">
            <a:xfrm>
              <a:off x="1265" y="2615"/>
              <a:ext cx="420" cy="56"/>
            </a:xfrm>
            <a:prstGeom prst="rightArrow">
              <a:avLst>
                <a:gd name="adj1" fmla="val 50000"/>
                <a:gd name="adj2" fmla="val 18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lgn="ctr" eaLnBrk="1" hangingPunct="1">
                <a:spcBef>
                  <a:spcPct val="0"/>
                </a:spcBef>
                <a:buClrTx/>
                <a:buSzTx/>
                <a:buFontTx/>
                <a:buNone/>
              </a:pPr>
              <a:endParaRPr lang="en-US" altLang="en-US" sz="1800"/>
            </a:p>
          </p:txBody>
        </p:sp>
        <p:sp>
          <p:nvSpPr>
            <p:cNvPr id="192527" name="Line 21"/>
            <p:cNvSpPr>
              <a:spLocks noChangeShapeType="1"/>
            </p:cNvSpPr>
            <p:nvPr/>
          </p:nvSpPr>
          <p:spPr bwMode="auto">
            <a:xfrm>
              <a:off x="1688" y="2458"/>
              <a:ext cx="9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2528" name="Line 22"/>
            <p:cNvSpPr>
              <a:spLocks noChangeShapeType="1"/>
            </p:cNvSpPr>
            <p:nvPr/>
          </p:nvSpPr>
          <p:spPr bwMode="auto">
            <a:xfrm>
              <a:off x="1688" y="2541"/>
              <a:ext cx="9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2529" name="Line 23"/>
            <p:cNvSpPr>
              <a:spLocks noChangeShapeType="1"/>
            </p:cNvSpPr>
            <p:nvPr/>
          </p:nvSpPr>
          <p:spPr bwMode="auto">
            <a:xfrm>
              <a:off x="1048" y="3418"/>
              <a:ext cx="21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17"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sp>
        <p:nvSpPr>
          <p:cNvPr id="18"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pic>
        <p:nvPicPr>
          <p:cNvPr id="19" name="Picture 4" descr="Rudder fail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26" y="2962609"/>
            <a:ext cx="2673926" cy="315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8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82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20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820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820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8208">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820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208"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AU" dirty="0"/>
              <a:t>Conclusions</a:t>
            </a:r>
          </a:p>
        </p:txBody>
      </p:sp>
      <p:sp>
        <p:nvSpPr>
          <p:cNvPr id="126979" name="Rectangle 3"/>
          <p:cNvSpPr>
            <a:spLocks noGrp="1" noChangeArrowheads="1"/>
          </p:cNvSpPr>
          <p:nvPr>
            <p:ph idx="1"/>
          </p:nvPr>
        </p:nvSpPr>
        <p:spPr>
          <a:xfrm>
            <a:off x="455613" y="1487488"/>
            <a:ext cx="8226425" cy="4497387"/>
          </a:xfrm>
        </p:spPr>
        <p:txBody>
          <a:bodyPr/>
          <a:lstStyle/>
          <a:p>
            <a:pPr lvl="0"/>
            <a:r>
              <a:rPr lang="en-AU" sz="2000" dirty="0" smtClean="0">
                <a:effectLst/>
              </a:rPr>
              <a:t>NDI </a:t>
            </a:r>
            <a:r>
              <a:rPr lang="en-AU" sz="2000" dirty="0">
                <a:effectLst/>
              </a:rPr>
              <a:t>and </a:t>
            </a:r>
            <a:r>
              <a:rPr lang="en-AU" sz="2000" dirty="0" smtClean="0">
                <a:effectLst/>
              </a:rPr>
              <a:t>DTA may not prevent </a:t>
            </a:r>
            <a:r>
              <a:rPr lang="en-AU" sz="2000" dirty="0">
                <a:effectLst/>
              </a:rPr>
              <a:t>failure of </a:t>
            </a:r>
            <a:r>
              <a:rPr lang="en-AU" sz="2000" dirty="0" smtClean="0">
                <a:effectLst/>
              </a:rPr>
              <a:t>these </a:t>
            </a:r>
            <a:r>
              <a:rPr lang="en-AU" sz="2000" dirty="0">
                <a:effectLst/>
              </a:rPr>
              <a:t>bonded </a:t>
            </a:r>
            <a:r>
              <a:rPr lang="en-AU" sz="2000" dirty="0" smtClean="0">
                <a:effectLst/>
              </a:rPr>
              <a:t>joints:</a:t>
            </a:r>
            <a:endParaRPr lang="en-AU" sz="2000" dirty="0">
              <a:effectLst/>
            </a:endParaRPr>
          </a:p>
          <a:p>
            <a:pPr lvl="1"/>
            <a:r>
              <a:rPr lang="en-AU" sz="1800" dirty="0">
                <a:effectLst/>
              </a:rPr>
              <a:t>Adhesive bonds </a:t>
            </a:r>
            <a:r>
              <a:rPr lang="en-AU" sz="1800" dirty="0" smtClean="0">
                <a:effectLst/>
              </a:rPr>
              <a:t>with extensive porosity</a:t>
            </a:r>
            <a:endParaRPr lang="en-AU" sz="1800" dirty="0">
              <a:effectLst/>
            </a:endParaRPr>
          </a:p>
          <a:p>
            <a:pPr lvl="1"/>
            <a:r>
              <a:rPr lang="en-AU" sz="1800" dirty="0">
                <a:effectLst/>
              </a:rPr>
              <a:t>Adhesive bonds </a:t>
            </a:r>
            <a:r>
              <a:rPr lang="en-AU" sz="1800" dirty="0" smtClean="0">
                <a:effectLst/>
              </a:rPr>
              <a:t>experiencing </a:t>
            </a:r>
            <a:r>
              <a:rPr lang="en-AU" sz="1800" dirty="0">
                <a:effectLst/>
              </a:rPr>
              <a:t>interfacial </a:t>
            </a:r>
            <a:r>
              <a:rPr lang="en-AU" sz="1800" dirty="0" smtClean="0">
                <a:effectLst/>
              </a:rPr>
              <a:t>degradation and with a short bond overlap</a:t>
            </a:r>
          </a:p>
          <a:p>
            <a:pPr lvl="2"/>
            <a:r>
              <a:rPr lang="en-AU" sz="1600" dirty="0" smtClean="0">
                <a:effectLst/>
              </a:rPr>
              <a:t>No reserve load capability </a:t>
            </a:r>
            <a:r>
              <a:rPr lang="en-AU" sz="1600" dirty="0">
                <a:effectLst/>
              </a:rPr>
              <a:t>to enable detection of </a:t>
            </a:r>
            <a:r>
              <a:rPr lang="en-AU" sz="1600" dirty="0" smtClean="0">
                <a:effectLst/>
              </a:rPr>
              <a:t>disbonds </a:t>
            </a:r>
            <a:r>
              <a:rPr lang="en-AU" sz="1600" dirty="0">
                <a:effectLst/>
              </a:rPr>
              <a:t>before the reduced joint load </a:t>
            </a:r>
            <a:r>
              <a:rPr lang="en-AU" sz="1600" dirty="0" smtClean="0">
                <a:effectLst/>
              </a:rPr>
              <a:t>capability </a:t>
            </a:r>
            <a:r>
              <a:rPr lang="en-AU" sz="1600" dirty="0">
                <a:effectLst/>
              </a:rPr>
              <a:t>is exceeded by flight </a:t>
            </a:r>
            <a:r>
              <a:rPr lang="en-AU" sz="1600" dirty="0" smtClean="0">
                <a:effectLst/>
              </a:rPr>
              <a:t>loads</a:t>
            </a:r>
            <a:endParaRPr lang="en-AU" sz="1600" dirty="0">
              <a:effectLst/>
            </a:endParaRPr>
          </a:p>
          <a:p>
            <a:r>
              <a:rPr lang="en-AU" sz="2000" dirty="0" smtClean="0">
                <a:effectLst/>
              </a:rPr>
              <a:t>Regular </a:t>
            </a:r>
            <a:r>
              <a:rPr lang="en-AU" sz="2000" dirty="0">
                <a:effectLst/>
              </a:rPr>
              <a:t>and on-going proof testing at limit load </a:t>
            </a:r>
            <a:r>
              <a:rPr lang="en-AU" sz="2000" dirty="0" smtClean="0">
                <a:effectLst/>
              </a:rPr>
              <a:t>may </a:t>
            </a:r>
            <a:r>
              <a:rPr lang="en-AU" sz="2000" dirty="0">
                <a:effectLst/>
              </a:rPr>
              <a:t>be the only method for assurance of continuing </a:t>
            </a:r>
            <a:r>
              <a:rPr lang="en-AU" sz="2000" dirty="0" smtClean="0">
                <a:effectLst/>
              </a:rPr>
              <a:t>airworthiness</a:t>
            </a:r>
          </a:p>
          <a:p>
            <a:pPr lvl="1"/>
            <a:r>
              <a:rPr lang="en-AU" sz="1600" dirty="0">
                <a:effectLst/>
              </a:rPr>
              <a:t>FAR 2x.573 Paragraph 5 (</a:t>
            </a:r>
            <a:r>
              <a:rPr lang="en-AU" sz="1600" dirty="0" smtClean="0">
                <a:effectLst/>
              </a:rPr>
              <a:t>ii)</a:t>
            </a:r>
          </a:p>
          <a:p>
            <a:pPr lvl="0"/>
            <a:r>
              <a:rPr lang="en-AU" sz="2000" dirty="0" smtClean="0">
                <a:effectLst/>
              </a:rPr>
              <a:t>Tolerable </a:t>
            </a:r>
            <a:r>
              <a:rPr lang="en-AU" sz="2000" dirty="0">
                <a:effectLst/>
              </a:rPr>
              <a:t>defect sizes based on artificial defects in </a:t>
            </a:r>
            <a:r>
              <a:rPr lang="en-AU" sz="2000" dirty="0" smtClean="0">
                <a:effectLst/>
              </a:rPr>
              <a:t>pristine </a:t>
            </a:r>
            <a:r>
              <a:rPr lang="en-AU" sz="2000" dirty="0">
                <a:effectLst/>
              </a:rPr>
              <a:t>bonds do not adequately represent </a:t>
            </a:r>
            <a:r>
              <a:rPr lang="en-AU" sz="2000" dirty="0" smtClean="0">
                <a:effectLst/>
              </a:rPr>
              <a:t>adhesive </a:t>
            </a:r>
            <a:r>
              <a:rPr lang="en-AU" sz="2000" dirty="0">
                <a:effectLst/>
              </a:rPr>
              <a:t>bonds </a:t>
            </a:r>
            <a:r>
              <a:rPr lang="en-AU" sz="2000" dirty="0" smtClean="0">
                <a:effectLst/>
              </a:rPr>
              <a:t>experiencing </a:t>
            </a:r>
            <a:r>
              <a:rPr lang="en-AU" sz="2000" dirty="0">
                <a:effectLst/>
              </a:rPr>
              <a:t>interfacial </a:t>
            </a:r>
            <a:r>
              <a:rPr lang="en-AU" sz="2000" dirty="0" smtClean="0">
                <a:effectLst/>
              </a:rPr>
              <a:t>degradation</a:t>
            </a:r>
          </a:p>
          <a:p>
            <a:pPr lvl="1"/>
            <a:r>
              <a:rPr lang="en-AU" sz="1600" dirty="0" smtClean="0">
                <a:effectLst/>
              </a:rPr>
              <a:t>NDI </a:t>
            </a:r>
            <a:r>
              <a:rPr lang="en-AU" sz="1600" dirty="0">
                <a:effectLst/>
              </a:rPr>
              <a:t>based on artificial defects may fail to meet the substantiation of limit load capability requirements of FAR </a:t>
            </a:r>
            <a:r>
              <a:rPr lang="en-AU" sz="1600" dirty="0" smtClean="0">
                <a:effectLst/>
              </a:rPr>
              <a:t>2x.573</a:t>
            </a:r>
            <a:endParaRPr lang="en-AU" sz="1600" dirty="0">
              <a:effectLst/>
            </a:endParaRPr>
          </a:p>
          <a:p>
            <a:endParaRPr lang="en-AU" sz="2000" dirty="0">
              <a:effectLst/>
            </a:endParaRPr>
          </a:p>
        </p:txBody>
      </p:sp>
      <p:sp>
        <p:nvSpPr>
          <p:cNvPr id="126980" name="AutoShape 4"/>
          <p:cNvSpPr>
            <a:spLocks noChangeArrowheads="1"/>
          </p:cNvSpPr>
          <p:nvPr/>
        </p:nvSpPr>
        <p:spPr bwMode="auto">
          <a:xfrm>
            <a:off x="6702669" y="6180992"/>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69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9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9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697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9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6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uiExpand="1" build="p" bldLvl="2"/>
      <p:bldP spid="12698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Conclusions</a:t>
            </a:r>
            <a:endParaRPr lang="en-AU" dirty="0"/>
          </a:p>
        </p:txBody>
      </p:sp>
      <p:sp>
        <p:nvSpPr>
          <p:cNvPr id="3" name="Content Placeholder 2"/>
          <p:cNvSpPr>
            <a:spLocks noGrp="1"/>
          </p:cNvSpPr>
          <p:nvPr>
            <p:ph idx="1"/>
          </p:nvPr>
        </p:nvSpPr>
        <p:spPr/>
        <p:txBody>
          <a:bodyPr/>
          <a:lstStyle/>
          <a:p>
            <a:pPr lvl="0"/>
            <a:r>
              <a:rPr lang="en-AU" sz="2000" dirty="0" smtClean="0">
                <a:effectLst/>
              </a:rPr>
              <a:t>Porosity </a:t>
            </a:r>
            <a:r>
              <a:rPr lang="en-AU" sz="2000" dirty="0">
                <a:effectLst/>
              </a:rPr>
              <a:t>and interfacial degradation </a:t>
            </a:r>
            <a:r>
              <a:rPr lang="en-AU" sz="2000" dirty="0" smtClean="0">
                <a:effectLst/>
              </a:rPr>
              <a:t>directly </a:t>
            </a:r>
            <a:r>
              <a:rPr lang="en-AU" sz="2000" dirty="0">
                <a:effectLst/>
              </a:rPr>
              <a:t>related to production processes </a:t>
            </a:r>
            <a:endParaRPr lang="en-AU" sz="2000" dirty="0" smtClean="0">
              <a:effectLst/>
            </a:endParaRPr>
          </a:p>
          <a:p>
            <a:pPr lvl="1"/>
            <a:r>
              <a:rPr lang="en-AU" sz="1800" dirty="0" smtClean="0">
                <a:effectLst/>
              </a:rPr>
              <a:t>Can </a:t>
            </a:r>
            <a:r>
              <a:rPr lang="en-AU" sz="1800" dirty="0">
                <a:effectLst/>
              </a:rPr>
              <a:t>be prevented by: </a:t>
            </a:r>
          </a:p>
          <a:p>
            <a:pPr lvl="2"/>
            <a:r>
              <a:rPr lang="en-AU" sz="1600" dirty="0">
                <a:effectLst/>
              </a:rPr>
              <a:t>Elimination of </a:t>
            </a:r>
            <a:r>
              <a:rPr lang="en-AU" sz="1600" dirty="0" smtClean="0">
                <a:effectLst/>
              </a:rPr>
              <a:t>sources </a:t>
            </a:r>
            <a:r>
              <a:rPr lang="en-AU" sz="1600" dirty="0">
                <a:effectLst/>
              </a:rPr>
              <a:t>of moisture </a:t>
            </a:r>
            <a:r>
              <a:rPr lang="en-AU" sz="1600" dirty="0" smtClean="0">
                <a:effectLst/>
              </a:rPr>
              <a:t>prior </a:t>
            </a:r>
            <a:r>
              <a:rPr lang="en-AU" sz="1600" dirty="0">
                <a:effectLst/>
              </a:rPr>
              <a:t>to </a:t>
            </a:r>
            <a:r>
              <a:rPr lang="en-AU" sz="1600" dirty="0" smtClean="0">
                <a:effectLst/>
              </a:rPr>
              <a:t>bonding</a:t>
            </a:r>
            <a:endParaRPr lang="en-AU" sz="1600" dirty="0">
              <a:effectLst/>
            </a:endParaRPr>
          </a:p>
          <a:p>
            <a:pPr lvl="2"/>
            <a:r>
              <a:rPr lang="en-AU" sz="1600" dirty="0" smtClean="0">
                <a:effectLst/>
              </a:rPr>
              <a:t>Use of </a:t>
            </a:r>
            <a:r>
              <a:rPr lang="en-AU" sz="1600" dirty="0">
                <a:effectLst/>
              </a:rPr>
              <a:t>surface preparation processes which provide resistance to interfacial </a:t>
            </a:r>
            <a:r>
              <a:rPr lang="en-AU" sz="1600" dirty="0" smtClean="0">
                <a:effectLst/>
              </a:rPr>
              <a:t>degradation</a:t>
            </a:r>
          </a:p>
          <a:p>
            <a:pPr lvl="0"/>
            <a:r>
              <a:rPr lang="en-AU" sz="2000" dirty="0" smtClean="0">
                <a:effectLst/>
              </a:rPr>
              <a:t>Elimination of interfacial degradation and bond porosity would significantly reduce ongoing NDI maintenance requirement</a:t>
            </a:r>
          </a:p>
          <a:p>
            <a:pPr lvl="0"/>
            <a:r>
              <a:rPr lang="en-AU" sz="2000" dirty="0" smtClean="0">
                <a:effectLst/>
              </a:rPr>
              <a:t>Current </a:t>
            </a:r>
            <a:r>
              <a:rPr lang="en-AU" sz="2000" dirty="0">
                <a:effectLst/>
              </a:rPr>
              <a:t>research programs </a:t>
            </a:r>
            <a:r>
              <a:rPr lang="en-AU" sz="2000" dirty="0" smtClean="0">
                <a:effectLst/>
              </a:rPr>
              <a:t>may enable accurate assessment of bond load capability </a:t>
            </a:r>
          </a:p>
          <a:p>
            <a:pPr lvl="1"/>
            <a:r>
              <a:rPr lang="en-AU" sz="1800" dirty="0" smtClean="0">
                <a:effectLst/>
              </a:rPr>
              <a:t>May </a:t>
            </a:r>
            <a:r>
              <a:rPr lang="en-AU" sz="1800" dirty="0">
                <a:effectLst/>
              </a:rPr>
              <a:t>be possible to more accurately manage damage tolerance of bonded </a:t>
            </a:r>
            <a:r>
              <a:rPr lang="en-AU" sz="1800" dirty="0" smtClean="0">
                <a:effectLst/>
              </a:rPr>
              <a:t>structures</a:t>
            </a:r>
            <a:endParaRPr lang="en-AU" sz="1800" dirty="0">
              <a:effectLst/>
            </a:endParaRPr>
          </a:p>
        </p:txBody>
      </p:sp>
      <p:sp>
        <p:nvSpPr>
          <p:cNvPr id="4"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5"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134823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55613" y="4381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r>
              <a:rPr lang="en-AU" sz="3600" dirty="0">
                <a:solidFill>
                  <a:schemeClr val="accent2"/>
                </a:solidFill>
                <a:effectLst>
                  <a:outerShdw blurRad="38100" dist="38100" dir="2700000" algn="tl">
                    <a:srgbClr val="C0C0C0"/>
                  </a:outerShdw>
                </a:effectLst>
              </a:rPr>
              <a:t>Question time</a:t>
            </a:r>
          </a:p>
        </p:txBody>
      </p:sp>
      <p:sp>
        <p:nvSpPr>
          <p:cNvPr id="122883" name="Puzzle2"/>
          <p:cNvSpPr>
            <a:spLocks noEditPoints="1" noChangeArrowheads="1"/>
          </p:cNvSpPr>
          <p:nvPr/>
        </p:nvSpPr>
        <p:spPr bwMode="auto">
          <a:xfrm flipH="1">
            <a:off x="1866900" y="3951288"/>
            <a:ext cx="2190750" cy="1601787"/>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AU" dirty="0"/>
          </a:p>
        </p:txBody>
      </p:sp>
      <p:sp>
        <p:nvSpPr>
          <p:cNvPr id="122884" name="Puzzle4"/>
          <p:cNvSpPr>
            <a:spLocks noEditPoints="1" noChangeArrowheads="1"/>
          </p:cNvSpPr>
          <p:nvPr/>
        </p:nvSpPr>
        <p:spPr bwMode="auto">
          <a:xfrm flipH="1">
            <a:off x="3584575" y="3930650"/>
            <a:ext cx="1320800" cy="204787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AU" dirty="0"/>
          </a:p>
        </p:txBody>
      </p:sp>
      <p:sp>
        <p:nvSpPr>
          <p:cNvPr id="122885" name="Puzzle1"/>
          <p:cNvSpPr>
            <a:spLocks noEditPoints="1" noChangeArrowheads="1"/>
          </p:cNvSpPr>
          <p:nvPr/>
        </p:nvSpPr>
        <p:spPr bwMode="auto">
          <a:xfrm flipH="1">
            <a:off x="1160463" y="1385888"/>
            <a:ext cx="2217737" cy="1220787"/>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AU" dirty="0"/>
          </a:p>
        </p:txBody>
      </p:sp>
      <p:sp>
        <p:nvSpPr>
          <p:cNvPr id="122886" name="Text Box 6"/>
          <p:cNvSpPr txBox="1">
            <a:spLocks noChangeArrowheads="1"/>
          </p:cNvSpPr>
          <p:nvPr/>
        </p:nvSpPr>
        <p:spPr bwMode="auto">
          <a:xfrm>
            <a:off x="4022725" y="1701800"/>
            <a:ext cx="862013" cy="15557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9600" dirty="0">
                <a:solidFill>
                  <a:srgbClr val="FF33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path" presetSubtype="0" accel="50000" decel="50000" fill="hold" grpId="0" nodeType="afterEffect">
                                  <p:stCondLst>
                                    <p:cond delay="0"/>
                                  </p:stCondLst>
                                  <p:childTnLst>
                                    <p:animMotion origin="layout" path="M -0.03889 -0.0537 L 0.21667 0.26667 " pathEditMode="relative" rAng="0" ptsTypes="AA">
                                      <p:cBhvr>
                                        <p:cTn id="6" dur="2000" fill="hold"/>
                                        <p:tgtEl>
                                          <p:spTgt spid="122885"/>
                                        </p:tgtEl>
                                        <p:attrNameLst>
                                          <p:attrName>ppt_x</p:attrName>
                                          <p:attrName>ppt_y</p:attrName>
                                        </p:attrNameLst>
                                      </p:cBhvr>
                                      <p:rCtr x="12778" y="1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How to measure load capability</a:t>
            </a:r>
            <a:endParaRPr lang="en-AU" dirty="0"/>
          </a:p>
        </p:txBody>
      </p:sp>
      <p:sp>
        <p:nvSpPr>
          <p:cNvPr id="5" name="Content Placeholder 4"/>
          <p:cNvSpPr>
            <a:spLocks noGrp="1"/>
          </p:cNvSpPr>
          <p:nvPr>
            <p:ph sz="half" idx="1"/>
          </p:nvPr>
        </p:nvSpPr>
        <p:spPr/>
        <p:txBody>
          <a:bodyPr/>
          <a:lstStyle/>
          <a:p>
            <a:r>
              <a:rPr lang="en-AU" sz="1600" dirty="0" smtClean="0"/>
              <a:t>Should be possible to measure load capability by integrating the peak signal amplitude along the overlap of the bond</a:t>
            </a:r>
          </a:p>
          <a:p>
            <a:pPr marL="857250" lvl="1" indent="-457200">
              <a:buFont typeface="+mj-lt"/>
              <a:buAutoNum type="arabicPeriod"/>
            </a:pPr>
            <a:r>
              <a:rPr lang="en-AU" sz="1400" dirty="0" smtClean="0"/>
              <a:t>Calibrate signal against reference standards</a:t>
            </a:r>
          </a:p>
          <a:p>
            <a:pPr marL="857250" lvl="1" indent="-457200">
              <a:buFont typeface="+mj-lt"/>
              <a:buAutoNum type="arabicPeriod"/>
            </a:pPr>
            <a:r>
              <a:rPr lang="en-AU" sz="1400" dirty="0" smtClean="0"/>
              <a:t>Scan along overlap length</a:t>
            </a:r>
          </a:p>
          <a:p>
            <a:pPr marL="857250" lvl="1" indent="-457200">
              <a:buFont typeface="+mj-lt"/>
              <a:buAutoNum type="arabicPeriod"/>
            </a:pPr>
            <a:r>
              <a:rPr lang="en-AU" sz="1400" dirty="0" smtClean="0"/>
              <a:t>Integrate the signal amplitude along the overlap</a:t>
            </a:r>
          </a:p>
          <a:p>
            <a:pPr marL="857250" lvl="1" indent="-457200">
              <a:buFont typeface="+mj-lt"/>
              <a:buAutoNum type="arabicPeriod"/>
            </a:pPr>
            <a:r>
              <a:rPr lang="en-AU" sz="1400" dirty="0" smtClean="0"/>
              <a:t>The value derived is the proportion of  load capability of the bond</a:t>
            </a:r>
            <a:endParaRPr lang="en-AU" sz="1400" dirty="0"/>
          </a:p>
          <a:p>
            <a:pPr marL="457200" indent="-457200"/>
            <a:r>
              <a:rPr lang="en-AU" sz="1600" dirty="0" smtClean="0"/>
              <a:t>The measured load capability could then be assessed against limit load to establish airworthiness</a:t>
            </a:r>
          </a:p>
          <a:p>
            <a:pPr marL="457200" indent="-457200"/>
            <a:r>
              <a:rPr lang="en-AU" sz="1600" dirty="0" smtClean="0"/>
              <a:t>Should also be effective for porosity and degrading bonds</a:t>
            </a:r>
          </a:p>
          <a:p>
            <a:pPr marL="0" indent="0">
              <a:buNone/>
            </a:pPr>
            <a:endParaRPr lang="en-AU" sz="1600" dirty="0"/>
          </a:p>
        </p:txBody>
      </p:sp>
      <p:grpSp>
        <p:nvGrpSpPr>
          <p:cNvPr id="55" name="Group 54"/>
          <p:cNvGrpSpPr/>
          <p:nvPr/>
        </p:nvGrpSpPr>
        <p:grpSpPr>
          <a:xfrm>
            <a:off x="5075658" y="1921827"/>
            <a:ext cx="2686037" cy="2618677"/>
            <a:chOff x="5075658" y="1921827"/>
            <a:chExt cx="2686037" cy="2618677"/>
          </a:xfrm>
        </p:grpSpPr>
        <p:cxnSp>
          <p:nvCxnSpPr>
            <p:cNvPr id="38" name="Straight Arrow Connector 37"/>
            <p:cNvCxnSpPr/>
            <p:nvPr/>
          </p:nvCxnSpPr>
          <p:spPr>
            <a:xfrm flipH="1">
              <a:off x="5609055" y="1921827"/>
              <a:ext cx="447673" cy="399943"/>
            </a:xfrm>
            <a:prstGeom prst="straightConnector1">
              <a:avLst/>
            </a:prstGeom>
            <a:ln w="19050">
              <a:solidFill>
                <a:srgbClr val="00B050"/>
              </a:solidFill>
              <a:tailEnd type="stealth" w="med" len="lg"/>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075658" y="2082734"/>
              <a:ext cx="2686037" cy="2457770"/>
              <a:chOff x="5075658" y="2082734"/>
              <a:chExt cx="2686037" cy="2457770"/>
            </a:xfrm>
          </p:grpSpPr>
          <p:cxnSp>
            <p:nvCxnSpPr>
              <p:cNvPr id="36" name="Straight Connector 35"/>
              <p:cNvCxnSpPr/>
              <p:nvPr/>
            </p:nvCxnSpPr>
            <p:spPr>
              <a:xfrm flipV="1">
                <a:off x="5075658" y="2312114"/>
                <a:ext cx="2686037" cy="222839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093733" y="2339206"/>
                <a:ext cx="2657462" cy="0"/>
              </a:xfrm>
              <a:prstGeom prst="line">
                <a:avLst/>
              </a:prstGeom>
              <a:ln w="28575">
                <a:solidFill>
                  <a:schemeClr val="accent3">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0" name="Text Box 30"/>
              <p:cNvSpPr txBox="1"/>
              <p:nvPr/>
            </p:nvSpPr>
            <p:spPr>
              <a:xfrm>
                <a:off x="6274827" y="2082734"/>
                <a:ext cx="1267454" cy="2653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0000"/>
                    </a:solidFill>
                    <a:effectLst/>
                    <a:latin typeface="Times New Roman"/>
                    <a:ea typeface="Calibri"/>
                  </a:rPr>
                  <a:t>Well bonded</a:t>
                </a:r>
                <a:endParaRPr lang="en-AU" sz="1400" dirty="0">
                  <a:solidFill>
                    <a:srgbClr val="000000"/>
                  </a:solidFill>
                  <a:effectLst/>
                  <a:latin typeface="Times New Roman"/>
                  <a:ea typeface="Times New Roman"/>
                </a:endParaRPr>
              </a:p>
            </p:txBody>
          </p:sp>
        </p:grpSp>
      </p:grpSp>
      <p:grpSp>
        <p:nvGrpSpPr>
          <p:cNvPr id="57" name="Group 56"/>
          <p:cNvGrpSpPr/>
          <p:nvPr/>
        </p:nvGrpSpPr>
        <p:grpSpPr>
          <a:xfrm>
            <a:off x="4342235" y="1930346"/>
            <a:ext cx="4533837" cy="2581788"/>
            <a:chOff x="4342235" y="1930346"/>
            <a:chExt cx="4533837" cy="2581788"/>
          </a:xfrm>
        </p:grpSpPr>
        <p:sp>
          <p:nvSpPr>
            <p:cNvPr id="44" name="Arc 43"/>
            <p:cNvSpPr/>
            <p:nvPr/>
          </p:nvSpPr>
          <p:spPr>
            <a:xfrm rot="16200000">
              <a:off x="7232971" y="2373634"/>
              <a:ext cx="838333" cy="2447868"/>
            </a:xfrm>
            <a:prstGeom prst="arc">
              <a:avLst>
                <a:gd name="adj1" fmla="val 18026802"/>
                <a:gd name="adj2" fmla="val 54738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400" dirty="0">
                  <a:solidFill>
                    <a:srgbClr val="000000"/>
                  </a:solidFill>
                  <a:effectLst/>
                  <a:ea typeface="Times New Roman"/>
                  <a:cs typeface="Times New Roman"/>
                </a:rPr>
                <a:t> </a:t>
              </a:r>
              <a:endParaRPr lang="en-AU" sz="1400" dirty="0">
                <a:solidFill>
                  <a:srgbClr val="000000"/>
                </a:solidFill>
                <a:effectLst/>
                <a:ea typeface="Calibri"/>
                <a:cs typeface="Times New Roman"/>
              </a:endParaRPr>
            </a:p>
          </p:txBody>
        </p:sp>
        <p:grpSp>
          <p:nvGrpSpPr>
            <p:cNvPr id="56" name="Group 55"/>
            <p:cNvGrpSpPr/>
            <p:nvPr/>
          </p:nvGrpSpPr>
          <p:grpSpPr>
            <a:xfrm>
              <a:off x="4342235" y="1930346"/>
              <a:ext cx="3448301" cy="2581788"/>
              <a:chOff x="4342235" y="1930346"/>
              <a:chExt cx="3448301" cy="2581788"/>
            </a:xfrm>
          </p:grpSpPr>
          <p:sp>
            <p:nvSpPr>
              <p:cNvPr id="45" name="Arc 44"/>
              <p:cNvSpPr/>
              <p:nvPr/>
            </p:nvSpPr>
            <p:spPr>
              <a:xfrm flipV="1">
                <a:off x="4342235" y="3521600"/>
                <a:ext cx="1585906" cy="990534"/>
              </a:xfrm>
              <a:prstGeom prst="arc">
                <a:avLst>
                  <a:gd name="adj1" fmla="val 16200000"/>
                  <a:gd name="adj2" fmla="val 2041225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sz="1400" dirty="0">
                  <a:solidFill>
                    <a:srgbClr val="000000"/>
                  </a:solidFill>
                </a:endParaRPr>
              </a:p>
            </p:txBody>
          </p:sp>
          <p:cxnSp>
            <p:nvCxnSpPr>
              <p:cNvPr id="46" name="Straight Connector 45"/>
              <p:cNvCxnSpPr/>
              <p:nvPr/>
            </p:nvCxnSpPr>
            <p:spPr>
              <a:xfrm flipV="1">
                <a:off x="5809079" y="3235927"/>
                <a:ext cx="1228719" cy="10379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066133" y="3178708"/>
                <a:ext cx="2724403" cy="0"/>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7654" y="1930346"/>
                <a:ext cx="218100" cy="1257968"/>
              </a:xfrm>
              <a:prstGeom prst="straightConnector1">
                <a:avLst/>
              </a:prstGeom>
              <a:ln w="19050">
                <a:solidFill>
                  <a:srgbClr val="00B050"/>
                </a:solidFill>
                <a:tailEnd type="stealth" w="med" len="lg"/>
              </a:ln>
            </p:spPr>
            <p:style>
              <a:lnRef idx="1">
                <a:schemeClr val="accent1"/>
              </a:lnRef>
              <a:fillRef idx="0">
                <a:schemeClr val="accent1"/>
              </a:fillRef>
              <a:effectRef idx="0">
                <a:schemeClr val="accent1"/>
              </a:effectRef>
              <a:fontRef idx="minor">
                <a:schemeClr val="tx1"/>
              </a:fontRef>
            </p:style>
          </p:cxnSp>
          <p:sp>
            <p:nvSpPr>
              <p:cNvPr id="41" name="Text Box 30"/>
              <p:cNvSpPr txBox="1"/>
              <p:nvPr/>
            </p:nvSpPr>
            <p:spPr>
              <a:xfrm>
                <a:off x="5874779" y="2873098"/>
                <a:ext cx="1267454" cy="2647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smtClean="0">
                    <a:solidFill>
                      <a:srgbClr val="000000"/>
                    </a:solidFill>
                    <a:effectLst/>
                    <a:latin typeface="Times New Roman"/>
                    <a:ea typeface="Calibri"/>
                  </a:rPr>
                  <a:t>Degrading</a:t>
                </a:r>
                <a:endParaRPr lang="en-AU" sz="1400" dirty="0">
                  <a:solidFill>
                    <a:srgbClr val="000000"/>
                  </a:solidFill>
                  <a:effectLst/>
                  <a:latin typeface="Times New Roman"/>
                  <a:ea typeface="Times New Roman"/>
                </a:endParaRPr>
              </a:p>
            </p:txBody>
          </p:sp>
        </p:grpSp>
      </p:grpSp>
      <p:grpSp>
        <p:nvGrpSpPr>
          <p:cNvPr id="58" name="Group 57"/>
          <p:cNvGrpSpPr/>
          <p:nvPr/>
        </p:nvGrpSpPr>
        <p:grpSpPr>
          <a:xfrm>
            <a:off x="4303161" y="1934308"/>
            <a:ext cx="4711066" cy="2586176"/>
            <a:chOff x="4303161" y="1934308"/>
            <a:chExt cx="4711066" cy="2586176"/>
          </a:xfrm>
        </p:grpSpPr>
        <p:sp>
          <p:nvSpPr>
            <p:cNvPr id="47" name="Arc 46"/>
            <p:cNvSpPr/>
            <p:nvPr/>
          </p:nvSpPr>
          <p:spPr>
            <a:xfrm rot="16200000">
              <a:off x="7530271" y="2785764"/>
              <a:ext cx="424355" cy="2543556"/>
            </a:xfrm>
            <a:prstGeom prst="arc">
              <a:avLst>
                <a:gd name="adj1" fmla="val 18026802"/>
                <a:gd name="adj2" fmla="val 547382"/>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400" dirty="0">
                  <a:solidFill>
                    <a:srgbClr val="000000"/>
                  </a:solidFill>
                  <a:effectLst/>
                  <a:latin typeface="Times New Roman"/>
                  <a:ea typeface="Times New Roman"/>
                </a:rPr>
                <a:t> </a:t>
              </a:r>
            </a:p>
          </p:txBody>
        </p:sp>
        <p:sp>
          <p:nvSpPr>
            <p:cNvPr id="48" name="Arc 47"/>
            <p:cNvSpPr/>
            <p:nvPr/>
          </p:nvSpPr>
          <p:spPr>
            <a:xfrm flipV="1">
              <a:off x="4303161" y="4019088"/>
              <a:ext cx="1647900" cy="501396"/>
            </a:xfrm>
            <a:prstGeom prst="arc">
              <a:avLst>
                <a:gd name="adj1" fmla="val 16200000"/>
                <a:gd name="adj2" fmla="val 20412258"/>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AU" sz="1400" dirty="0">
                  <a:solidFill>
                    <a:srgbClr val="000000"/>
                  </a:solidFill>
                  <a:effectLst/>
                  <a:ea typeface="Times New Roman"/>
                  <a:cs typeface="Times New Roman"/>
                </a:rPr>
                <a:t> </a:t>
              </a:r>
              <a:endParaRPr lang="en-AU" sz="1400" dirty="0">
                <a:solidFill>
                  <a:srgbClr val="000000"/>
                </a:solidFill>
                <a:effectLst/>
                <a:ea typeface="Calibri"/>
                <a:cs typeface="Times New Roman"/>
              </a:endParaRPr>
            </a:p>
          </p:txBody>
        </p:sp>
        <p:cxnSp>
          <p:nvCxnSpPr>
            <p:cNvPr id="49" name="Straight Connector 48"/>
            <p:cNvCxnSpPr/>
            <p:nvPr/>
          </p:nvCxnSpPr>
          <p:spPr>
            <a:xfrm flipV="1">
              <a:off x="5659112" y="3853431"/>
              <a:ext cx="1735996" cy="60779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065139" y="3829520"/>
              <a:ext cx="2724137" cy="0"/>
            </a:xfrm>
            <a:prstGeom prst="line">
              <a:avLst/>
            </a:prstGeom>
            <a:ln w="28575">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43" name="Text Box 30"/>
            <p:cNvSpPr txBox="1"/>
            <p:nvPr/>
          </p:nvSpPr>
          <p:spPr>
            <a:xfrm>
              <a:off x="6679638" y="3534909"/>
              <a:ext cx="1024907" cy="2647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0000"/>
                  </a:solidFill>
                  <a:effectLst/>
                  <a:latin typeface="Times New Roman"/>
                  <a:ea typeface="Calibri"/>
                </a:rPr>
                <a:t>Weak</a:t>
              </a:r>
              <a:endParaRPr lang="en-AU" sz="1400" dirty="0">
                <a:solidFill>
                  <a:srgbClr val="000000"/>
                </a:solidFill>
                <a:effectLst/>
                <a:latin typeface="Times New Roman"/>
                <a:ea typeface="Times New Roman"/>
              </a:endParaRPr>
            </a:p>
          </p:txBody>
        </p:sp>
        <p:cxnSp>
          <p:nvCxnSpPr>
            <p:cNvPr id="51" name="Straight Arrow Connector 50"/>
            <p:cNvCxnSpPr/>
            <p:nvPr/>
          </p:nvCxnSpPr>
          <p:spPr>
            <a:xfrm flipH="1">
              <a:off x="5369169" y="1934308"/>
              <a:ext cx="668217" cy="1863969"/>
            </a:xfrm>
            <a:prstGeom prst="straightConnector1">
              <a:avLst/>
            </a:prstGeom>
            <a:ln w="19050">
              <a:solidFill>
                <a:srgbClr val="00B050"/>
              </a:solidFill>
              <a:tailEnd type="stealth" w="med" len="lg"/>
            </a:ln>
          </p:spPr>
          <p:style>
            <a:lnRef idx="1">
              <a:schemeClr val="accent1"/>
            </a:lnRef>
            <a:fillRef idx="0">
              <a:schemeClr val="accent1"/>
            </a:fillRef>
            <a:effectRef idx="0">
              <a:schemeClr val="accent1"/>
            </a:effectRef>
            <a:fontRef idx="minor">
              <a:schemeClr val="tx1"/>
            </a:fontRef>
          </p:style>
        </p:cxnSp>
      </p:grpSp>
      <p:sp>
        <p:nvSpPr>
          <p:cNvPr id="59" name="AutoShape 57"/>
          <p:cNvSpPr>
            <a:spLocks noChangeArrowheads="1"/>
          </p:cNvSpPr>
          <p:nvPr/>
        </p:nvSpPr>
        <p:spPr bwMode="auto">
          <a:xfrm>
            <a:off x="6667500" y="6192716"/>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60" name="Group 59"/>
          <p:cNvGrpSpPr/>
          <p:nvPr/>
        </p:nvGrpSpPr>
        <p:grpSpPr>
          <a:xfrm>
            <a:off x="4475224" y="1631608"/>
            <a:ext cx="3629368" cy="3304565"/>
            <a:chOff x="4475224" y="1631608"/>
            <a:chExt cx="3629368" cy="3304565"/>
          </a:xfrm>
        </p:grpSpPr>
        <p:cxnSp>
          <p:nvCxnSpPr>
            <p:cNvPr id="31" name="Straight Connector 30"/>
            <p:cNvCxnSpPr/>
            <p:nvPr/>
          </p:nvCxnSpPr>
          <p:spPr>
            <a:xfrm>
              <a:off x="5075658" y="2112276"/>
              <a:ext cx="0" cy="2433332"/>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66132" y="4531468"/>
              <a:ext cx="303846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33" name="Text Box 7"/>
            <p:cNvSpPr txBox="1"/>
            <p:nvPr/>
          </p:nvSpPr>
          <p:spPr>
            <a:xfrm>
              <a:off x="5675730" y="4669544"/>
              <a:ext cx="2152640" cy="2666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400" b="1" dirty="0">
                  <a:solidFill>
                    <a:srgbClr val="000000"/>
                  </a:solidFill>
                  <a:effectLst/>
                  <a:ea typeface="Calibri"/>
                  <a:cs typeface="Times New Roman"/>
                </a:rPr>
                <a:t>Position along joint overlap </a:t>
              </a:r>
              <a:endParaRPr lang="en-AU" sz="1400" dirty="0">
                <a:solidFill>
                  <a:srgbClr val="000000"/>
                </a:solidFill>
                <a:effectLst/>
                <a:ea typeface="Calibri"/>
                <a:cs typeface="Times New Roman"/>
              </a:endParaRPr>
            </a:p>
          </p:txBody>
        </p:sp>
        <p:sp>
          <p:nvSpPr>
            <p:cNvPr id="34" name="Text Box 30"/>
            <p:cNvSpPr txBox="1"/>
            <p:nvPr/>
          </p:nvSpPr>
          <p:spPr>
            <a:xfrm rot="16200000">
              <a:off x="3328719" y="2916689"/>
              <a:ext cx="2779757" cy="48674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AU" sz="1400" b="1" dirty="0">
                  <a:solidFill>
                    <a:srgbClr val="000000"/>
                  </a:solidFill>
                  <a:effectLst/>
                  <a:latin typeface="Arial" panose="020B0604020202020204" pitchFamily="34" charset="0"/>
                  <a:ea typeface="Calibri"/>
                  <a:cs typeface="Arial" panose="020B0604020202020204" pitchFamily="34" charset="0"/>
                </a:rPr>
                <a:t>Integrated signal as proportion of local strength</a:t>
              </a:r>
              <a:endParaRPr lang="en-AU" sz="1400" dirty="0">
                <a:solidFill>
                  <a:srgbClr val="000000"/>
                </a:solidFill>
                <a:effectLst/>
                <a:latin typeface="Arial" panose="020B0604020202020204" pitchFamily="34" charset="0"/>
                <a:ea typeface="Times New Roman"/>
                <a:cs typeface="Arial" panose="020B0604020202020204" pitchFamily="34" charset="0"/>
              </a:endParaRPr>
            </a:p>
          </p:txBody>
        </p:sp>
        <p:sp>
          <p:nvSpPr>
            <p:cNvPr id="50" name="Text Box 30"/>
            <p:cNvSpPr txBox="1"/>
            <p:nvPr/>
          </p:nvSpPr>
          <p:spPr>
            <a:xfrm>
              <a:off x="5375080" y="1631608"/>
              <a:ext cx="1629410" cy="2654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1100" b="1" dirty="0">
                  <a:solidFill>
                    <a:srgbClr val="000000"/>
                  </a:solidFill>
                  <a:effectLst/>
                  <a:latin typeface="Arial" panose="020B0604020202020204" pitchFamily="34" charset="0"/>
                  <a:ea typeface="Calibri"/>
                  <a:cs typeface="Arial" panose="020B0604020202020204" pitchFamily="34" charset="0"/>
                </a:rPr>
                <a:t>Load </a:t>
              </a:r>
              <a:r>
                <a:rPr lang="en-AU" sz="1100" b="1" dirty="0" smtClean="0">
                  <a:solidFill>
                    <a:srgbClr val="000000"/>
                  </a:solidFill>
                  <a:effectLst/>
                  <a:latin typeface="Arial" panose="020B0604020202020204" pitchFamily="34" charset="0"/>
                  <a:ea typeface="Calibri"/>
                  <a:cs typeface="Arial" panose="020B0604020202020204" pitchFamily="34" charset="0"/>
                </a:rPr>
                <a:t>capability </a:t>
              </a:r>
              <a:r>
                <a:rPr lang="en-AU" sz="1100" b="1" dirty="0">
                  <a:solidFill>
                    <a:srgbClr val="000000"/>
                  </a:solidFill>
                  <a:effectLst/>
                  <a:latin typeface="Arial" panose="020B0604020202020204" pitchFamily="34" charset="0"/>
                  <a:ea typeface="Calibri"/>
                  <a:cs typeface="Arial" panose="020B0604020202020204" pitchFamily="34" charset="0"/>
                </a:rPr>
                <a:t>of joint</a:t>
              </a:r>
              <a:endParaRPr lang="en-AU" sz="1200" dirty="0">
                <a:solidFill>
                  <a:srgbClr val="000000"/>
                </a:solidFill>
                <a:effectLst/>
                <a:latin typeface="Arial" panose="020B0604020202020204" pitchFamily="34" charset="0"/>
                <a:ea typeface="Times New Roman"/>
                <a:cs typeface="Arial" panose="020B0604020202020204" pitchFamily="34" charset="0"/>
              </a:endParaRPr>
            </a:p>
          </p:txBody>
        </p:sp>
      </p:grpSp>
    </p:spTree>
    <p:extLst>
      <p:ext uri="{BB962C8B-B14F-4D97-AF65-F5344CB8AC3E}">
        <p14:creationId xmlns:p14="http://schemas.microsoft.com/office/powerpoint/2010/main" val="93913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ppt_x"/>
                                          </p:val>
                                        </p:tav>
                                        <p:tav tm="100000">
                                          <p:val>
                                            <p:strVal val="#ppt_x"/>
                                          </p:val>
                                        </p:tav>
                                      </p:tavLst>
                                    </p:anim>
                                    <p:anim calcmode="lin" valueType="num">
                                      <p:cBhvr additive="base">
                                        <p:cTn id="42" dur="5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500" fill="hold"/>
                                        <p:tgtEl>
                                          <p:spTgt spid="58"/>
                                        </p:tgtEl>
                                        <p:attrNameLst>
                                          <p:attrName>ppt_x</p:attrName>
                                        </p:attrNameLst>
                                      </p:cBhvr>
                                      <p:tavLst>
                                        <p:tav tm="0">
                                          <p:val>
                                            <p:strVal val="#ppt_x"/>
                                          </p:val>
                                        </p:tav>
                                        <p:tav tm="100000">
                                          <p:val>
                                            <p:strVal val="#ppt_x"/>
                                          </p:val>
                                        </p:tav>
                                      </p:tavLst>
                                    </p:anim>
                                    <p:anim calcmode="lin" valueType="num">
                                      <p:cBhvr additive="base">
                                        <p:cTn id="5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ppt_x"/>
                                          </p:val>
                                        </p:tav>
                                        <p:tav tm="100000">
                                          <p:val>
                                            <p:strVal val="#ppt_x"/>
                                          </p:val>
                                        </p:tav>
                                      </p:tavLst>
                                    </p:anim>
                                    <p:anim calcmode="lin" valueType="num">
                                      <p:cBhvr additive="base">
                                        <p:cTn id="5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 calcmode="lin" valueType="num">
                                      <p:cBhvr additive="base">
                                        <p:cTn id="6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65" presetID="1" presetClass="entr" presetSubtype="0"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3"/>
          <p:cNvSpPr>
            <a:spLocks noGrp="1"/>
          </p:cNvSpPr>
          <p:nvPr>
            <p:ph type="ftr" sz="quarter" idx="4294967295"/>
          </p:nvPr>
        </p:nvSpPr>
        <p:spPr>
          <a:xfrm>
            <a:off x="3016250" y="6178550"/>
            <a:ext cx="2881313" cy="474663"/>
          </a:xfrm>
          <a:prstGeom prst="rect">
            <a:avLst/>
          </a:prstGeom>
        </p:spPr>
        <p:txBody>
          <a:bodyPr/>
          <a:lstStyle/>
          <a:p>
            <a:pPr>
              <a:defRPr/>
            </a:pPr>
            <a:r>
              <a:rPr lang="fr-FR"/>
              <a:t>©Adhesion Associates Jun 2014 Revision 2.0</a:t>
            </a:r>
            <a:endParaRPr lang="en-AU"/>
          </a:p>
        </p:txBody>
      </p:sp>
      <p:sp>
        <p:nvSpPr>
          <p:cNvPr id="70658" name="Rectangle 2"/>
          <p:cNvSpPr>
            <a:spLocks noGrp="1" noChangeArrowheads="1"/>
          </p:cNvSpPr>
          <p:nvPr>
            <p:ph type="title"/>
          </p:nvPr>
        </p:nvSpPr>
        <p:spPr/>
        <p:txBody>
          <a:bodyPr/>
          <a:lstStyle/>
          <a:p>
            <a:pPr eaLnBrk="1" hangingPunct="1">
              <a:defRPr/>
            </a:pPr>
            <a:r>
              <a:rPr lang="en-AU" dirty="0"/>
              <a:t>Elastic-plastic stress distribution</a:t>
            </a:r>
          </a:p>
        </p:txBody>
      </p:sp>
      <p:sp>
        <p:nvSpPr>
          <p:cNvPr id="70659" name="Rectangle 3"/>
          <p:cNvSpPr>
            <a:spLocks noGrp="1" noChangeArrowheads="1"/>
          </p:cNvSpPr>
          <p:nvPr>
            <p:ph type="body" idx="1"/>
          </p:nvPr>
        </p:nvSpPr>
        <p:spPr/>
        <p:txBody>
          <a:bodyPr/>
          <a:lstStyle/>
          <a:p>
            <a:pPr eaLnBrk="1" hangingPunct="1">
              <a:defRPr/>
            </a:pPr>
            <a:r>
              <a:rPr lang="en-AU" sz="2000" dirty="0"/>
              <a:t>When stresses exceed adhesive elastic limit, plastic zones form at ends of joint</a:t>
            </a:r>
          </a:p>
          <a:p>
            <a:pPr eaLnBrk="1" hangingPunct="1">
              <a:defRPr/>
            </a:pPr>
            <a:r>
              <a:rPr lang="en-AU" sz="2000" dirty="0"/>
              <a:t>If overlap is adequate, elastic trough remains</a:t>
            </a:r>
          </a:p>
          <a:p>
            <a:pPr eaLnBrk="1" hangingPunct="1">
              <a:defRPr/>
            </a:pPr>
            <a:r>
              <a:rPr lang="en-AU" sz="2000" dirty="0"/>
              <a:t>Joint fails when max shear strain is exceeded at </a:t>
            </a:r>
            <a:r>
              <a:rPr lang="en-AU" sz="2000" dirty="0" smtClean="0"/>
              <a:t>end </a:t>
            </a:r>
            <a:r>
              <a:rPr lang="en-AU" sz="2000" u="sng" dirty="0" smtClean="0"/>
              <a:t>or when the adherend itself breaks</a:t>
            </a:r>
            <a:endParaRPr lang="en-AU" sz="2000" u="sng" dirty="0"/>
          </a:p>
          <a:p>
            <a:pPr eaLnBrk="1" hangingPunct="1">
              <a:defRPr/>
            </a:pPr>
            <a:endParaRPr lang="en-AU" sz="2000" dirty="0"/>
          </a:p>
        </p:txBody>
      </p:sp>
      <p:sp>
        <p:nvSpPr>
          <p:cNvPr id="49157" name="Rectangle 5"/>
          <p:cNvSpPr>
            <a:spLocks noChangeArrowheads="1"/>
          </p:cNvSpPr>
          <p:nvPr/>
        </p:nvSpPr>
        <p:spPr bwMode="auto">
          <a:xfrm>
            <a:off x="1228725" y="4165600"/>
            <a:ext cx="8016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a:t>Stress</a:t>
            </a:r>
          </a:p>
        </p:txBody>
      </p:sp>
      <p:sp>
        <p:nvSpPr>
          <p:cNvPr id="49158" name="Rectangle 6"/>
          <p:cNvSpPr>
            <a:spLocks noChangeArrowheads="1"/>
          </p:cNvSpPr>
          <p:nvPr/>
        </p:nvSpPr>
        <p:spPr bwMode="auto">
          <a:xfrm>
            <a:off x="3311525" y="4900613"/>
            <a:ext cx="25177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a:t>Loaded below adhesive </a:t>
            </a:r>
          </a:p>
          <a:p>
            <a:pPr>
              <a:spcBef>
                <a:spcPct val="0"/>
              </a:spcBef>
              <a:buClrTx/>
              <a:buSzTx/>
              <a:buFontTx/>
              <a:buNone/>
            </a:pPr>
            <a:r>
              <a:rPr lang="en-US" altLang="en-US" sz="1600" b="1"/>
              <a:t>elastic limit</a:t>
            </a:r>
          </a:p>
        </p:txBody>
      </p:sp>
      <p:sp>
        <p:nvSpPr>
          <p:cNvPr id="49159" name="Rectangle 7"/>
          <p:cNvSpPr>
            <a:spLocks noChangeArrowheads="1"/>
          </p:cNvSpPr>
          <p:nvPr/>
        </p:nvSpPr>
        <p:spPr bwMode="auto">
          <a:xfrm>
            <a:off x="3717925" y="3379788"/>
            <a:ext cx="42449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a:t>Loaded above adhesive elastic limit</a:t>
            </a:r>
          </a:p>
        </p:txBody>
      </p:sp>
      <p:sp>
        <p:nvSpPr>
          <p:cNvPr id="49160" name="Line 8"/>
          <p:cNvSpPr>
            <a:spLocks noChangeShapeType="1"/>
          </p:cNvSpPr>
          <p:nvPr/>
        </p:nvSpPr>
        <p:spPr bwMode="auto">
          <a:xfrm flipH="1">
            <a:off x="3067050" y="3625850"/>
            <a:ext cx="622300" cy="196850"/>
          </a:xfrm>
          <a:prstGeom prst="line">
            <a:avLst/>
          </a:prstGeom>
          <a:noFill/>
          <a:ln w="12700">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61" name="Line 9"/>
          <p:cNvSpPr>
            <a:spLocks noChangeShapeType="1"/>
          </p:cNvSpPr>
          <p:nvPr/>
        </p:nvSpPr>
        <p:spPr bwMode="auto">
          <a:xfrm flipH="1" flipV="1">
            <a:off x="2946400" y="4648200"/>
            <a:ext cx="317500" cy="468313"/>
          </a:xfrm>
          <a:prstGeom prst="line">
            <a:avLst/>
          </a:prstGeom>
          <a:noFill/>
          <a:ln w="12700">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62" name="Arc 10"/>
          <p:cNvSpPr>
            <a:spLocks/>
          </p:cNvSpPr>
          <p:nvPr/>
        </p:nvSpPr>
        <p:spPr bwMode="auto">
          <a:xfrm>
            <a:off x="3152775" y="3856038"/>
            <a:ext cx="1419225" cy="1023937"/>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552" y="21599"/>
                </a:moveTo>
                <a:cubicBezTo>
                  <a:pt x="9641" y="21573"/>
                  <a:pt x="0" y="11910"/>
                  <a:pt x="0" y="0"/>
                </a:cubicBezTo>
              </a:path>
              <a:path w="21600" h="21600" stroke="0" extrusionOk="0">
                <a:moveTo>
                  <a:pt x="21552" y="21599"/>
                </a:moveTo>
                <a:cubicBezTo>
                  <a:pt x="9641" y="21573"/>
                  <a:pt x="0" y="11910"/>
                  <a:pt x="0" y="0"/>
                </a:cubicBezTo>
                <a:lnTo>
                  <a:pt x="21600" y="0"/>
                </a:lnTo>
                <a:lnTo>
                  <a:pt x="21552" y="21599"/>
                </a:lnTo>
                <a:close/>
              </a:path>
            </a:pathLst>
          </a:custGeom>
          <a:noFill/>
          <a:ln w="38100" cap="rnd">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63" name="Arc 11"/>
          <p:cNvSpPr>
            <a:spLocks/>
          </p:cNvSpPr>
          <p:nvPr/>
        </p:nvSpPr>
        <p:spPr bwMode="auto">
          <a:xfrm>
            <a:off x="5278438" y="3867150"/>
            <a:ext cx="1420812" cy="1000125"/>
          </a:xfrm>
          <a:custGeom>
            <a:avLst/>
            <a:gdLst>
              <a:gd name="T0" fmla="*/ 2147483647 w 21648"/>
              <a:gd name="T1" fmla="*/ 0 h 21600"/>
              <a:gd name="T2" fmla="*/ 0 w 21648"/>
              <a:gd name="T3" fmla="*/ 2147483647 h 21600"/>
              <a:gd name="T4" fmla="*/ 2147483647 w 21648"/>
              <a:gd name="T5" fmla="*/ 0 h 21600"/>
              <a:gd name="T6" fmla="*/ 0 60000 65536"/>
              <a:gd name="T7" fmla="*/ 0 60000 65536"/>
              <a:gd name="T8" fmla="*/ 0 60000 65536"/>
            </a:gdLst>
            <a:ahLst/>
            <a:cxnLst>
              <a:cxn ang="T6">
                <a:pos x="T0" y="T1"/>
              </a:cxn>
              <a:cxn ang="T7">
                <a:pos x="T2" y="T3"/>
              </a:cxn>
              <a:cxn ang="T8">
                <a:pos x="T4" y="T5"/>
              </a:cxn>
            </a:cxnLst>
            <a:rect l="0" t="0" r="r" b="b"/>
            <a:pathLst>
              <a:path w="21648" h="21600" fill="none" extrusionOk="0">
                <a:moveTo>
                  <a:pt x="21648" y="0"/>
                </a:moveTo>
                <a:cubicBezTo>
                  <a:pt x="21648" y="11929"/>
                  <a:pt x="11977" y="21600"/>
                  <a:pt x="48" y="21600"/>
                </a:cubicBezTo>
                <a:cubicBezTo>
                  <a:pt x="32" y="21600"/>
                  <a:pt x="16" y="21599"/>
                  <a:pt x="0" y="21599"/>
                </a:cubicBezTo>
              </a:path>
              <a:path w="21648" h="21600" stroke="0" extrusionOk="0">
                <a:moveTo>
                  <a:pt x="21648" y="0"/>
                </a:moveTo>
                <a:cubicBezTo>
                  <a:pt x="21648" y="11929"/>
                  <a:pt x="11977" y="21600"/>
                  <a:pt x="48" y="21600"/>
                </a:cubicBezTo>
                <a:cubicBezTo>
                  <a:pt x="32" y="21600"/>
                  <a:pt x="16" y="21599"/>
                  <a:pt x="0" y="21599"/>
                </a:cubicBezTo>
                <a:lnTo>
                  <a:pt x="48" y="0"/>
                </a:lnTo>
                <a:lnTo>
                  <a:pt x="21648" y="0"/>
                </a:lnTo>
                <a:close/>
              </a:path>
            </a:pathLst>
          </a:custGeom>
          <a:noFill/>
          <a:ln w="28575" cap="rnd">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64" name="Arc 12"/>
          <p:cNvSpPr>
            <a:spLocks/>
          </p:cNvSpPr>
          <p:nvPr/>
        </p:nvSpPr>
        <p:spPr bwMode="auto">
          <a:xfrm>
            <a:off x="4567238" y="3856038"/>
            <a:ext cx="1420812" cy="1023937"/>
          </a:xfrm>
          <a:custGeom>
            <a:avLst/>
            <a:gdLst>
              <a:gd name="T0" fmla="*/ 2147483647 w 21648"/>
              <a:gd name="T1" fmla="*/ 0 h 21600"/>
              <a:gd name="T2" fmla="*/ 0 w 21648"/>
              <a:gd name="T3" fmla="*/ 2147483647 h 21600"/>
              <a:gd name="T4" fmla="*/ 2147483647 w 21648"/>
              <a:gd name="T5" fmla="*/ 0 h 21600"/>
              <a:gd name="T6" fmla="*/ 0 60000 65536"/>
              <a:gd name="T7" fmla="*/ 0 60000 65536"/>
              <a:gd name="T8" fmla="*/ 0 60000 65536"/>
            </a:gdLst>
            <a:ahLst/>
            <a:cxnLst>
              <a:cxn ang="T6">
                <a:pos x="T0" y="T1"/>
              </a:cxn>
              <a:cxn ang="T7">
                <a:pos x="T2" y="T3"/>
              </a:cxn>
              <a:cxn ang="T8">
                <a:pos x="T4" y="T5"/>
              </a:cxn>
            </a:cxnLst>
            <a:rect l="0" t="0" r="r" b="b"/>
            <a:pathLst>
              <a:path w="21648" h="21600" fill="none" extrusionOk="0">
                <a:moveTo>
                  <a:pt x="21648" y="0"/>
                </a:moveTo>
                <a:cubicBezTo>
                  <a:pt x="21648" y="11929"/>
                  <a:pt x="11977" y="21600"/>
                  <a:pt x="48" y="21600"/>
                </a:cubicBezTo>
                <a:cubicBezTo>
                  <a:pt x="32" y="21600"/>
                  <a:pt x="16" y="21599"/>
                  <a:pt x="0" y="21599"/>
                </a:cubicBezTo>
              </a:path>
              <a:path w="21648" h="21600" stroke="0" extrusionOk="0">
                <a:moveTo>
                  <a:pt x="21648" y="0"/>
                </a:moveTo>
                <a:cubicBezTo>
                  <a:pt x="21648" y="11929"/>
                  <a:pt x="11977" y="21600"/>
                  <a:pt x="48" y="21600"/>
                </a:cubicBezTo>
                <a:cubicBezTo>
                  <a:pt x="32" y="21600"/>
                  <a:pt x="16" y="21599"/>
                  <a:pt x="0" y="21599"/>
                </a:cubicBezTo>
                <a:lnTo>
                  <a:pt x="48" y="0"/>
                </a:lnTo>
                <a:lnTo>
                  <a:pt x="21648" y="0"/>
                </a:lnTo>
                <a:close/>
              </a:path>
            </a:pathLst>
          </a:custGeom>
          <a:noFill/>
          <a:ln w="38100" cap="rnd">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65" name="Line 13"/>
          <p:cNvSpPr>
            <a:spLocks noChangeShapeType="1"/>
          </p:cNvSpPr>
          <p:nvPr/>
        </p:nvSpPr>
        <p:spPr bwMode="auto">
          <a:xfrm>
            <a:off x="2449513" y="3859213"/>
            <a:ext cx="696912" cy="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66" name="Line 14"/>
          <p:cNvSpPr>
            <a:spLocks noChangeShapeType="1"/>
          </p:cNvSpPr>
          <p:nvPr/>
        </p:nvSpPr>
        <p:spPr bwMode="auto">
          <a:xfrm>
            <a:off x="6002338" y="3859213"/>
            <a:ext cx="698500" cy="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67" name="Rectangle 15"/>
          <p:cNvSpPr>
            <a:spLocks noChangeArrowheads="1"/>
          </p:cNvSpPr>
          <p:nvPr/>
        </p:nvSpPr>
        <p:spPr bwMode="auto">
          <a:xfrm>
            <a:off x="1266825" y="3865563"/>
            <a:ext cx="7445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a:t>Shear</a:t>
            </a:r>
          </a:p>
        </p:txBody>
      </p:sp>
      <p:grpSp>
        <p:nvGrpSpPr>
          <p:cNvPr id="49168" name="Group 16"/>
          <p:cNvGrpSpPr>
            <a:grpSpLocks/>
          </p:cNvGrpSpPr>
          <p:nvPr/>
        </p:nvGrpSpPr>
        <p:grpSpPr bwMode="auto">
          <a:xfrm>
            <a:off x="1778000" y="5708650"/>
            <a:ext cx="5967413" cy="290513"/>
            <a:chOff x="1120" y="3596"/>
            <a:chExt cx="3759" cy="183"/>
          </a:xfrm>
        </p:grpSpPr>
        <p:sp>
          <p:nvSpPr>
            <p:cNvPr id="49179" name="Rectangle 17"/>
            <p:cNvSpPr>
              <a:spLocks noChangeArrowheads="1"/>
            </p:cNvSpPr>
            <p:nvPr/>
          </p:nvSpPr>
          <p:spPr bwMode="auto">
            <a:xfrm>
              <a:off x="1120" y="3688"/>
              <a:ext cx="3141" cy="91"/>
            </a:xfrm>
            <a:prstGeom prst="rect">
              <a:avLst/>
            </a:prstGeom>
            <a:solidFill>
              <a:srgbClr val="66FF66"/>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49180" name="Rectangle 18"/>
            <p:cNvSpPr>
              <a:spLocks noChangeArrowheads="1"/>
            </p:cNvSpPr>
            <p:nvPr/>
          </p:nvSpPr>
          <p:spPr bwMode="auto">
            <a:xfrm>
              <a:off x="4344" y="3691"/>
              <a:ext cx="524" cy="88"/>
            </a:xfrm>
            <a:prstGeom prst="rect">
              <a:avLst/>
            </a:prstGeom>
            <a:solidFill>
              <a:srgbClr val="66FF66"/>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49181" name="Rectangle 19"/>
            <p:cNvSpPr>
              <a:spLocks noChangeArrowheads="1"/>
            </p:cNvSpPr>
            <p:nvPr/>
          </p:nvSpPr>
          <p:spPr bwMode="auto">
            <a:xfrm>
              <a:off x="1563" y="3596"/>
              <a:ext cx="3316" cy="54"/>
            </a:xfrm>
            <a:prstGeom prst="rect">
              <a:avLst/>
            </a:prstGeom>
            <a:solidFill>
              <a:srgbClr val="FF9999"/>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eaLnBrk="1" hangingPunct="1">
                <a:spcBef>
                  <a:spcPct val="0"/>
                </a:spcBef>
                <a:buClrTx/>
                <a:buSzTx/>
                <a:buFontTx/>
                <a:buNone/>
              </a:pPr>
              <a:endParaRPr lang="en-US" altLang="en-US" sz="1800"/>
            </a:p>
          </p:txBody>
        </p:sp>
        <p:sp>
          <p:nvSpPr>
            <p:cNvPr id="49182" name="Line 20"/>
            <p:cNvSpPr>
              <a:spLocks noChangeShapeType="1"/>
            </p:cNvSpPr>
            <p:nvPr/>
          </p:nvSpPr>
          <p:spPr bwMode="auto">
            <a:xfrm>
              <a:off x="1555" y="3669"/>
              <a:ext cx="3318" cy="0"/>
            </a:xfrm>
            <a:prstGeom prst="line">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49169" name="Arc 21"/>
          <p:cNvSpPr>
            <a:spLocks/>
          </p:cNvSpPr>
          <p:nvPr/>
        </p:nvSpPr>
        <p:spPr bwMode="auto">
          <a:xfrm>
            <a:off x="2454275" y="3867150"/>
            <a:ext cx="1419225" cy="1000125"/>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576" y="21599"/>
                </a:moveTo>
                <a:cubicBezTo>
                  <a:pt x="9656" y="21586"/>
                  <a:pt x="0" y="11919"/>
                  <a:pt x="0" y="0"/>
                </a:cubicBezTo>
              </a:path>
              <a:path w="21600" h="21600" stroke="0" extrusionOk="0">
                <a:moveTo>
                  <a:pt x="21576" y="21599"/>
                </a:moveTo>
                <a:cubicBezTo>
                  <a:pt x="9656" y="21586"/>
                  <a:pt x="0" y="11919"/>
                  <a:pt x="0" y="0"/>
                </a:cubicBezTo>
                <a:lnTo>
                  <a:pt x="21600" y="0"/>
                </a:lnTo>
                <a:lnTo>
                  <a:pt x="21576" y="21599"/>
                </a:lnTo>
                <a:close/>
              </a:path>
            </a:pathLst>
          </a:custGeom>
          <a:noFill/>
          <a:ln w="28575" cap="rnd">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70" name="Line 22"/>
          <p:cNvSpPr>
            <a:spLocks noChangeShapeType="1"/>
          </p:cNvSpPr>
          <p:nvPr/>
        </p:nvSpPr>
        <p:spPr bwMode="auto">
          <a:xfrm>
            <a:off x="2416175" y="4876800"/>
            <a:ext cx="4314825" cy="9525"/>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71" name="Line 23"/>
          <p:cNvSpPr>
            <a:spLocks noChangeShapeType="1"/>
          </p:cNvSpPr>
          <p:nvPr/>
        </p:nvSpPr>
        <p:spPr bwMode="auto">
          <a:xfrm>
            <a:off x="2443163" y="3835400"/>
            <a:ext cx="0" cy="1050925"/>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72" name="Line 24"/>
          <p:cNvSpPr>
            <a:spLocks noChangeShapeType="1"/>
          </p:cNvSpPr>
          <p:nvPr/>
        </p:nvSpPr>
        <p:spPr bwMode="auto">
          <a:xfrm>
            <a:off x="6707188" y="3840163"/>
            <a:ext cx="0" cy="1046162"/>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nvGrpSpPr>
          <p:cNvPr id="2" name="Group 1"/>
          <p:cNvGrpSpPr>
            <a:grpSpLocks/>
          </p:cNvGrpSpPr>
          <p:nvPr/>
        </p:nvGrpSpPr>
        <p:grpSpPr bwMode="auto">
          <a:xfrm>
            <a:off x="669925" y="5027613"/>
            <a:ext cx="7513638" cy="801687"/>
            <a:chOff x="669925" y="5027613"/>
            <a:chExt cx="7513638" cy="801687"/>
          </a:xfrm>
        </p:grpSpPr>
        <p:sp>
          <p:nvSpPr>
            <p:cNvPr id="49175" name="Rectangle 26"/>
            <p:cNvSpPr>
              <a:spLocks noChangeArrowheads="1"/>
            </p:cNvSpPr>
            <p:nvPr/>
          </p:nvSpPr>
          <p:spPr bwMode="auto">
            <a:xfrm>
              <a:off x="669925" y="5103813"/>
              <a:ext cx="15065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dirty="0"/>
                <a:t>Failure at </a:t>
              </a:r>
              <a:r>
                <a:rPr lang="en-US" altLang="en-US" sz="1600" b="1" dirty="0">
                  <a:sym typeface="Symbol" pitchFamily="18" charset="2"/>
                </a:rPr>
                <a:t></a:t>
              </a:r>
              <a:r>
                <a:rPr lang="en-US" altLang="en-US" sz="1600" b="1" baseline="-25000" dirty="0">
                  <a:sym typeface="Symbol" pitchFamily="18" charset="2"/>
                </a:rPr>
                <a:t>max</a:t>
              </a:r>
              <a:endParaRPr lang="en-US" altLang="en-US" sz="1600" b="1" dirty="0">
                <a:sym typeface="Symbol" pitchFamily="18" charset="2"/>
              </a:endParaRPr>
            </a:p>
          </p:txBody>
        </p:sp>
        <p:sp>
          <p:nvSpPr>
            <p:cNvPr id="49176" name="Rectangle 27"/>
            <p:cNvSpPr>
              <a:spLocks noChangeArrowheads="1"/>
            </p:cNvSpPr>
            <p:nvPr/>
          </p:nvSpPr>
          <p:spPr bwMode="auto">
            <a:xfrm>
              <a:off x="6677025" y="5027613"/>
              <a:ext cx="15065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a:t>Failure at </a:t>
              </a:r>
              <a:r>
                <a:rPr lang="en-US" altLang="en-US" sz="1600" b="1">
                  <a:sym typeface="Symbol" pitchFamily="18" charset="2"/>
                </a:rPr>
                <a:t></a:t>
              </a:r>
              <a:r>
                <a:rPr lang="en-US" altLang="en-US" sz="1600" b="1" baseline="-25000">
                  <a:sym typeface="Symbol" pitchFamily="18" charset="2"/>
                </a:rPr>
                <a:t>max</a:t>
              </a:r>
              <a:endParaRPr lang="en-US" altLang="en-US" sz="1600" b="1">
                <a:sym typeface="Symbol" pitchFamily="18" charset="2"/>
              </a:endParaRPr>
            </a:p>
          </p:txBody>
        </p:sp>
        <p:sp>
          <p:nvSpPr>
            <p:cNvPr id="49177" name="Line 28"/>
            <p:cNvSpPr>
              <a:spLocks noChangeShapeType="1"/>
            </p:cNvSpPr>
            <p:nvPr/>
          </p:nvSpPr>
          <p:spPr bwMode="auto">
            <a:xfrm>
              <a:off x="2133600" y="5408613"/>
              <a:ext cx="317500" cy="420687"/>
            </a:xfrm>
            <a:prstGeom prst="line">
              <a:avLst/>
            </a:prstGeom>
            <a:noFill/>
            <a:ln w="12700">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49178" name="Line 29"/>
            <p:cNvSpPr>
              <a:spLocks noChangeShapeType="1"/>
            </p:cNvSpPr>
            <p:nvPr/>
          </p:nvSpPr>
          <p:spPr bwMode="auto">
            <a:xfrm flipH="1">
              <a:off x="6731000" y="5294313"/>
              <a:ext cx="38100" cy="509587"/>
            </a:xfrm>
            <a:prstGeom prst="line">
              <a:avLst/>
            </a:prstGeom>
            <a:noFill/>
            <a:ln w="12700">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29" name="AutoShape 5"/>
          <p:cNvSpPr>
            <a:spLocks noChangeArrowheads="1"/>
          </p:cNvSpPr>
          <p:nvPr/>
        </p:nvSpPr>
        <p:spPr bwMode="auto">
          <a:xfrm>
            <a:off x="8191500"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AU" dirty="0"/>
          </a:p>
        </p:txBody>
      </p:sp>
      <p:grpSp>
        <p:nvGrpSpPr>
          <p:cNvPr id="3" name="Group 2"/>
          <p:cNvGrpSpPr/>
          <p:nvPr/>
        </p:nvGrpSpPr>
        <p:grpSpPr>
          <a:xfrm>
            <a:off x="648157" y="5517465"/>
            <a:ext cx="1506538" cy="582211"/>
            <a:chOff x="648157" y="5517465"/>
            <a:chExt cx="1506538" cy="582211"/>
          </a:xfrm>
        </p:grpSpPr>
        <p:sp>
          <p:nvSpPr>
            <p:cNvPr id="31" name="Rectangle 26"/>
            <p:cNvSpPr>
              <a:spLocks noChangeArrowheads="1"/>
            </p:cNvSpPr>
            <p:nvPr/>
          </p:nvSpPr>
          <p:spPr bwMode="auto">
            <a:xfrm>
              <a:off x="648157" y="5517465"/>
              <a:ext cx="1506538"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lr>
                  <a:srgbClr val="FF3300"/>
                </a:buClr>
                <a:buSzPct val="115000"/>
                <a:buFont typeface="Wingdings" pitchFamily="2" charset="2"/>
                <a:buChar char="§"/>
                <a:defRPr sz="2400">
                  <a:solidFill>
                    <a:srgbClr val="000000"/>
                  </a:solidFill>
                  <a:latin typeface="Arial" pitchFamily="34" charset="0"/>
                </a:defRPr>
              </a:lvl1pPr>
              <a:lvl2pPr marL="742950" indent="-285750" eaLnBrk="0" hangingPunct="0">
                <a:spcBef>
                  <a:spcPct val="20000"/>
                </a:spcBef>
                <a:buClr>
                  <a:srgbClr val="FF0066"/>
                </a:buClr>
                <a:buFont typeface="Wingdings" pitchFamily="2" charset="2"/>
                <a:buChar char="§"/>
                <a:defRPr sz="2000">
                  <a:solidFill>
                    <a:srgbClr val="000000"/>
                  </a:solidFill>
                  <a:latin typeface="Arial" pitchFamily="34" charset="0"/>
                </a:defRPr>
              </a:lvl2pPr>
              <a:lvl3pPr marL="1143000" indent="-228600" eaLnBrk="0" hangingPunct="0">
                <a:spcBef>
                  <a:spcPct val="20000"/>
                </a:spcBef>
                <a:buClr>
                  <a:srgbClr val="FFCC00"/>
                </a:buClr>
                <a:buSzPct val="115000"/>
                <a:buFont typeface="Wingdings" pitchFamily="2" charset="2"/>
                <a:buChar char="§"/>
                <a:defRPr>
                  <a:solidFill>
                    <a:srgbClr val="000000"/>
                  </a:solidFill>
                  <a:latin typeface="Arial" pitchFamily="34" charset="0"/>
                </a:defRPr>
              </a:lvl3pPr>
              <a:lvl4pPr marL="1600200" indent="-228600" eaLnBrk="0" hangingPunct="0">
                <a:spcBef>
                  <a:spcPct val="20000"/>
                </a:spcBef>
                <a:buFont typeface="Wingdings" pitchFamily="2" charset="2"/>
                <a:buChar char="§"/>
                <a:defRPr>
                  <a:solidFill>
                    <a:srgbClr val="000000"/>
                  </a:solidFill>
                  <a:latin typeface="Arial" pitchFamily="34" charset="0"/>
                </a:defRPr>
              </a:lvl4pPr>
              <a:lvl5pPr marL="2057400" indent="-228600" eaLnBrk="0" hangingPunct="0">
                <a:spcBef>
                  <a:spcPct val="20000"/>
                </a:spcBef>
                <a:buClr>
                  <a:schemeClr val="tx2"/>
                </a:buClr>
                <a:buSzPct val="115000"/>
                <a:buFont typeface="Wingdings" pitchFamily="2" charset="2"/>
                <a:buChar char="§"/>
                <a:defRPr>
                  <a:solidFill>
                    <a:srgbClr val="000000"/>
                  </a:solidFill>
                  <a:latin typeface="Arial" pitchFamily="34" charset="0"/>
                </a:defRPr>
              </a:lvl5pPr>
              <a:lvl6pPr marL="25146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6pPr>
              <a:lvl7pPr marL="29718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7pPr>
              <a:lvl8pPr marL="34290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8pPr>
              <a:lvl9pPr marL="3886200" indent="-228600" eaLnBrk="0" fontAlgn="base" hangingPunct="0">
                <a:spcBef>
                  <a:spcPct val="20000"/>
                </a:spcBef>
                <a:spcAft>
                  <a:spcPct val="0"/>
                </a:spcAft>
                <a:buClr>
                  <a:schemeClr val="tx2"/>
                </a:buClr>
                <a:buSzPct val="115000"/>
                <a:buFont typeface="Wingdings" pitchFamily="2" charset="2"/>
                <a:buChar char="§"/>
                <a:defRPr>
                  <a:solidFill>
                    <a:srgbClr val="000000"/>
                  </a:solidFill>
                  <a:latin typeface="Arial" pitchFamily="34" charset="0"/>
                </a:defRPr>
              </a:lvl9pPr>
            </a:lstStyle>
            <a:p>
              <a:pPr>
                <a:spcBef>
                  <a:spcPct val="0"/>
                </a:spcBef>
                <a:buClrTx/>
                <a:buSzTx/>
                <a:buFontTx/>
                <a:buNone/>
              </a:pPr>
              <a:r>
                <a:rPr lang="en-US" altLang="en-US" sz="1600" b="1" dirty="0"/>
                <a:t>Failure at </a:t>
              </a:r>
              <a:r>
                <a:rPr lang="en-US" altLang="en-US" sz="1600" b="1" dirty="0" smtClean="0">
                  <a:sym typeface="Symbol" pitchFamily="18" charset="2"/>
                </a:rPr>
                <a:t>F</a:t>
              </a:r>
              <a:r>
                <a:rPr lang="en-US" altLang="en-US" sz="1600" b="1" baseline="-25000" dirty="0" smtClean="0">
                  <a:sym typeface="Symbol" pitchFamily="18" charset="2"/>
                </a:rPr>
                <a:t>ULT</a:t>
              </a:r>
              <a:endParaRPr lang="en-US" altLang="en-US" sz="1600" b="1" dirty="0">
                <a:sym typeface="Symbol" pitchFamily="18" charset="2"/>
              </a:endParaRPr>
            </a:p>
          </p:txBody>
        </p:sp>
        <p:sp>
          <p:nvSpPr>
            <p:cNvPr id="32" name="Line 28"/>
            <p:cNvSpPr>
              <a:spLocks noChangeShapeType="1"/>
            </p:cNvSpPr>
            <p:nvPr/>
          </p:nvSpPr>
          <p:spPr bwMode="auto">
            <a:xfrm flipV="1">
              <a:off x="1219200" y="5892800"/>
              <a:ext cx="493486" cy="72571"/>
            </a:xfrm>
            <a:prstGeom prst="line">
              <a:avLst/>
            </a:prstGeom>
            <a:noFill/>
            <a:ln w="12700">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sp>
        <p:nvSpPr>
          <p:cNvPr id="34"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288915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a:t>Adhesive design properties</a:t>
            </a:r>
          </a:p>
        </p:txBody>
      </p:sp>
      <p:sp>
        <p:nvSpPr>
          <p:cNvPr id="68611" name="Rectangle 3"/>
          <p:cNvSpPr>
            <a:spLocks noGrp="1" noChangeArrowheads="1"/>
          </p:cNvSpPr>
          <p:nvPr>
            <p:ph type="body" sz="half" idx="1"/>
          </p:nvPr>
        </p:nvSpPr>
        <p:spPr>
          <a:xfrm>
            <a:off x="495300" y="1508125"/>
            <a:ext cx="4224338" cy="4391025"/>
          </a:xfrm>
          <a:noFill/>
          <a:ln/>
          <a:extLst>
            <a:ext uri="{91240B29-F687-4F45-9708-019B960494DF}">
              <a14:hiddenLine xmlns:a14="http://schemas.microsoft.com/office/drawing/2010/main" w="12700" cap="flat" cmpd="sng">
                <a:solidFill>
                  <a:srgbClr val="DC008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sz="2000" dirty="0"/>
              <a:t>Adhesive properties: Thick Adherend Test ASTM </a:t>
            </a:r>
            <a:r>
              <a:rPr lang="en-US" altLang="en-US" sz="2000" dirty="0" smtClean="0"/>
              <a:t>D5656</a:t>
            </a:r>
            <a:endParaRPr lang="en-US" altLang="en-US" sz="2000" dirty="0"/>
          </a:p>
          <a:p>
            <a:r>
              <a:rPr lang="en-US" altLang="en-US" sz="2000" dirty="0"/>
              <a:t>Shear stress vs shear strain </a:t>
            </a:r>
          </a:p>
          <a:p>
            <a:pPr lvl="1"/>
            <a:r>
              <a:rPr lang="en-US" altLang="en-US" sz="1800" dirty="0"/>
              <a:t>Not just average shear stress</a:t>
            </a:r>
          </a:p>
          <a:p>
            <a:r>
              <a:rPr lang="en-US" altLang="en-US" sz="2000" dirty="0"/>
              <a:t>Test over entire service temperature range</a:t>
            </a:r>
          </a:p>
          <a:p>
            <a:r>
              <a:rPr lang="en-US" altLang="en-US" sz="2000" dirty="0"/>
              <a:t>Up to 80% of strain energy to failure from plastic </a:t>
            </a:r>
            <a:r>
              <a:rPr lang="en-US" altLang="en-US" sz="2000" dirty="0" smtClean="0"/>
              <a:t>behavior</a:t>
            </a:r>
            <a:endParaRPr lang="en-US" altLang="en-US" sz="2000" dirty="0"/>
          </a:p>
        </p:txBody>
      </p:sp>
      <p:sp>
        <p:nvSpPr>
          <p:cNvPr id="68615" name="Rectangle 7"/>
          <p:cNvSpPr>
            <a:spLocks noChangeArrowheads="1"/>
          </p:cNvSpPr>
          <p:nvPr/>
        </p:nvSpPr>
        <p:spPr bwMode="auto">
          <a:xfrm>
            <a:off x="6762750" y="3179763"/>
            <a:ext cx="13938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buFontTx/>
              <a:buNone/>
            </a:pPr>
            <a:r>
              <a:rPr lang="en-US" altLang="en-US" i="1">
                <a:solidFill>
                  <a:srgbClr val="000000"/>
                </a:solidFill>
              </a:rPr>
              <a:t>True curve</a:t>
            </a:r>
          </a:p>
        </p:txBody>
      </p:sp>
      <p:sp>
        <p:nvSpPr>
          <p:cNvPr id="68617" name="Rectangle 9"/>
          <p:cNvSpPr>
            <a:spLocks noChangeArrowheads="1"/>
          </p:cNvSpPr>
          <p:nvPr/>
        </p:nvSpPr>
        <p:spPr bwMode="auto">
          <a:xfrm rot="-5400000">
            <a:off x="3893344" y="3055144"/>
            <a:ext cx="21891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0"/>
              </a:spcBef>
              <a:buFontTx/>
              <a:buNone/>
            </a:pPr>
            <a:r>
              <a:rPr lang="en-US" altLang="en-US" b="1">
                <a:solidFill>
                  <a:srgbClr val="000000"/>
                </a:solidFill>
              </a:rPr>
              <a:t>Shear Stress</a:t>
            </a:r>
          </a:p>
        </p:txBody>
      </p:sp>
      <p:sp>
        <p:nvSpPr>
          <p:cNvPr id="68618" name="Rectangle 10"/>
          <p:cNvSpPr>
            <a:spLocks noChangeArrowheads="1"/>
          </p:cNvSpPr>
          <p:nvPr/>
        </p:nvSpPr>
        <p:spPr bwMode="auto">
          <a:xfrm>
            <a:off x="6196013" y="4373563"/>
            <a:ext cx="167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buFontTx/>
              <a:buNone/>
            </a:pPr>
            <a:r>
              <a:rPr lang="en-US" altLang="en-US" b="1">
                <a:solidFill>
                  <a:srgbClr val="000000"/>
                </a:solidFill>
              </a:rPr>
              <a:t>Shear Strain</a:t>
            </a:r>
          </a:p>
        </p:txBody>
      </p:sp>
      <p:sp>
        <p:nvSpPr>
          <p:cNvPr id="68619" name="Arc 11"/>
          <p:cNvSpPr>
            <a:spLocks/>
          </p:cNvSpPr>
          <p:nvPr/>
        </p:nvSpPr>
        <p:spPr bwMode="auto">
          <a:xfrm flipH="1">
            <a:off x="5224463" y="3157538"/>
            <a:ext cx="476250" cy="1203325"/>
          </a:xfrm>
          <a:custGeom>
            <a:avLst/>
            <a:gdLst>
              <a:gd name="G0" fmla="+- 0 0 0"/>
              <a:gd name="G1" fmla="+- 20458 0 0"/>
              <a:gd name="G2" fmla="+- 21600 0 0"/>
              <a:gd name="T0" fmla="*/ 6931 w 21593"/>
              <a:gd name="T1" fmla="*/ 0 h 20458"/>
              <a:gd name="T2" fmla="*/ 21593 w 21593"/>
              <a:gd name="T3" fmla="*/ 19902 h 20458"/>
              <a:gd name="T4" fmla="*/ 0 w 21593"/>
              <a:gd name="T5" fmla="*/ 20458 h 20458"/>
            </a:gdLst>
            <a:ahLst/>
            <a:cxnLst>
              <a:cxn ang="0">
                <a:pos x="T0" y="T1"/>
              </a:cxn>
              <a:cxn ang="0">
                <a:pos x="T2" y="T3"/>
              </a:cxn>
              <a:cxn ang="0">
                <a:pos x="T4" y="T5"/>
              </a:cxn>
            </a:cxnLst>
            <a:rect l="0" t="0" r="r" b="b"/>
            <a:pathLst>
              <a:path w="21593" h="20458" fill="none" extrusionOk="0">
                <a:moveTo>
                  <a:pt x="6930" y="0"/>
                </a:moveTo>
                <a:cubicBezTo>
                  <a:pt x="15506" y="2905"/>
                  <a:pt x="21359" y="10850"/>
                  <a:pt x="21592" y="19902"/>
                </a:cubicBezTo>
              </a:path>
              <a:path w="21593" h="20458" stroke="0" extrusionOk="0">
                <a:moveTo>
                  <a:pt x="6930" y="0"/>
                </a:moveTo>
                <a:cubicBezTo>
                  <a:pt x="15506" y="2905"/>
                  <a:pt x="21359" y="10850"/>
                  <a:pt x="21592" y="19902"/>
                </a:cubicBezTo>
                <a:lnTo>
                  <a:pt x="0" y="20458"/>
                </a:lnTo>
                <a:close/>
              </a:path>
            </a:pathLst>
          </a:cu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8620" name="Arc 12"/>
          <p:cNvSpPr>
            <a:spLocks/>
          </p:cNvSpPr>
          <p:nvPr/>
        </p:nvSpPr>
        <p:spPr bwMode="auto">
          <a:xfrm flipH="1">
            <a:off x="5543550" y="2655888"/>
            <a:ext cx="2720975" cy="584200"/>
          </a:xfrm>
          <a:custGeom>
            <a:avLst/>
            <a:gdLst>
              <a:gd name="G0" fmla="+- 0 0 0"/>
              <a:gd name="G1" fmla="+- 21600 0 0"/>
              <a:gd name="G2" fmla="+- 21600 0 0"/>
              <a:gd name="T0" fmla="*/ 0 w 21409"/>
              <a:gd name="T1" fmla="*/ 0 h 21600"/>
              <a:gd name="T2" fmla="*/ 21409 w 21409"/>
              <a:gd name="T3" fmla="*/ 18736 h 21600"/>
              <a:gd name="T4" fmla="*/ 0 w 21409"/>
              <a:gd name="T5" fmla="*/ 21600 h 21600"/>
            </a:gdLst>
            <a:ahLst/>
            <a:cxnLst>
              <a:cxn ang="0">
                <a:pos x="T0" y="T1"/>
              </a:cxn>
              <a:cxn ang="0">
                <a:pos x="T2" y="T3"/>
              </a:cxn>
              <a:cxn ang="0">
                <a:pos x="T4" y="T5"/>
              </a:cxn>
            </a:cxnLst>
            <a:rect l="0" t="0" r="r" b="b"/>
            <a:pathLst>
              <a:path w="21409" h="21600" fill="none" extrusionOk="0">
                <a:moveTo>
                  <a:pt x="-1" y="0"/>
                </a:moveTo>
                <a:cubicBezTo>
                  <a:pt x="10822" y="0"/>
                  <a:pt x="19974" y="8009"/>
                  <a:pt x="21409" y="18735"/>
                </a:cubicBezTo>
              </a:path>
              <a:path w="21409" h="21600" stroke="0" extrusionOk="0">
                <a:moveTo>
                  <a:pt x="-1" y="0"/>
                </a:moveTo>
                <a:cubicBezTo>
                  <a:pt x="10822" y="0"/>
                  <a:pt x="19974" y="8009"/>
                  <a:pt x="21409" y="18735"/>
                </a:cubicBezTo>
                <a:lnTo>
                  <a:pt x="0" y="21600"/>
                </a:lnTo>
                <a:close/>
              </a:path>
            </a:pathLst>
          </a:cu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8634" name="Line 26"/>
          <p:cNvSpPr>
            <a:spLocks noChangeShapeType="1"/>
          </p:cNvSpPr>
          <p:nvPr/>
        </p:nvSpPr>
        <p:spPr bwMode="auto">
          <a:xfrm>
            <a:off x="5207000" y="2292350"/>
            <a:ext cx="0" cy="2030413"/>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8636" name="Line 28"/>
          <p:cNvSpPr>
            <a:spLocks noChangeShapeType="1"/>
          </p:cNvSpPr>
          <p:nvPr/>
        </p:nvSpPr>
        <p:spPr bwMode="auto">
          <a:xfrm>
            <a:off x="5183188" y="4348163"/>
            <a:ext cx="3248025"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8637" name="Line 29"/>
          <p:cNvSpPr>
            <a:spLocks noChangeShapeType="1"/>
          </p:cNvSpPr>
          <p:nvPr/>
        </p:nvSpPr>
        <p:spPr bwMode="auto">
          <a:xfrm flipH="1" flipV="1">
            <a:off x="6643688" y="2794000"/>
            <a:ext cx="273050" cy="406400"/>
          </a:xfrm>
          <a:prstGeom prst="line">
            <a:avLst/>
          </a:prstGeom>
          <a:noFill/>
          <a:ln w="25400">
            <a:solidFill>
              <a:srgbClr val="FF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AU"/>
          </a:p>
        </p:txBody>
      </p:sp>
      <p:grpSp>
        <p:nvGrpSpPr>
          <p:cNvPr id="68652" name="Group 44"/>
          <p:cNvGrpSpPr>
            <a:grpSpLocks/>
          </p:cNvGrpSpPr>
          <p:nvPr/>
        </p:nvGrpSpPr>
        <p:grpSpPr bwMode="auto">
          <a:xfrm>
            <a:off x="5205413" y="2093913"/>
            <a:ext cx="3455987" cy="2593975"/>
            <a:chOff x="3279" y="1303"/>
            <a:chExt cx="2177" cy="1634"/>
          </a:xfrm>
        </p:grpSpPr>
        <p:grpSp>
          <p:nvGrpSpPr>
            <p:cNvPr id="68653" name="Group 45"/>
            <p:cNvGrpSpPr>
              <a:grpSpLocks/>
            </p:cNvGrpSpPr>
            <p:nvPr/>
          </p:nvGrpSpPr>
          <p:grpSpPr bwMode="auto">
            <a:xfrm>
              <a:off x="3414" y="2350"/>
              <a:ext cx="302" cy="370"/>
              <a:chOff x="1904" y="3118"/>
              <a:chExt cx="339" cy="370"/>
            </a:xfrm>
          </p:grpSpPr>
          <p:sp>
            <p:nvSpPr>
              <p:cNvPr id="68654" name="Arc 46"/>
              <p:cNvSpPr>
                <a:spLocks/>
              </p:cNvSpPr>
              <p:nvPr/>
            </p:nvSpPr>
            <p:spPr bwMode="auto">
              <a:xfrm>
                <a:off x="1904" y="3248"/>
                <a:ext cx="144"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8655" name="Text Box 47"/>
              <p:cNvSpPr txBox="1">
                <a:spLocks noChangeArrowheads="1"/>
              </p:cNvSpPr>
              <p:nvPr/>
            </p:nvSpPr>
            <p:spPr bwMode="auto">
              <a:xfrm>
                <a:off x="1990" y="3118"/>
                <a:ext cx="2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FontTx/>
                  <a:buNone/>
                </a:pPr>
                <a:r>
                  <a:rPr lang="en-AU" altLang="en-US" sz="2400">
                    <a:solidFill>
                      <a:srgbClr val="000000"/>
                    </a:solidFill>
                    <a:latin typeface="Times New Roman" pitchFamily="18" charset="0"/>
                    <a:sym typeface="Symbol" pitchFamily="18" charset="2"/>
                  </a:rPr>
                  <a:t>G</a:t>
                </a:r>
                <a:endParaRPr lang="en-AU" altLang="en-US" sz="1800" baseline="-25000">
                  <a:solidFill>
                    <a:srgbClr val="000000"/>
                  </a:solidFill>
                  <a:latin typeface="Times New Roman" pitchFamily="18" charset="0"/>
                  <a:sym typeface="Symbol" pitchFamily="18" charset="2"/>
                </a:endParaRPr>
              </a:p>
            </p:txBody>
          </p:sp>
        </p:grpSp>
        <p:grpSp>
          <p:nvGrpSpPr>
            <p:cNvPr id="68656" name="Group 48"/>
            <p:cNvGrpSpPr>
              <a:grpSpLocks/>
            </p:cNvGrpSpPr>
            <p:nvPr/>
          </p:nvGrpSpPr>
          <p:grpSpPr bwMode="auto">
            <a:xfrm>
              <a:off x="3279" y="1303"/>
              <a:ext cx="2177" cy="1634"/>
              <a:chOff x="3279" y="1303"/>
              <a:chExt cx="2177" cy="1634"/>
            </a:xfrm>
          </p:grpSpPr>
          <p:sp>
            <p:nvSpPr>
              <p:cNvPr id="68657" name="Line 49"/>
              <p:cNvSpPr>
                <a:spLocks noChangeShapeType="1"/>
              </p:cNvSpPr>
              <p:nvPr/>
            </p:nvSpPr>
            <p:spPr bwMode="auto">
              <a:xfrm flipH="1" flipV="1">
                <a:off x="3894" y="1691"/>
                <a:ext cx="255" cy="603"/>
              </a:xfrm>
              <a:prstGeom prst="line">
                <a:avLst/>
              </a:prstGeom>
              <a:noFill/>
              <a:ln w="12700">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8658" name="Line 50"/>
              <p:cNvSpPr>
                <a:spLocks noChangeShapeType="1"/>
              </p:cNvSpPr>
              <p:nvPr/>
            </p:nvSpPr>
            <p:spPr bwMode="auto">
              <a:xfrm flipH="1" flipV="1">
                <a:off x="3492" y="2119"/>
                <a:ext cx="657" cy="175"/>
              </a:xfrm>
              <a:prstGeom prst="line">
                <a:avLst/>
              </a:prstGeom>
              <a:noFill/>
              <a:ln w="12700">
                <a:solidFill>
                  <a:srgbClr val="0000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8659" name="Rectangle 51"/>
              <p:cNvSpPr>
                <a:spLocks noChangeArrowheads="1"/>
              </p:cNvSpPr>
              <p:nvPr/>
            </p:nvSpPr>
            <p:spPr bwMode="auto">
              <a:xfrm>
                <a:off x="4131" y="2239"/>
                <a:ext cx="101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buFontTx/>
                  <a:buNone/>
                </a:pPr>
                <a:r>
                  <a:rPr lang="en-US" altLang="en-US" b="1">
                    <a:solidFill>
                      <a:srgbClr val="000000"/>
                    </a:solidFill>
                  </a:rPr>
                  <a:t>Equal areas</a:t>
                </a:r>
              </a:p>
            </p:txBody>
          </p:sp>
          <p:sp>
            <p:nvSpPr>
              <p:cNvPr id="68660" name="Rectangle 52"/>
              <p:cNvSpPr>
                <a:spLocks noChangeArrowheads="1"/>
              </p:cNvSpPr>
              <p:nvPr/>
            </p:nvSpPr>
            <p:spPr bwMode="auto">
              <a:xfrm>
                <a:off x="4059" y="1303"/>
                <a:ext cx="55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buFontTx/>
                  <a:buNone/>
                </a:pPr>
                <a:r>
                  <a:rPr lang="en-US" altLang="en-US" i="1">
                    <a:solidFill>
                      <a:srgbClr val="000000"/>
                    </a:solidFill>
                  </a:rPr>
                  <a:t>Model</a:t>
                </a:r>
              </a:p>
            </p:txBody>
          </p:sp>
          <p:sp>
            <p:nvSpPr>
              <p:cNvPr id="68661" name="Line 53"/>
              <p:cNvSpPr>
                <a:spLocks noChangeShapeType="1"/>
              </p:cNvSpPr>
              <p:nvPr/>
            </p:nvSpPr>
            <p:spPr bwMode="auto">
              <a:xfrm>
                <a:off x="5200" y="1672"/>
                <a:ext cx="0" cy="1064"/>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8662" name="Text Box 54"/>
              <p:cNvSpPr txBox="1">
                <a:spLocks noChangeArrowheads="1"/>
              </p:cNvSpPr>
              <p:nvPr/>
            </p:nvSpPr>
            <p:spPr bwMode="auto">
              <a:xfrm>
                <a:off x="4998" y="2646"/>
                <a:ext cx="45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FontTx/>
                  <a:buNone/>
                </a:pPr>
                <a:r>
                  <a:rPr lang="en-AU" altLang="en-US" sz="2400">
                    <a:solidFill>
                      <a:srgbClr val="000000"/>
                    </a:solidFill>
                    <a:sym typeface="Symbol" pitchFamily="18" charset="2"/>
                  </a:rPr>
                  <a:t></a:t>
                </a:r>
                <a:r>
                  <a:rPr lang="en-AU" altLang="en-US" sz="1800" baseline="-25000">
                    <a:solidFill>
                      <a:srgbClr val="000000"/>
                    </a:solidFill>
                    <a:sym typeface="Symbol" pitchFamily="18" charset="2"/>
                  </a:rPr>
                  <a:t>max</a:t>
                </a:r>
              </a:p>
            </p:txBody>
          </p:sp>
          <p:grpSp>
            <p:nvGrpSpPr>
              <p:cNvPr id="68663" name="Group 55"/>
              <p:cNvGrpSpPr>
                <a:grpSpLocks/>
              </p:cNvGrpSpPr>
              <p:nvPr/>
            </p:nvGrpSpPr>
            <p:grpSpPr bwMode="auto">
              <a:xfrm>
                <a:off x="3279" y="1364"/>
                <a:ext cx="1926" cy="1573"/>
                <a:chOff x="3279" y="1364"/>
                <a:chExt cx="1926" cy="1573"/>
              </a:xfrm>
            </p:grpSpPr>
            <p:grpSp>
              <p:nvGrpSpPr>
                <p:cNvPr id="68664" name="Group 56"/>
                <p:cNvGrpSpPr>
                  <a:grpSpLocks/>
                </p:cNvGrpSpPr>
                <p:nvPr/>
              </p:nvGrpSpPr>
              <p:grpSpPr bwMode="auto">
                <a:xfrm>
                  <a:off x="3279" y="1364"/>
                  <a:ext cx="668" cy="290"/>
                  <a:chOff x="1744" y="2134"/>
                  <a:chExt cx="632" cy="290"/>
                </a:xfrm>
              </p:grpSpPr>
              <p:sp>
                <p:nvSpPr>
                  <p:cNvPr id="68665" name="Line 57"/>
                  <p:cNvSpPr>
                    <a:spLocks noChangeShapeType="1"/>
                  </p:cNvSpPr>
                  <p:nvPr/>
                </p:nvSpPr>
                <p:spPr bwMode="auto">
                  <a:xfrm flipH="1">
                    <a:off x="1744" y="2424"/>
                    <a:ext cx="632" cy="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8666" name="Text Box 58"/>
                  <p:cNvSpPr txBox="1">
                    <a:spLocks noChangeArrowheads="1"/>
                  </p:cNvSpPr>
                  <p:nvPr/>
                </p:nvSpPr>
                <p:spPr bwMode="auto">
                  <a:xfrm>
                    <a:off x="1878" y="2134"/>
                    <a:ext cx="2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FontTx/>
                      <a:buNone/>
                    </a:pPr>
                    <a:r>
                      <a:rPr lang="en-AU" altLang="en-US" sz="2400">
                        <a:solidFill>
                          <a:srgbClr val="000000"/>
                        </a:solidFill>
                        <a:sym typeface="Symbol" pitchFamily="18" charset="2"/>
                      </a:rPr>
                      <a:t></a:t>
                    </a:r>
                    <a:r>
                      <a:rPr lang="en-AU" altLang="en-US" sz="1800" baseline="-25000">
                        <a:solidFill>
                          <a:srgbClr val="000000"/>
                        </a:solidFill>
                        <a:sym typeface="Symbol" pitchFamily="18" charset="2"/>
                      </a:rPr>
                      <a:t>p</a:t>
                    </a:r>
                  </a:p>
                </p:txBody>
              </p:sp>
            </p:grpSp>
            <p:sp>
              <p:nvSpPr>
                <p:cNvPr id="68667" name="Line 59"/>
                <p:cNvSpPr>
                  <a:spLocks noChangeShapeType="1"/>
                </p:cNvSpPr>
                <p:nvPr/>
              </p:nvSpPr>
              <p:spPr bwMode="auto">
                <a:xfrm>
                  <a:off x="3842" y="1649"/>
                  <a:ext cx="2" cy="1079"/>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8668" name="Text Box 60"/>
                <p:cNvSpPr txBox="1">
                  <a:spLocks noChangeArrowheads="1"/>
                </p:cNvSpPr>
                <p:nvPr/>
              </p:nvSpPr>
              <p:spPr bwMode="auto">
                <a:xfrm>
                  <a:off x="3635" y="2649"/>
                  <a:ext cx="3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FontTx/>
                    <a:buNone/>
                  </a:pPr>
                  <a:r>
                    <a:rPr lang="en-AU" altLang="en-US" sz="2400">
                      <a:solidFill>
                        <a:srgbClr val="000000"/>
                      </a:solidFill>
                      <a:sym typeface="Symbol" pitchFamily="18" charset="2"/>
                    </a:rPr>
                    <a:t></a:t>
                  </a:r>
                  <a:r>
                    <a:rPr lang="en-AU" altLang="en-US" sz="1800" baseline="-25000">
                      <a:solidFill>
                        <a:srgbClr val="000000"/>
                      </a:solidFill>
                      <a:sym typeface="Symbol" pitchFamily="18" charset="2"/>
                    </a:rPr>
                    <a:t>e</a:t>
                  </a:r>
                </a:p>
              </p:txBody>
            </p:sp>
            <p:sp>
              <p:nvSpPr>
                <p:cNvPr id="68669" name="Line 61"/>
                <p:cNvSpPr>
                  <a:spLocks noChangeShapeType="1"/>
                </p:cNvSpPr>
                <p:nvPr/>
              </p:nvSpPr>
              <p:spPr bwMode="auto">
                <a:xfrm flipH="1">
                  <a:off x="3291" y="1654"/>
                  <a:ext cx="549" cy="107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8670" name="Line 62"/>
                <p:cNvSpPr>
                  <a:spLocks noChangeShapeType="1"/>
                </p:cNvSpPr>
                <p:nvPr/>
              </p:nvSpPr>
              <p:spPr bwMode="auto">
                <a:xfrm flipH="1">
                  <a:off x="3836" y="1656"/>
                  <a:ext cx="1369"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grpSp>
        </p:grpSp>
      </p:grpSp>
      <p:grpSp>
        <p:nvGrpSpPr>
          <p:cNvPr id="68671" name="Group 63"/>
          <p:cNvGrpSpPr>
            <a:grpSpLocks/>
          </p:cNvGrpSpPr>
          <p:nvPr/>
        </p:nvGrpSpPr>
        <p:grpSpPr bwMode="auto">
          <a:xfrm flipH="1">
            <a:off x="5232400" y="4838700"/>
            <a:ext cx="2997200" cy="584200"/>
            <a:chOff x="472" y="1568"/>
            <a:chExt cx="4312" cy="456"/>
          </a:xfrm>
        </p:grpSpPr>
        <p:sp>
          <p:nvSpPr>
            <p:cNvPr id="68672" name="Rectangle 64"/>
            <p:cNvSpPr>
              <a:spLocks noChangeArrowheads="1"/>
            </p:cNvSpPr>
            <p:nvPr/>
          </p:nvSpPr>
          <p:spPr bwMode="auto">
            <a:xfrm>
              <a:off x="472" y="1568"/>
              <a:ext cx="2480" cy="200"/>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8673" name="Rectangle 65"/>
            <p:cNvSpPr>
              <a:spLocks noChangeArrowheads="1"/>
            </p:cNvSpPr>
            <p:nvPr/>
          </p:nvSpPr>
          <p:spPr bwMode="auto">
            <a:xfrm>
              <a:off x="2304" y="1824"/>
              <a:ext cx="2480" cy="200"/>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68674" name="Line 66"/>
            <p:cNvSpPr>
              <a:spLocks noChangeShapeType="1"/>
            </p:cNvSpPr>
            <p:nvPr/>
          </p:nvSpPr>
          <p:spPr bwMode="auto">
            <a:xfrm>
              <a:off x="2296" y="1800"/>
              <a:ext cx="664"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68675" name="Line 67"/>
          <p:cNvSpPr>
            <a:spLocks noChangeShapeType="1"/>
          </p:cNvSpPr>
          <p:nvPr/>
        </p:nvSpPr>
        <p:spPr bwMode="auto">
          <a:xfrm flipH="1">
            <a:off x="6384925" y="2336800"/>
            <a:ext cx="130175" cy="276225"/>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36" name="AutoShape 57"/>
          <p:cNvSpPr>
            <a:spLocks noChangeArrowheads="1"/>
          </p:cNvSpPr>
          <p:nvPr/>
        </p:nvSpPr>
        <p:spPr bwMode="auto">
          <a:xfrm>
            <a:off x="6585438" y="6286500"/>
            <a:ext cx="355600" cy="317500"/>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37" name="Rectangle 5"/>
          <p:cNvSpPr txBox="1">
            <a:spLocks noChangeArrowheads="1"/>
          </p:cNvSpPr>
          <p:nvPr/>
        </p:nvSpPr>
        <p:spPr>
          <a:xfrm>
            <a:off x="3016250" y="6178550"/>
            <a:ext cx="3028950" cy="474663"/>
          </a:xfrm>
          <a:prstGeom prst="rect">
            <a:avLst/>
          </a:prstGeom>
        </p:spPr>
        <p:txBody>
          <a:bodyPr/>
          <a:lstStyle>
            <a:defPPr>
              <a:defRPr lang="en-AU"/>
            </a:defPPr>
            <a:lvl1pPr algn="ctr" rtl="0" fontAlgn="base">
              <a:spcBef>
                <a:spcPct val="0"/>
              </a:spcBef>
              <a:spcAft>
                <a:spcPct val="0"/>
              </a:spcAft>
              <a:defRPr sz="1100"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fr-FR" smtClean="0"/>
              <a:t>©Adhesion Associates Mar 2016 Revision 1.0</a:t>
            </a:r>
            <a:endParaRPr lang="en-AU" dirty="0"/>
          </a:p>
        </p:txBody>
      </p:sp>
    </p:spTree>
    <p:extLst>
      <p:ext uri="{BB962C8B-B14F-4D97-AF65-F5344CB8AC3E}">
        <p14:creationId xmlns:p14="http://schemas.microsoft.com/office/powerpoint/2010/main" val="37403735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611">
                                            <p:txEl>
                                              <p:pRg st="4" end="4"/>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68652"/>
                                        </p:tgtEl>
                                        <p:attrNameLst>
                                          <p:attrName>style.visibility</p:attrName>
                                        </p:attrNameLst>
                                      </p:cBhvr>
                                      <p:to>
                                        <p:strVal val="visible"/>
                                      </p:to>
                                    </p:set>
                                    <p:anim calcmode="lin" valueType="num">
                                      <p:cBhvr additive="base">
                                        <p:cTn id="23" dur="500" fill="hold"/>
                                        <p:tgtEl>
                                          <p:spTgt spid="68652"/>
                                        </p:tgtEl>
                                        <p:attrNameLst>
                                          <p:attrName>ppt_x</p:attrName>
                                        </p:attrNameLst>
                                      </p:cBhvr>
                                      <p:tavLst>
                                        <p:tav tm="0">
                                          <p:val>
                                            <p:strVal val="#ppt_x"/>
                                          </p:val>
                                        </p:tav>
                                        <p:tav tm="100000">
                                          <p:val>
                                            <p:strVal val="#ppt_x"/>
                                          </p:val>
                                        </p:tav>
                                      </p:tavLst>
                                    </p:anim>
                                    <p:anim calcmode="lin" valueType="num">
                                      <p:cBhvr additive="base">
                                        <p:cTn id="24" dur="500" fill="hold"/>
                                        <p:tgtEl>
                                          <p:spTgt spid="68652"/>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P spid="36" grpId="0" animBg="1"/>
    </p:bldLst>
  </p:timing>
</p:sld>
</file>

<file path=ppt/theme/theme1.xml><?xml version="1.0" encoding="utf-8"?>
<a:theme xmlns:a="http://schemas.openxmlformats.org/drawingml/2006/main" name="Adhesion Associates Template">
  <a:themeElements>
    <a:clrScheme name="Adhesion Associates-SNL Course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Adhesion Associates-SNL Cour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dhesion Associates-SNL Course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Adhesion Associates-SNL Course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Adhesion Associates-SNL Course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Adhesion Associates-SNL Course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Adhesion Associates-SNL Course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dhesion Associates-SNL Course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Adhesion Associates-SNL Course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Adhesion Associates-SNL Course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Adhesion Associates-SNL Course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E01D1A34D0D34896E11AC838ED5276" ma:contentTypeVersion="0" ma:contentTypeDescription="Create a new document." ma:contentTypeScope="" ma:versionID="0b262348798dc84bb58b89ed2e99c2e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22CBEC-5667-4904-BDCC-6F77A107D6A8}"/>
</file>

<file path=customXml/itemProps2.xml><?xml version="1.0" encoding="utf-8"?>
<ds:datastoreItem xmlns:ds="http://schemas.openxmlformats.org/officeDocument/2006/customXml" ds:itemID="{DC6164CD-174F-4DA3-87C7-A6E915DF9F8D}"/>
</file>

<file path=customXml/itemProps3.xml><?xml version="1.0" encoding="utf-8"?>
<ds:datastoreItem xmlns:ds="http://schemas.openxmlformats.org/officeDocument/2006/customXml" ds:itemID="{0010FA4D-505E-461E-8F3F-BB3C31DD35D9}"/>
</file>

<file path=docProps/app.xml><?xml version="1.0" encoding="utf-8"?>
<Properties xmlns="http://schemas.openxmlformats.org/officeDocument/2006/extended-properties" xmlns:vt="http://schemas.openxmlformats.org/officeDocument/2006/docPropsVTypes">
  <Template>Adhesion Associates Template</Template>
  <TotalTime>40944</TotalTime>
  <Words>8691</Words>
  <Application>Microsoft Office PowerPoint</Application>
  <PresentationFormat>On-screen Show (4:3)</PresentationFormat>
  <Paragraphs>967</Paragraphs>
  <Slides>74</Slides>
  <Notes>43</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Adhesion Associates Template</vt:lpstr>
      <vt:lpstr>Equation</vt:lpstr>
      <vt:lpstr>Picture</vt:lpstr>
      <vt:lpstr>FAILURE IN REAL BONDED STRUCTURES  Adhesive Bond Failure Forensics</vt:lpstr>
      <vt:lpstr>Introduction</vt:lpstr>
      <vt:lpstr>Introduction</vt:lpstr>
      <vt:lpstr>What to do when a bond fails?</vt:lpstr>
      <vt:lpstr>What determines bond strength?</vt:lpstr>
      <vt:lpstr>Issues to be discussed</vt:lpstr>
      <vt:lpstr>Bulk adhesive failure: joint design </vt:lpstr>
      <vt:lpstr>Elastic-plastic stress distribution</vt:lpstr>
      <vt:lpstr>Adhesive design properties</vt:lpstr>
      <vt:lpstr>Plastic behaviour in adhesive bonds</vt:lpstr>
      <vt:lpstr>Load capacity</vt:lpstr>
      <vt:lpstr>Bond load capacity</vt:lpstr>
      <vt:lpstr>Overlap length and joint load capacity</vt:lpstr>
      <vt:lpstr>Peel stresses</vt:lpstr>
      <vt:lpstr>Load path eccentricity</vt:lpstr>
      <vt:lpstr>Out-of-plane bending</vt:lpstr>
      <vt:lpstr>Effects of tapering ends </vt:lpstr>
      <vt:lpstr>Design allowable peel values</vt:lpstr>
      <vt:lpstr>Environmental effects</vt:lpstr>
      <vt:lpstr>Service temperature</vt:lpstr>
      <vt:lpstr>Environmental effects: moisture</vt:lpstr>
      <vt:lpstr>INTERFACE: bonding mechanisms</vt:lpstr>
      <vt:lpstr>Strength variation along degrading interface</vt:lpstr>
      <vt:lpstr>How to measure degrading joint strength</vt:lpstr>
      <vt:lpstr>Adhesive bond failure types </vt:lpstr>
      <vt:lpstr>Special failure mode for laminates</vt:lpstr>
      <vt:lpstr>Load capability and failure modes</vt:lpstr>
      <vt:lpstr>Cohesion failure</vt:lpstr>
      <vt:lpstr>Cohesion failure: causes</vt:lpstr>
      <vt:lpstr>Cohesion failure due to macro-voids</vt:lpstr>
      <vt:lpstr>Case study: rudder production defect</vt:lpstr>
      <vt:lpstr>Rudder production defect</vt:lpstr>
      <vt:lpstr>Cohesion failure due to porosity</vt:lpstr>
      <vt:lpstr>Porosity: NDI and DTA</vt:lpstr>
      <vt:lpstr>Cohesion failure due to peel </vt:lpstr>
      <vt:lpstr>Cohesion: Failure due to fatigue</vt:lpstr>
      <vt:lpstr>Fatigue of structural bonded joints</vt:lpstr>
      <vt:lpstr>Evidence of fatigue</vt:lpstr>
      <vt:lpstr>Fatigue testing adhesives</vt:lpstr>
      <vt:lpstr>ADHESION FAILURE</vt:lpstr>
      <vt:lpstr>Adhesion failure: causes</vt:lpstr>
      <vt:lpstr>MIXED-MODE FAILURE</vt:lpstr>
      <vt:lpstr>Explaining mixed-mode failures</vt:lpstr>
      <vt:lpstr>Preventing adhesion and mixed-mode failures (metals)</vt:lpstr>
      <vt:lpstr>Fibre-composite interfaces</vt:lpstr>
      <vt:lpstr>Peel plies</vt:lpstr>
      <vt:lpstr>Peel plies</vt:lpstr>
      <vt:lpstr>Case study: failure of composite bond</vt:lpstr>
      <vt:lpstr>Case study (cont’d): SEM analysis</vt:lpstr>
      <vt:lpstr>Case study: failed composite patch</vt:lpstr>
      <vt:lpstr>Damage tolerance of adhesive bonds</vt:lpstr>
      <vt:lpstr>Real bond defects</vt:lpstr>
      <vt:lpstr>Degraded interface and short overlap </vt:lpstr>
      <vt:lpstr>Limitations of NDI for adhesive bonds </vt:lpstr>
      <vt:lpstr>Let’s be clear</vt:lpstr>
      <vt:lpstr>Case study: helicopter crash</vt:lpstr>
      <vt:lpstr>Inspection history</vt:lpstr>
      <vt:lpstr>Case study: helicopter crash</vt:lpstr>
      <vt:lpstr>Case study: helicopter crash</vt:lpstr>
      <vt:lpstr>Future NDI for assessing bond strength</vt:lpstr>
      <vt:lpstr>Correlation with real bonds</vt:lpstr>
      <vt:lpstr>Sandwich panel service defects</vt:lpstr>
      <vt:lpstr>Sandwich panel production defects</vt:lpstr>
      <vt:lpstr>Cohesion failure</vt:lpstr>
      <vt:lpstr>Adhesion failure</vt:lpstr>
      <vt:lpstr>Adhesive-to-core adhesion disbond</vt:lpstr>
      <vt:lpstr>Case study: repair of adhesion fillet bond failure</vt:lpstr>
      <vt:lpstr>Blown core</vt:lpstr>
      <vt:lpstr>Core node bond adhesion failure</vt:lpstr>
      <vt:lpstr>Core-to-edge-member bonds</vt:lpstr>
      <vt:lpstr>Conclusions</vt:lpstr>
      <vt:lpstr>Conclusions</vt:lpstr>
      <vt:lpstr>PowerPoint Presentation</vt:lpstr>
      <vt:lpstr>How to measure load capability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Risks in Applying  Damage Tolerance Analysis  to Certification of Adhesively Bonded Structures and Joints</dc:title>
  <dc:creator>Max Davis</dc:creator>
  <cp:lastModifiedBy>Max Davis</cp:lastModifiedBy>
  <cp:revision>233</cp:revision>
  <dcterms:created xsi:type="dcterms:W3CDTF">2015-02-19T10:26:13Z</dcterms:created>
  <dcterms:modified xsi:type="dcterms:W3CDTF">2016-03-01T08:31:02Z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0x0101004EE01D1A34D0D34896E11AC838ED5276</vt:lpwstr>
  </property>
</Properties>
</file>