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4" r:id="rId4"/>
    <p:sldId id="267" r:id="rId5"/>
    <p:sldId id="263" r:id="rId6"/>
    <p:sldId id="258" r:id="rId7"/>
    <p:sldId id="259" r:id="rId8"/>
    <p:sldId id="261" r:id="rId9"/>
    <p:sldId id="260" r:id="rId10"/>
    <p:sldId id="266" r:id="rId11"/>
    <p:sldId id="270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12" autoAdjust="0"/>
  </p:normalViewPr>
  <p:slideViewPr>
    <p:cSldViewPr snapToGrid="0">
      <p:cViewPr varScale="1">
        <p:scale>
          <a:sx n="104" d="100"/>
          <a:sy n="104" d="100"/>
        </p:scale>
        <p:origin x="73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75138-5B1C-4F93-8FA8-6D40B9ECC5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C707D7-9E9B-4847-AE1E-97490B9E02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3FB48-7B7F-4AA3-80FA-82851DEBC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BE46-84A5-4122-B374-EF2219245626}" type="datetimeFigureOut">
              <a:rPr lang="en-NZ" smtClean="0"/>
              <a:t>10/10/2022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0600B-3E2A-4BCD-ADBF-54B090B25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16695-576B-4F1D-B612-22AB5684F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3088-207B-4EBF-AB2C-364427D913A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07333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5C477-16AE-4A27-9197-8626A86E3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C07FC4-79D4-4FB4-9303-E9BB0DF61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22E52-C177-4082-A153-854CDBA3F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BE46-84A5-4122-B374-EF2219245626}" type="datetimeFigureOut">
              <a:rPr lang="en-NZ" smtClean="0"/>
              <a:t>10/10/2022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B6746-CBCE-4121-8C5D-94EBD9A70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C75B1-7C96-4745-A06B-7EBCB0F65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3088-207B-4EBF-AB2C-364427D913A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65877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B4C0D2-DD7F-424D-B46E-86F5D4FD78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1D9FF6-037D-491A-B70B-C92443785E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A7E40-D93E-4833-8A6A-41B0E9925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BE46-84A5-4122-B374-EF2219245626}" type="datetimeFigureOut">
              <a:rPr lang="en-NZ" smtClean="0"/>
              <a:t>10/10/2022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5A3AD-7F82-4636-AD72-A0D043939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DB3F7-88E3-41A0-B993-BF7075E43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3088-207B-4EBF-AB2C-364427D913A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21995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103D-3992-4C83-9FA4-484142F53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AA97E-C6F6-4930-BA84-8C4646133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72B64-9E92-4E84-BA21-602EF0A9E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BE46-84A5-4122-B374-EF2219245626}" type="datetimeFigureOut">
              <a:rPr lang="en-NZ" smtClean="0"/>
              <a:t>10/10/2022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702EB-46A5-402E-B132-022449321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5B9C9-FF49-482A-B874-F99760859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3088-207B-4EBF-AB2C-364427D913A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52664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885A3-4FF7-46D3-A2E5-9D52D1C29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7D1A9F-D040-4544-AE9F-E332E5685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C14B6-D696-4C36-B7BB-457F8F70F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BE46-84A5-4122-B374-EF2219245626}" type="datetimeFigureOut">
              <a:rPr lang="en-NZ" smtClean="0"/>
              <a:t>10/10/2022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41023-8CF4-4564-B5A0-E9C8128A3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2029B-3AF5-4789-813D-C8210579A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3088-207B-4EBF-AB2C-364427D913A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7914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51BDE-2273-4702-8E80-4023AE20F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03650-112B-43B2-8234-8728C89DA7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9CFCD1-E978-4968-B775-C79E4D20C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BAE348-2034-4928-B249-E383CBE94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BE46-84A5-4122-B374-EF2219245626}" type="datetimeFigureOut">
              <a:rPr lang="en-NZ" smtClean="0"/>
              <a:t>10/10/2022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F2646D-6E3D-4D52-A9A0-E17BF4E44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BB4C69-2CF0-4BCE-AF86-2C1FF8D11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3088-207B-4EBF-AB2C-364427D913A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47392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F1AA6-C160-4A8F-975D-B1EAC1260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28E96F-CF8C-4787-9D4D-E2E4F3400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B4DFE7-C16F-4527-A6F2-42BFD457AC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6415CA-B0AF-4D21-82A0-A0039DD080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29DDC0-9422-4D0D-AACF-86CA566B24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4826C0-E6A4-4F34-8263-B503E223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BE46-84A5-4122-B374-EF2219245626}" type="datetimeFigureOut">
              <a:rPr lang="en-NZ" smtClean="0"/>
              <a:t>10/10/2022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7D849C-160A-4007-8349-68BE4FAE9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166276-635F-4ACF-871E-DD36F8DCB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3088-207B-4EBF-AB2C-364427D913A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79422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EDAD4-64AE-4DC8-94B4-29A18AB55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DF761-295C-4FF9-A9CC-4A20C0A77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BE46-84A5-4122-B374-EF2219245626}" type="datetimeFigureOut">
              <a:rPr lang="en-NZ" smtClean="0"/>
              <a:t>10/10/2022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A1F833-B3F8-4BFF-A8FB-7C0965140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77E214-06C5-4B74-81AB-B9AB2AE91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3088-207B-4EBF-AB2C-364427D913A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07088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9C93F6-F9FB-40EB-B630-A0AD6CAF3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BE46-84A5-4122-B374-EF2219245626}" type="datetimeFigureOut">
              <a:rPr lang="en-NZ" smtClean="0"/>
              <a:t>10/10/2022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D9087F-3E6B-4882-A2E3-6F882839F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47B49-051F-46FD-AD12-94D275CAD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3088-207B-4EBF-AB2C-364427D913A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80373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A50D9-7CBC-4198-AA47-3FD26165B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44CC5-9129-4F44-BF38-1E8E87C41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6ACB78-5BC7-46E1-AE9C-C20D4FC68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DEFFFB-8B9F-4AE6-BD2B-78BC06B20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BE46-84A5-4122-B374-EF2219245626}" type="datetimeFigureOut">
              <a:rPr lang="en-NZ" smtClean="0"/>
              <a:t>10/10/2022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D79153-FABC-4252-8287-9B5DB2041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74F22D-1F26-4262-A7AC-894483D02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3088-207B-4EBF-AB2C-364427D913A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925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AD548-61CF-4F85-AB60-CCA02196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66CF04-DA4F-41A0-88B2-8FBC3A847C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52D9A5-2214-4EA1-B2F1-746C4305B2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9B2EA5-C8FD-4F0D-AF27-753044930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BE46-84A5-4122-B374-EF2219245626}" type="datetimeFigureOut">
              <a:rPr lang="en-NZ" smtClean="0"/>
              <a:t>10/10/2022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87EB9B-5DAF-481C-AA49-54530CBB0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49FA4-5826-4E58-906C-E8C1E0308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3088-207B-4EBF-AB2C-364427D913A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61101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30D508-9B07-412D-A3AC-22F348D22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1097C4-002E-41A1-A56D-8C278B426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98EA4-F5AB-4CB6-B0EE-3D4CEFBDEB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2BE46-84A5-4122-B374-EF2219245626}" type="datetimeFigureOut">
              <a:rPr lang="en-NZ" smtClean="0"/>
              <a:t>10/10/2022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B32F8-FFC7-4770-87EC-C6C31486D7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689CB-ACC6-44C9-B380-C9A17224D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33088-207B-4EBF-AB2C-364427D913A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16956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outdoor, tree, nature, spring&#10;&#10;Description automatically generated">
            <a:extLst>
              <a:ext uri="{FF2B5EF4-FFF2-40B4-BE49-F238E27FC236}">
                <a16:creationId xmlns:a16="http://schemas.microsoft.com/office/drawing/2014/main" id="{667CA62C-CEC9-461A-9397-ED2B149B58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9" r="47543"/>
          <a:stretch/>
        </p:blipFill>
        <p:spPr>
          <a:xfrm rot="5400000">
            <a:off x="2667000" y="-2666999"/>
            <a:ext cx="6857999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68BFF5-CD35-4582-9C86-AB7FB3257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329248"/>
            <a:ext cx="9144000" cy="2900518"/>
          </a:xfrm>
        </p:spPr>
        <p:txBody>
          <a:bodyPr>
            <a:normAutofit/>
          </a:bodyPr>
          <a:lstStyle/>
          <a:p>
            <a:r>
              <a:rPr lang="en-NZ" b="1" dirty="0">
                <a:solidFill>
                  <a:srgbClr val="FFFFFF"/>
                </a:solidFill>
              </a:rPr>
              <a:t>Anticipating “threats” during training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DFFA29-6023-4F45-BECC-5D273576A3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16454"/>
            <a:ext cx="9144000" cy="1098395"/>
          </a:xfrm>
        </p:spPr>
        <p:txBody>
          <a:bodyPr>
            <a:normAutofit/>
          </a:bodyPr>
          <a:lstStyle/>
          <a:p>
            <a:r>
              <a:rPr lang="en-NZ" dirty="0">
                <a:solidFill>
                  <a:srgbClr val="FFFFFF"/>
                </a:solidFill>
              </a:rPr>
              <a:t>CAA Flight Instructor Seminars 2022</a:t>
            </a:r>
          </a:p>
        </p:txBody>
      </p:sp>
      <p:pic>
        <p:nvPicPr>
          <p:cNvPr id="8" name="Graphic 7" descr="Back RTL">
            <a:extLst>
              <a:ext uri="{FF2B5EF4-FFF2-40B4-BE49-F238E27FC236}">
                <a16:creationId xmlns:a16="http://schemas.microsoft.com/office/drawing/2014/main" id="{94A4272B-4455-42F3-B665-933F9BD12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18560" y="4286250"/>
            <a:ext cx="914400" cy="93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042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Two Boys On The Fence Looking For Smth Stock Images">
            <a:extLst>
              <a:ext uri="{FF2B5EF4-FFF2-40B4-BE49-F238E27FC236}">
                <a16:creationId xmlns:a16="http://schemas.microsoft.com/office/drawing/2014/main" id="{A98B642F-EC7D-43E8-B613-4072DF510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5" r="1" b="1"/>
          <a:stretch/>
        </p:blipFill>
        <p:spPr bwMode="auto">
          <a:xfrm>
            <a:off x="-170" y="10"/>
            <a:ext cx="845031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58F631-7982-41DD-A347-72DF19612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1921873"/>
            <a:ext cx="4620584" cy="31553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Whenever in an aircraft with blades turning consider: </a:t>
            </a:r>
            <a:br>
              <a:rPr lang="en-US" sz="3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</a:t>
            </a:r>
            <a:r>
              <a:rPr lang="en-US" sz="3700" b="1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 can I harm? Who/what can harm me/my passengers/my aircraft?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17D7C-B1FF-4775-81E8-203DD879A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0421" y="5277684"/>
            <a:ext cx="4620584" cy="775494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0" indent="0">
              <a:buNone/>
            </a:pPr>
            <a:r>
              <a:rPr lang="en-US" sz="4800" b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Anticipate threats</a:t>
            </a:r>
          </a:p>
        </p:txBody>
      </p:sp>
      <p:pic>
        <p:nvPicPr>
          <p:cNvPr id="4" name="Picture 3" descr="African Woman Looking Into A Mirror Stock Photo">
            <a:extLst>
              <a:ext uri="{FF2B5EF4-FFF2-40B4-BE49-F238E27FC236}">
                <a16:creationId xmlns:a16="http://schemas.microsoft.com/office/drawing/2014/main" id="{7D368999-CE31-415F-B6CF-8DD0A10053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" r="-2" b="23506"/>
          <a:stretch/>
        </p:blipFill>
        <p:spPr bwMode="auto"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2D8D78-8643-4BE6-B032-27DD643B4952}"/>
              </a:ext>
            </a:extLst>
          </p:cNvPr>
          <p:cNvSpPr txBox="1"/>
          <p:nvPr/>
        </p:nvSpPr>
        <p:spPr>
          <a:xfrm>
            <a:off x="391867" y="409029"/>
            <a:ext cx="41962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4800" b="1" dirty="0">
                <a:solidFill>
                  <a:schemeClr val="bg1">
                    <a:lumMod val="95000"/>
                  </a:schemeClr>
                </a:solidFill>
              </a:rPr>
              <a:t>Threat thought:</a:t>
            </a:r>
          </a:p>
        </p:txBody>
      </p:sp>
    </p:spTree>
    <p:extLst>
      <p:ext uri="{BB962C8B-B14F-4D97-AF65-F5344CB8AC3E}">
        <p14:creationId xmlns:p14="http://schemas.microsoft.com/office/powerpoint/2010/main" val="380987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95990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F64F79-E67D-4136-80A5-0ED6C6C43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557" y="4551036"/>
            <a:ext cx="4284420" cy="16871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Be like Jason Bourne…</a:t>
            </a:r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Matt Damon and Paul Greengrass Returning for Bourne 5! - ComingSoon.net">
            <a:extLst>
              <a:ext uri="{FF2B5EF4-FFF2-40B4-BE49-F238E27FC236}">
                <a16:creationId xmlns:a16="http://schemas.microsoft.com/office/drawing/2014/main" id="{01C56704-FC8C-47DC-BAD1-1218F53E42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"/>
          <a:stretch/>
        </p:blipFill>
        <p:spPr bwMode="auto">
          <a:xfrm>
            <a:off x="1155556" y="637762"/>
            <a:ext cx="9889765" cy="357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Rectangle 2058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4650" y="4544112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5E9EDE-344C-4046-B9A4-5B0929A0B03B}"/>
              </a:ext>
            </a:extLst>
          </p:cNvPr>
          <p:cNvSpPr txBox="1"/>
          <p:nvPr/>
        </p:nvSpPr>
        <p:spPr>
          <a:xfrm>
            <a:off x="6734649" y="4750698"/>
            <a:ext cx="4310672" cy="1463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dirty="0"/>
              <a:t>Process threats continuously…</a:t>
            </a:r>
          </a:p>
        </p:txBody>
      </p:sp>
    </p:spTree>
    <p:extLst>
      <p:ext uri="{BB962C8B-B14F-4D97-AF65-F5344CB8AC3E}">
        <p14:creationId xmlns:p14="http://schemas.microsoft.com/office/powerpoint/2010/main" val="1898515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26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5C600F-14AA-492E-911E-6F71009B5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573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Joining and departing threats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9828D7-A895-4961-923F-19931E893E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197" y="22982"/>
            <a:ext cx="9660803" cy="683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23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F54244-DABE-4211-BCEB-F993070EB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en-NZ" b="1" dirty="0"/>
              <a:t>“Threat” </a:t>
            </a:r>
            <a:r>
              <a:rPr lang="en-NZ" i="1" dirty="0"/>
              <a:t>and</a:t>
            </a:r>
            <a:r>
              <a:rPr lang="en-NZ" b="1" dirty="0"/>
              <a:t> “Error”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11EF6-5B21-44C6-8A19-42FF4879A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>
            <a:normAutofit/>
          </a:bodyPr>
          <a:lstStyle/>
          <a:p>
            <a:r>
              <a:rPr lang="en-NZ" dirty="0"/>
              <a:t>Discussed together - two different, but related concepts</a:t>
            </a:r>
          </a:p>
          <a:p>
            <a:r>
              <a:rPr lang="en-NZ" dirty="0"/>
              <a:t>Acronym/attitude</a:t>
            </a:r>
          </a:p>
          <a:p>
            <a:r>
              <a:rPr lang="en-NZ" dirty="0"/>
              <a:t>Jason Bourne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F442739-87E5-43AC-BA33-BA747C9481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5" r="-1" b="24552"/>
          <a:stretch/>
        </p:blipFill>
        <p:spPr bwMode="auto"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CE63D2F-0D35-4BE6-A42A-56F9529D1E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8"/>
          <a:stretch/>
        </p:blipFill>
        <p:spPr bwMode="auto"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Jason Bourne">
            <a:extLst>
              <a:ext uri="{FF2B5EF4-FFF2-40B4-BE49-F238E27FC236}">
                <a16:creationId xmlns:a16="http://schemas.microsoft.com/office/drawing/2014/main" id="{9905AB49-33CF-48C2-9617-3277D9AB6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049" y="4848906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88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E02EEF-CE5C-4E9A-BC2E-A4E504C691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398" y="0"/>
            <a:ext cx="13010398" cy="752898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37554B-D24F-4838-B75A-631892F23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06"/>
            <a:ext cx="10515600" cy="1551351"/>
          </a:xfrm>
        </p:spPr>
        <p:txBody>
          <a:bodyPr>
            <a:normAutofit fontScale="90000"/>
          </a:bodyPr>
          <a:lstStyle/>
          <a:p>
            <a:r>
              <a:rPr lang="en-NZ" b="1" dirty="0"/>
              <a:t>Error – mistake, inaccuracy or misjudgement</a:t>
            </a:r>
            <a:br>
              <a:rPr lang="en-NZ" dirty="0"/>
            </a:br>
            <a:br>
              <a:rPr lang="en-NZ" dirty="0">
                <a:solidFill>
                  <a:schemeClr val="accent5">
                    <a:lumMod val="50000"/>
                  </a:schemeClr>
                </a:solidFill>
              </a:rPr>
            </a:br>
            <a:endParaRPr lang="en-NZ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9781F4-4584-4902-ADF1-84D308335CCF}"/>
              </a:ext>
            </a:extLst>
          </p:cNvPr>
          <p:cNvSpPr txBox="1"/>
          <p:nvPr/>
        </p:nvSpPr>
        <p:spPr>
          <a:xfrm>
            <a:off x="4458785" y="1036318"/>
            <a:ext cx="4659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600" b="1" i="1" dirty="0">
                <a:solidFill>
                  <a:schemeClr val="accent6">
                    <a:lumMod val="50000"/>
                  </a:schemeClr>
                </a:solidFill>
              </a:rPr>
              <a:t>How we respond/learn</a:t>
            </a:r>
            <a:endParaRPr lang="en-NZ" sz="3600" i="1" dirty="0"/>
          </a:p>
        </p:txBody>
      </p:sp>
    </p:spTree>
    <p:extLst>
      <p:ext uri="{BB962C8B-B14F-4D97-AF65-F5344CB8AC3E}">
        <p14:creationId xmlns:p14="http://schemas.microsoft.com/office/powerpoint/2010/main" val="371653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nature&#10;&#10;Description automatically generated">
            <a:extLst>
              <a:ext uri="{FF2B5EF4-FFF2-40B4-BE49-F238E27FC236}">
                <a16:creationId xmlns:a16="http://schemas.microsoft.com/office/drawing/2014/main" id="{BEE1ACC0-B082-4E7A-9B56-66D19D1513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78830" y="-172291"/>
            <a:ext cx="12192000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963EE-5117-480F-AB91-3805D6B60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NZ" sz="3600"/>
              <a:t>Focussing on threats – 6 scenarios</a:t>
            </a:r>
          </a:p>
        </p:txBody>
      </p:sp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AA28C-3531-43CC-935A-31600A19A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7604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en-NZ" sz="2000" dirty="0"/>
              <a:t>Forced landings</a:t>
            </a:r>
          </a:p>
          <a:p>
            <a:r>
              <a:rPr lang="en-NZ" sz="2000" dirty="0"/>
              <a:t>Precautionary landings</a:t>
            </a:r>
          </a:p>
          <a:p>
            <a:r>
              <a:rPr lang="en-NZ" sz="2000" dirty="0"/>
              <a:t>Cross country</a:t>
            </a:r>
          </a:p>
          <a:p>
            <a:r>
              <a:rPr lang="en-NZ" sz="2000" dirty="0"/>
              <a:t>Mountain flying</a:t>
            </a:r>
          </a:p>
          <a:p>
            <a:r>
              <a:rPr lang="en-NZ" sz="2000" dirty="0"/>
              <a:t>Landing/take-off</a:t>
            </a:r>
          </a:p>
          <a:p>
            <a:r>
              <a:rPr lang="en-NZ" sz="2000" dirty="0"/>
              <a:t>Standard overhead join</a:t>
            </a:r>
          </a:p>
          <a:p>
            <a:endParaRPr lang="en-NZ" sz="1800" dirty="0"/>
          </a:p>
        </p:txBody>
      </p:sp>
    </p:spTree>
    <p:extLst>
      <p:ext uri="{BB962C8B-B14F-4D97-AF65-F5344CB8AC3E}">
        <p14:creationId xmlns:p14="http://schemas.microsoft.com/office/powerpoint/2010/main" val="524280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BFFCAA-85AF-41A9-BDE1-BC09EE0EC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" y="-1125855"/>
            <a:ext cx="12146280" cy="910971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028F8F-5557-496D-BDBA-080880E7A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722"/>
            <a:ext cx="10515600" cy="3711079"/>
          </a:xfrm>
        </p:spPr>
        <p:txBody>
          <a:bodyPr>
            <a:normAutofit fontScale="90000"/>
          </a:bodyPr>
          <a:lstStyle/>
          <a:p>
            <a:r>
              <a:rPr lang="en-NZ" b="1" dirty="0"/>
              <a:t>Threat – strong possibility of something dangerous or unpleasant happening</a:t>
            </a:r>
            <a:br>
              <a:rPr lang="en-NZ" dirty="0"/>
            </a:br>
            <a:br>
              <a:rPr lang="en-NZ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NZ" b="1" dirty="0"/>
              <a:t>Threat- places aircraft or occupant(s) in unsafe or hazardous state</a:t>
            </a:r>
            <a:br>
              <a:rPr lang="en-NZ" dirty="0"/>
            </a:br>
            <a:endParaRPr lang="en-NZ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052268-81B7-454A-B5C6-C41EB2594C19}"/>
              </a:ext>
            </a:extLst>
          </p:cNvPr>
          <p:cNvSpPr txBox="1"/>
          <p:nvPr/>
        </p:nvSpPr>
        <p:spPr>
          <a:xfrm>
            <a:off x="4929046" y="3074122"/>
            <a:ext cx="3936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600" b="1" i="1" dirty="0">
                <a:solidFill>
                  <a:srgbClr val="C00000"/>
                </a:solidFill>
              </a:rPr>
              <a:t>How we anticipate</a:t>
            </a:r>
            <a:br>
              <a:rPr lang="en-NZ" sz="3600" b="1" i="1" dirty="0">
                <a:solidFill>
                  <a:srgbClr val="C00000"/>
                </a:solidFill>
              </a:rPr>
            </a:br>
            <a:r>
              <a:rPr lang="en-NZ" sz="3600" b="1" i="1" dirty="0">
                <a:solidFill>
                  <a:srgbClr val="C00000"/>
                </a:solidFill>
              </a:rPr>
              <a:t>How we mitigate</a:t>
            </a:r>
            <a:endParaRPr lang="en-NZ" sz="3600" i="1" dirty="0"/>
          </a:p>
        </p:txBody>
      </p:sp>
    </p:spTree>
    <p:extLst>
      <p:ext uri="{BB962C8B-B14F-4D97-AF65-F5344CB8AC3E}">
        <p14:creationId xmlns:p14="http://schemas.microsoft.com/office/powerpoint/2010/main" val="26230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0F36F0AE-5567-487F-AF82-77F3CBE45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3651"/>
            <a:ext cx="12192000" cy="914400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174A11-EFF6-4A2E-8DF8-66C296EB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374" y="-70755"/>
            <a:ext cx="10515600" cy="1427799"/>
          </a:xfrm>
        </p:spPr>
        <p:txBody>
          <a:bodyPr/>
          <a:lstStyle/>
          <a:p>
            <a:r>
              <a:rPr lang="en-NZ" b="1" dirty="0"/>
              <a:t>Simulated Forced Landings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AE5DBA-5655-4967-B26D-B1F1A121EE44}"/>
              </a:ext>
            </a:extLst>
          </p:cNvPr>
          <p:cNvSpPr txBox="1"/>
          <p:nvPr/>
        </p:nvSpPr>
        <p:spPr>
          <a:xfrm>
            <a:off x="348343" y="1271450"/>
            <a:ext cx="759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800" b="1" dirty="0"/>
              <a:t>Size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D0F288-2F8F-47D7-8859-84D6A07FC43F}"/>
              </a:ext>
            </a:extLst>
          </p:cNvPr>
          <p:cNvSpPr txBox="1"/>
          <p:nvPr/>
        </p:nvSpPr>
        <p:spPr>
          <a:xfrm>
            <a:off x="1027617" y="1506586"/>
            <a:ext cx="1071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800" b="1" dirty="0"/>
              <a:t>shape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9B313F-393F-44EF-9558-9612253FA9D7}"/>
              </a:ext>
            </a:extLst>
          </p:cNvPr>
          <p:cNvSpPr txBox="1"/>
          <p:nvPr/>
        </p:nvSpPr>
        <p:spPr>
          <a:xfrm>
            <a:off x="2865126" y="1523986"/>
            <a:ext cx="1265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800" b="1" dirty="0"/>
              <a:t>surface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E53E30-E8B4-4D9B-990B-B5D8322BE514}"/>
              </a:ext>
            </a:extLst>
          </p:cNvPr>
          <p:cNvSpPr txBox="1"/>
          <p:nvPr/>
        </p:nvSpPr>
        <p:spPr>
          <a:xfrm>
            <a:off x="3962416" y="1271437"/>
            <a:ext cx="1683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800" b="1" dirty="0"/>
              <a:t>surrounds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356B2F-8267-4C17-8564-798D9D69CE2F}"/>
              </a:ext>
            </a:extLst>
          </p:cNvPr>
          <p:cNvSpPr txBox="1"/>
          <p:nvPr/>
        </p:nvSpPr>
        <p:spPr>
          <a:xfrm>
            <a:off x="6174392" y="1280153"/>
            <a:ext cx="960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b="1" dirty="0"/>
              <a:t>stock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02F4FF-A5C6-4AE4-B33B-2E0C239F86B6}"/>
              </a:ext>
            </a:extLst>
          </p:cNvPr>
          <p:cNvSpPr txBox="1"/>
          <p:nvPr/>
        </p:nvSpPr>
        <p:spPr>
          <a:xfrm>
            <a:off x="5512517" y="1515997"/>
            <a:ext cx="712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800" b="1" dirty="0"/>
              <a:t>sun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FAC507-0ED2-406E-BCE6-92E89264A057}"/>
              </a:ext>
            </a:extLst>
          </p:cNvPr>
          <p:cNvSpPr txBox="1"/>
          <p:nvPr/>
        </p:nvSpPr>
        <p:spPr>
          <a:xfrm>
            <a:off x="3135083" y="870854"/>
            <a:ext cx="925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800" b="1" dirty="0"/>
              <a:t>wind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4FB1C3-AE43-4BC5-A51B-0280D286C505}"/>
              </a:ext>
            </a:extLst>
          </p:cNvPr>
          <p:cNvSpPr txBox="1"/>
          <p:nvPr/>
        </p:nvSpPr>
        <p:spPr>
          <a:xfrm>
            <a:off x="1637204" y="2011678"/>
            <a:ext cx="1570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800" b="1" dirty="0"/>
              <a:t>elevation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536B3B-7D13-4247-B0CD-160FC85919CF}"/>
              </a:ext>
            </a:extLst>
          </p:cNvPr>
          <p:cNvSpPr txBox="1"/>
          <p:nvPr/>
        </p:nvSpPr>
        <p:spPr>
          <a:xfrm>
            <a:off x="3474713" y="1997830"/>
            <a:ext cx="2503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800" b="1" dirty="0"/>
              <a:t>communication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4160CC-B04F-410C-87D0-8AF008B7F330}"/>
              </a:ext>
            </a:extLst>
          </p:cNvPr>
          <p:cNvSpPr txBox="1"/>
          <p:nvPr/>
        </p:nvSpPr>
        <p:spPr>
          <a:xfrm>
            <a:off x="1985561" y="1266300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800" b="1" dirty="0"/>
              <a:t>slope</a:t>
            </a:r>
          </a:p>
        </p:txBody>
      </p:sp>
    </p:spTree>
    <p:extLst>
      <p:ext uri="{BB962C8B-B14F-4D97-AF65-F5344CB8AC3E}">
        <p14:creationId xmlns:p14="http://schemas.microsoft.com/office/powerpoint/2010/main" val="348292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C37BC-BCBC-4A98-A304-66AD7580E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NZ" sz="4800" b="1" dirty="0"/>
              <a:t>Precautionary Landings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E25D1A0-DD15-4EBF-A3C4-C43336FD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en-US" sz="1800" b="1" dirty="0"/>
              <a:t>Wind</a:t>
            </a:r>
          </a:p>
          <a:p>
            <a:r>
              <a:rPr lang="en-US" sz="1800" b="1" dirty="0"/>
              <a:t>Size</a:t>
            </a:r>
          </a:p>
          <a:p>
            <a:r>
              <a:rPr lang="en-US" sz="1800" b="1" dirty="0"/>
              <a:t>Shape</a:t>
            </a:r>
          </a:p>
          <a:p>
            <a:r>
              <a:rPr lang="en-US" sz="1800" b="1" dirty="0"/>
              <a:t>Slope</a:t>
            </a:r>
          </a:p>
          <a:p>
            <a:r>
              <a:rPr lang="en-US" sz="1800" b="1" dirty="0"/>
              <a:t>Surrounds</a:t>
            </a:r>
          </a:p>
          <a:p>
            <a:r>
              <a:rPr lang="en-US" sz="1800" b="1" dirty="0"/>
              <a:t>Surface</a:t>
            </a:r>
          </a:p>
          <a:p>
            <a:r>
              <a:rPr lang="en-US" sz="1800" b="1" dirty="0"/>
              <a:t>Sun </a:t>
            </a:r>
          </a:p>
          <a:p>
            <a:r>
              <a:rPr lang="en-US" sz="1800" b="1" dirty="0"/>
              <a:t>Stock</a:t>
            </a:r>
          </a:p>
          <a:p>
            <a:r>
              <a:rPr lang="en-US" sz="1800" b="1" dirty="0"/>
              <a:t>Elevation </a:t>
            </a:r>
          </a:p>
          <a:p>
            <a:r>
              <a:rPr lang="en-US" sz="1800" b="1" dirty="0"/>
              <a:t>Communication</a:t>
            </a:r>
            <a:r>
              <a:rPr lang="en-US" sz="1800" dirty="0"/>
              <a:t> 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407A608E-C57A-42B4-BAA1-CF45379EF5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3" r="4907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657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733D6-883C-4E45-B4D2-FB17DDEE9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800" b="1" dirty="0"/>
              <a:t>Cross Country Kapiti threats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D40EF59-8BAF-4FDB-B275-659E016FB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en-US" sz="1800" dirty="0"/>
              <a:t>Airspace – local &amp; surrounding</a:t>
            </a:r>
          </a:p>
          <a:p>
            <a:r>
              <a:rPr lang="en-US" sz="1800" dirty="0"/>
              <a:t>MBZ calls</a:t>
            </a:r>
          </a:p>
          <a:p>
            <a:r>
              <a:rPr lang="en-US" sz="1800" dirty="0"/>
              <a:t>Wind</a:t>
            </a:r>
          </a:p>
          <a:p>
            <a:r>
              <a:rPr lang="en-US" sz="1800" dirty="0"/>
              <a:t>Micro climate weather </a:t>
            </a:r>
          </a:p>
          <a:p>
            <a:r>
              <a:rPr lang="en-US" sz="1800" dirty="0"/>
              <a:t>Aerodrome </a:t>
            </a:r>
          </a:p>
          <a:p>
            <a:r>
              <a:rPr lang="en-US" sz="1800" dirty="0"/>
              <a:t>AFIS</a:t>
            </a:r>
          </a:p>
          <a:p>
            <a:r>
              <a:rPr lang="en-US" sz="1800" dirty="0"/>
              <a:t>Traffic – IFR &amp; VFR, local/transiting</a:t>
            </a:r>
          </a:p>
          <a:p>
            <a:r>
              <a:rPr lang="en-US" sz="1800" dirty="0"/>
              <a:t>Adjacent airfields</a:t>
            </a:r>
          </a:p>
          <a:p>
            <a:r>
              <a:rPr lang="en-US" sz="1800" dirty="0"/>
              <a:t>Navigational features</a:t>
            </a:r>
          </a:p>
          <a:p>
            <a:r>
              <a:rPr lang="en-US" sz="1800" dirty="0"/>
              <a:t>Alternate options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4A6E84B-C9CD-4A72-88CF-1188F16D8F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" r="11422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04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1D11C-3145-47A3-997B-DEA901340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NZ" sz="4800" b="1" dirty="0"/>
              <a:t>Mountain Flying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1E33DF-6B5E-408D-94E5-F2C6F016C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/>
              <a:t>Horizon–close/far/high/low</a:t>
            </a:r>
          </a:p>
          <a:p>
            <a:r>
              <a:rPr lang="en-US" sz="1800" dirty="0"/>
              <a:t>Weather </a:t>
            </a:r>
          </a:p>
          <a:p>
            <a:r>
              <a:rPr lang="en-US" sz="1800" dirty="0"/>
              <a:t>Illusions–snow/sun/shadow/clarity</a:t>
            </a:r>
          </a:p>
          <a:p>
            <a:r>
              <a:rPr lang="en-US" sz="1800" dirty="0"/>
              <a:t>Gradient  </a:t>
            </a:r>
          </a:p>
          <a:p>
            <a:r>
              <a:rPr lang="en-US" sz="1800" dirty="0"/>
              <a:t>Navigation</a:t>
            </a:r>
          </a:p>
          <a:p>
            <a:r>
              <a:rPr lang="en-US" sz="1800" dirty="0"/>
              <a:t>Valley flying</a:t>
            </a:r>
          </a:p>
          <a:p>
            <a:r>
              <a:rPr lang="en-US" sz="1800" dirty="0"/>
              <a:t>Saddle crossing</a:t>
            </a:r>
          </a:p>
          <a:p>
            <a:r>
              <a:rPr lang="en-US" sz="1800" dirty="0"/>
              <a:t>Traffic </a:t>
            </a:r>
          </a:p>
          <a:p>
            <a:r>
              <a:rPr lang="en-US" sz="1800" dirty="0"/>
              <a:t>Emergencies</a:t>
            </a:r>
          </a:p>
          <a:p>
            <a:r>
              <a:rPr lang="en-US" sz="1800" dirty="0"/>
              <a:t>Position-high/low/close/right/left</a:t>
            </a:r>
          </a:p>
          <a:p>
            <a:r>
              <a:rPr lang="en-US" sz="1800" dirty="0"/>
              <a:t>Communication</a:t>
            </a:r>
          </a:p>
          <a:p>
            <a:r>
              <a:rPr lang="en-US" sz="1800" dirty="0"/>
              <a:t>Reactive   </a:t>
            </a:r>
          </a:p>
          <a:p>
            <a:endParaRPr lang="en-US" sz="1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CD2AC0C-35E9-4F6B-AC03-1F94D529B7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9324" r="8076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126166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201</Words>
  <Application>Microsoft Office PowerPoint</Application>
  <PresentationFormat>Widescreen</PresentationFormat>
  <Paragraphs>69</Paragraphs>
  <Slides>12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Anticipating “threats” during training</vt:lpstr>
      <vt:lpstr>“Threat” and “Error”</vt:lpstr>
      <vt:lpstr>Error – mistake, inaccuracy or misjudgement  </vt:lpstr>
      <vt:lpstr>Focussing on threats – 6 scenarios</vt:lpstr>
      <vt:lpstr>Threat – strong possibility of something dangerous or unpleasant happening  Threat- places aircraft or occupant(s) in unsafe or hazardous state </vt:lpstr>
      <vt:lpstr>Simulated Forced Landings</vt:lpstr>
      <vt:lpstr>Precautionary Landings</vt:lpstr>
      <vt:lpstr>Cross Country Kapiti threats</vt:lpstr>
      <vt:lpstr>Mountain Flying</vt:lpstr>
      <vt:lpstr>Whenever in an aircraft with blades turning consider:  Who can I harm? Who/what can harm me/my passengers/my aircraft?</vt:lpstr>
      <vt:lpstr>Be like Jason Bourne…</vt:lpstr>
      <vt:lpstr>Joining and departing threats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Anticipating “threats” during training</dc:title>
  <dc:creator>Carlton Campbell</dc:creator>
  <cp:lastModifiedBy>Carlton Campbell</cp:lastModifiedBy>
  <cp:revision>1</cp:revision>
  <dcterms:created xsi:type="dcterms:W3CDTF">2022-09-20T03:57:58Z</dcterms:created>
  <dcterms:modified xsi:type="dcterms:W3CDTF">2022-10-09T21:05:04Z</dcterms:modified>
</cp:coreProperties>
</file>