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72" r:id="rId4"/>
    <p:sldId id="258" r:id="rId5"/>
    <p:sldId id="259" r:id="rId6"/>
    <p:sldId id="283" r:id="rId7"/>
    <p:sldId id="260" r:id="rId8"/>
    <p:sldId id="284" r:id="rId9"/>
    <p:sldId id="261" r:id="rId10"/>
    <p:sldId id="285" r:id="rId11"/>
    <p:sldId id="280" r:id="rId12"/>
    <p:sldId id="262" r:id="rId13"/>
    <p:sldId id="275" r:id="rId14"/>
    <p:sldId id="276" r:id="rId15"/>
    <p:sldId id="274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7579" autoAdjust="0"/>
  </p:normalViewPr>
  <p:slideViewPr>
    <p:cSldViewPr snapToGrid="0">
      <p:cViewPr varScale="1">
        <p:scale>
          <a:sx n="65" d="100"/>
          <a:sy n="65" d="100"/>
        </p:scale>
        <p:origin x="22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EB089-FA86-4F77-8EA9-C5FB11268DE5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BE89-EE6D-4AB6-AB87-BC5BAE2D71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519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532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foundations of prior learning and a ground course completed</a:t>
            </a:r>
          </a:p>
          <a:p>
            <a:endParaRPr lang="en-US" dirty="0"/>
          </a:p>
          <a:p>
            <a:r>
              <a:rPr lang="en-US" dirty="0"/>
              <a:t>We can now consider the structure of the </a:t>
            </a:r>
            <a:r>
              <a:rPr lang="en-US" dirty="0" err="1"/>
              <a:t>airbourne</a:t>
            </a:r>
            <a:r>
              <a:rPr lang="en-US" dirty="0"/>
              <a:t>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149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 Guide TEMPLATES</a:t>
            </a:r>
          </a:p>
          <a:p>
            <a:endParaRPr lang="en-US" dirty="0"/>
          </a:p>
          <a:p>
            <a:r>
              <a:rPr lang="en-US" dirty="0"/>
              <a:t>These 4 lesson and board briefs provide a structure to teach the techniques</a:t>
            </a:r>
          </a:p>
          <a:p>
            <a:endParaRPr lang="en-US" dirty="0"/>
          </a:p>
          <a:p>
            <a:r>
              <a:rPr lang="en-US" dirty="0"/>
              <a:t>It doesn’t have to be 4 lessons, it could be 3, or it could 5</a:t>
            </a:r>
          </a:p>
          <a:p>
            <a:endParaRPr lang="en-US" dirty="0"/>
          </a:p>
          <a:p>
            <a:r>
              <a:rPr lang="en-US" dirty="0"/>
              <a:t>Triangular routes may not suit your location.</a:t>
            </a:r>
          </a:p>
          <a:p>
            <a:r>
              <a:rPr lang="en-US" dirty="0"/>
              <a:t>Controlled airfields may not be that close, requiring longer legs</a:t>
            </a:r>
          </a:p>
          <a:p>
            <a:r>
              <a:rPr lang="en-US" dirty="0"/>
              <a:t>Local terrain may present issues</a:t>
            </a:r>
          </a:p>
          <a:p>
            <a:endParaRPr lang="en-US" dirty="0"/>
          </a:p>
          <a:p>
            <a:r>
              <a:rPr lang="en-US" dirty="0"/>
              <a:t>All of these templates can be adapted to suit local conditions, whilst teaching the techniques</a:t>
            </a:r>
          </a:p>
          <a:p>
            <a:endParaRPr lang="en-US" dirty="0"/>
          </a:p>
          <a:p>
            <a:r>
              <a:rPr lang="en-US" dirty="0"/>
              <a:t>And the board briefing must represent the actual route you will fly</a:t>
            </a:r>
          </a:p>
          <a:p>
            <a:endParaRPr lang="en-US" dirty="0"/>
          </a:p>
          <a:p>
            <a:r>
              <a:rPr lang="en-US" dirty="0"/>
              <a:t>Let’s look at the AC requirements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238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AC61-3 provides a structure for the navigation phase of lessons.</a:t>
            </a:r>
          </a:p>
          <a:p>
            <a:endParaRPr lang="en-US" dirty="0"/>
          </a:p>
          <a:p>
            <a:r>
              <a:rPr lang="en-US" dirty="0"/>
              <a:t>3 stages</a:t>
            </a:r>
          </a:p>
          <a:p>
            <a:r>
              <a:rPr lang="en-US" dirty="0"/>
              <a:t>5hrs</a:t>
            </a:r>
            <a:r>
              <a:rPr lang="en-NZ" dirty="0"/>
              <a:t> dual 5hrs solo</a:t>
            </a:r>
          </a:p>
          <a:p>
            <a:endParaRPr lang="en-NZ" dirty="0"/>
          </a:p>
          <a:p>
            <a:r>
              <a:rPr lang="en-US" dirty="0"/>
              <a:t>Some flexibility but solo must integrate logically with the dual </a:t>
            </a:r>
            <a:r>
              <a:rPr lang="en-US" dirty="0" err="1"/>
              <a:t>ie</a:t>
            </a:r>
            <a:r>
              <a:rPr lang="en-US" dirty="0"/>
              <a:t>;</a:t>
            </a:r>
          </a:p>
          <a:p>
            <a:r>
              <a:rPr lang="en-US" dirty="0"/>
              <a:t>Don’t do all the dual, then all of the solo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Minimum requirements</a:t>
            </a:r>
          </a:p>
          <a:p>
            <a:endParaRPr lang="en-US" dirty="0"/>
          </a:p>
          <a:p>
            <a:r>
              <a:rPr lang="en-US" dirty="0"/>
              <a:t>The FI Guide complements AC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865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4 lesson templates complement the AC</a:t>
            </a:r>
          </a:p>
          <a:p>
            <a:endParaRPr lang="en-US" dirty="0"/>
          </a:p>
          <a:p>
            <a:r>
              <a:rPr lang="en-US" dirty="0"/>
              <a:t>Remember the number of lessons can be changed</a:t>
            </a:r>
          </a:p>
          <a:p>
            <a:endParaRPr lang="en-US" dirty="0"/>
          </a:p>
          <a:p>
            <a:r>
              <a:rPr lang="en-US" dirty="0"/>
              <a:t>These are just convenient examples</a:t>
            </a:r>
          </a:p>
          <a:p>
            <a:endParaRPr lang="en-US" dirty="0"/>
          </a:p>
          <a:p>
            <a:r>
              <a:rPr lang="en-US" dirty="0"/>
              <a:t>You’ll also note that we have added the RECOVERY FROM INADVERTENT IMC procedure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832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put the lesson content next to the AC requirements, they are aligned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638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morning we have covered all of the preparation up to the </a:t>
            </a:r>
            <a:r>
              <a:rPr lang="en-US" dirty="0" err="1"/>
              <a:t>airbourne</a:t>
            </a:r>
            <a:r>
              <a:rPr lang="en-US" dirty="0"/>
              <a:t> exercises</a:t>
            </a:r>
          </a:p>
          <a:p>
            <a:endParaRPr lang="en-US" dirty="0"/>
          </a:p>
          <a:p>
            <a:r>
              <a:rPr lang="en-US" dirty="0"/>
              <a:t>This afternoon we will look closely at the Instructional Techniques for teaching navigation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368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697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Flight Training Safety Strategy </a:t>
            </a:r>
          </a:p>
          <a:p>
            <a:r>
              <a:rPr lang="en-US" dirty="0"/>
              <a:t>Not written as a training document</a:t>
            </a:r>
          </a:p>
          <a:p>
            <a:endParaRPr lang="en-US" dirty="0"/>
          </a:p>
          <a:p>
            <a:r>
              <a:rPr lang="en-US" dirty="0"/>
              <a:t>FI Guide on “Teaching Navigation”</a:t>
            </a:r>
          </a:p>
          <a:p>
            <a:endParaRPr lang="en-US" dirty="0"/>
          </a:p>
          <a:p>
            <a:r>
              <a:rPr lang="en-US" dirty="0"/>
              <a:t>We want to acknowledge that cross country is taught well in some places. But, where a school or club has no structured navigation training, or where there may be opportunity to improve, we want to provide this material as a suggested good practice.</a:t>
            </a:r>
          </a:p>
          <a:p>
            <a:endParaRPr lang="en-US" dirty="0"/>
          </a:p>
          <a:p>
            <a:r>
              <a:rPr lang="en-US" dirty="0"/>
              <a:t>This briefing will attempt to give a brief overview of ‘how to teach’ these Nav techniques.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958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couple of slides will ‘touch on’ the ‘What and the Why’</a:t>
            </a:r>
          </a:p>
          <a:p>
            <a:endParaRPr lang="en-US" dirty="0"/>
          </a:p>
          <a:p>
            <a:r>
              <a:rPr lang="en-US" dirty="0"/>
              <a:t>Then most of the of the presentation will be the ‘How’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99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Not map reading - a component</a:t>
            </a:r>
          </a:p>
          <a:p>
            <a:endParaRPr lang="en-US" b="0" i="0" dirty="0"/>
          </a:p>
          <a:p>
            <a:r>
              <a:rPr lang="en-US" b="0" i="0" dirty="0"/>
              <a:t>It is a structured time-based </a:t>
            </a:r>
            <a:r>
              <a:rPr lang="en-US" dirty="0"/>
              <a:t>method</a:t>
            </a:r>
          </a:p>
          <a:p>
            <a:endParaRPr lang="en-US" dirty="0"/>
          </a:p>
          <a:p>
            <a:r>
              <a:rPr lang="en-US" dirty="0"/>
              <a:t>Using dead reckoning techniques. Heading &amp; time</a:t>
            </a:r>
          </a:p>
          <a:p>
            <a:endParaRPr lang="en-US" dirty="0"/>
          </a:p>
          <a:p>
            <a:r>
              <a:rPr lang="en-US" dirty="0"/>
              <a:t>Map reading is only one of the skills required to navigate</a:t>
            </a:r>
          </a:p>
          <a:p>
            <a:endParaRPr lang="en-US" dirty="0"/>
          </a:p>
          <a:p>
            <a:r>
              <a:rPr lang="en-US" dirty="0"/>
              <a:t>Why is this important?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391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 fails. Distraction/Reliance</a:t>
            </a:r>
          </a:p>
          <a:p>
            <a:endParaRPr lang="en-US" dirty="0"/>
          </a:p>
          <a:p>
            <a:r>
              <a:rPr lang="en-US" dirty="0"/>
              <a:t>Teaches time-based methodology to a flying </a:t>
            </a:r>
          </a:p>
          <a:p>
            <a:r>
              <a:rPr lang="en-US" dirty="0"/>
              <a:t>Development of ‘routines’ </a:t>
            </a:r>
          </a:p>
          <a:p>
            <a:r>
              <a:rPr lang="en-US" dirty="0" err="1"/>
              <a:t>Prioritisation</a:t>
            </a:r>
            <a:r>
              <a:rPr lang="en-US" dirty="0"/>
              <a:t> according to the time-scale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Sequencing of 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Manage the workload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capacity</a:t>
            </a:r>
          </a:p>
          <a:p>
            <a:endParaRPr lang="en-US" dirty="0"/>
          </a:p>
          <a:p>
            <a:r>
              <a:rPr lang="en-US" dirty="0"/>
              <a:t>Time for LOOKOUT</a:t>
            </a:r>
          </a:p>
          <a:p>
            <a:r>
              <a:rPr lang="en-US" dirty="0"/>
              <a:t>Time to think</a:t>
            </a:r>
          </a:p>
          <a:p>
            <a:r>
              <a:rPr lang="en-US" dirty="0"/>
              <a:t>Continual awareness of position using TIME-MAP-GROUND</a:t>
            </a:r>
          </a:p>
          <a:p>
            <a:r>
              <a:rPr lang="en-US" dirty="0"/>
              <a:t>Estimation – with practice, surprisingly accurate</a:t>
            </a:r>
          </a:p>
          <a:p>
            <a:r>
              <a:rPr lang="en-US" dirty="0"/>
              <a:t>Gross error checks – vital skill in all aspects of flying</a:t>
            </a:r>
          </a:p>
          <a:p>
            <a:endParaRPr lang="en-US" dirty="0"/>
          </a:p>
          <a:p>
            <a:r>
              <a:rPr lang="en-US" dirty="0"/>
              <a:t>Transfer into IFR flying and later on, commercial route flying.</a:t>
            </a:r>
          </a:p>
          <a:p>
            <a:r>
              <a:rPr lang="en-US" dirty="0"/>
              <a:t>Thinking in terms of time not distance </a:t>
            </a:r>
          </a:p>
          <a:p>
            <a:r>
              <a:rPr lang="en-US" dirty="0"/>
              <a:t>Faster aircraft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Positional awareness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038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discussed the ‘What and the Why’</a:t>
            </a:r>
          </a:p>
          <a:p>
            <a:endParaRPr lang="en-US" dirty="0"/>
          </a:p>
          <a:p>
            <a:r>
              <a:rPr lang="en-US" dirty="0"/>
              <a:t>Now I’ll focus on the ‘How’</a:t>
            </a:r>
          </a:p>
          <a:p>
            <a:endParaRPr lang="en-US" dirty="0"/>
          </a:p>
          <a:p>
            <a:r>
              <a:rPr lang="en-US" dirty="0"/>
              <a:t>Starting with Prior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60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Straight and level and in trim</a:t>
            </a:r>
          </a:p>
          <a:p>
            <a:r>
              <a:rPr lang="en-US" dirty="0"/>
              <a:t>Consistently hold a heading and altitude </a:t>
            </a:r>
          </a:p>
          <a:p>
            <a:r>
              <a:rPr lang="en-US" dirty="0"/>
              <a:t>Climb or descend whilst maintaining a heading </a:t>
            </a:r>
          </a:p>
          <a:p>
            <a:r>
              <a:rPr lang="en-US" dirty="0"/>
              <a:t>Turn accurately onto heading </a:t>
            </a:r>
          </a:p>
          <a:p>
            <a:endParaRPr lang="en-US" dirty="0"/>
          </a:p>
          <a:p>
            <a:r>
              <a:rPr lang="en-US" dirty="0"/>
              <a:t>Map reading introduced on the student’s very first lesson. </a:t>
            </a:r>
          </a:p>
          <a:p>
            <a:endParaRPr lang="en-US" dirty="0"/>
          </a:p>
          <a:p>
            <a:r>
              <a:rPr lang="en-US" dirty="0"/>
              <a:t>Next lesson, how to check position. Identify airspace boundaries. </a:t>
            </a:r>
          </a:p>
          <a:p>
            <a:r>
              <a:rPr lang="en-US" dirty="0"/>
              <a:t>Climbing and descending lesson identify the vertical airspace boundaries. </a:t>
            </a:r>
          </a:p>
          <a:p>
            <a:r>
              <a:rPr lang="en-US" dirty="0"/>
              <a:t>Later, how to estimate a heading back to the airfield. </a:t>
            </a:r>
          </a:p>
          <a:p>
            <a:r>
              <a:rPr lang="en-US" dirty="0"/>
              <a:t>Simple, and drip-feed </a:t>
            </a:r>
          </a:p>
          <a:p>
            <a:r>
              <a:rPr lang="en-US" dirty="0"/>
              <a:t>Instructor modelling; carry a map, and refer to map</a:t>
            </a:r>
          </a:p>
          <a:p>
            <a:r>
              <a:rPr lang="en-US" dirty="0"/>
              <a:t>Pre-flight brief, bring out a map.</a:t>
            </a:r>
          </a:p>
          <a:p>
            <a:r>
              <a:rPr lang="en-US" dirty="0"/>
              <a:t>Debrief, bring out the map.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590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have passed a Navigation exam</a:t>
            </a:r>
          </a:p>
          <a:p>
            <a:endParaRPr lang="en-US" dirty="0"/>
          </a:p>
          <a:p>
            <a:r>
              <a:rPr lang="en-US" dirty="0"/>
              <a:t>But will still need a briefing or series of briefings as to the practical application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440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Students could use the Visual Navigation guide as the reference text</a:t>
            </a:r>
          </a:p>
          <a:p>
            <a:endParaRPr lang="en-US" dirty="0"/>
          </a:p>
          <a:p>
            <a:r>
              <a:rPr lang="en-US" dirty="0"/>
              <a:t>In which case the FI Guide will support teaching those techniques</a:t>
            </a:r>
          </a:p>
          <a:p>
            <a:endParaRPr lang="en-US" dirty="0"/>
          </a:p>
          <a:p>
            <a:r>
              <a:rPr lang="en-US" dirty="0"/>
              <a:t>Sample ground course HANDOUT</a:t>
            </a:r>
          </a:p>
          <a:p>
            <a:endParaRPr lang="en-US" dirty="0"/>
          </a:p>
          <a:p>
            <a:r>
              <a:rPr lang="en-US" dirty="0"/>
              <a:t>All up, there’s probably a day or two of ground briefings to get through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BE89-EE6D-4AB6-AB87-BC5BAE2D714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227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2E95-734F-4916-AA97-677F7764B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55A0C-0E13-4A3B-B221-5E8BFEBA4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84E5B-7400-40A8-BE1B-594934AC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86BB4-ACBE-4C65-9A60-1C15EC91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9617A-7D4C-412D-A053-69B15CD6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53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76AF-46B5-402D-B916-76A78761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0B977-C721-4E98-8905-FFED7DA19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3BCC-9420-4CF2-8BE2-4DC43DC0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F805E-BEA1-468F-B062-2CE8B6EE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5774-EFA2-4ED7-97C9-DEE35087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23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24A27-0806-48B5-8F61-9685BAF5A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1FB61-D3E6-46FC-95D4-4C9763A1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A4B63-5239-4B2F-81F9-3DAEA024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68CB-8627-408D-BFDE-0DB02F60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A165-5438-40E9-B5F8-B3D8D498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83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9B90-705C-43FE-B56A-7D7EC255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3AE3-D9F3-4D65-B884-60A7FCC0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8B0D-65BC-4C98-8A95-AF907DA3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16B25-2A4E-4F18-85DD-1554D87C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F8743-B781-464A-AAFC-1294F26C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08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94BA-7C24-4969-A4FD-0B9ADB7A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3922-942D-47BB-9A96-1327537E8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2ECD-5517-4055-B12C-9261CF64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EFADD-EEAD-4330-8E11-9887D15B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38AEF-BD45-441A-8FF9-AF785F40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0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381D-74EA-43CC-B213-F6CE9EAD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6B38-95AF-44F6-93A7-AF0B1C69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D6E66-1448-4584-8870-01DC9C16E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A106C-3B4D-47B6-9964-D0BD9CD2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4705C-AB01-4C9D-9F5A-BD5CBFDC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C26BD-6C48-41A5-9739-BA7D7CC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57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126E-6CAC-4C3F-BBB2-E7C86308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34B63-F2C6-4F6A-A1C4-419B9FC28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11D96-0542-487F-ABBA-9C36E7EF4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5B8DF-6BDD-4EFB-B54C-E51539C9E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96DFE-41FE-4C83-8B78-6B8ADEEBC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5E6DC-9D28-4A3B-A01A-49D22912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C5671-888D-43A3-9FC9-4997109E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4A962-07BF-4932-B692-7B7AB1DA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28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D3F6-D4F4-4069-9648-CA21E435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1AC1E-9DBC-4D9F-BA70-8FA77DF4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DD122-5FB8-4DF8-9B95-10977CA7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FF063-1A1F-40A2-9867-377B8153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5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2DB87-2111-4981-ADBD-0ED7A5B1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D51C7-97F0-4F65-8100-4F8EE1D3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49DEB-C680-4CD3-9A4C-C94B5952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2D2E-0A9B-48E3-907A-B4E0E6BA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0FCE-05F3-456A-9122-AE06AEC5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17ECE-4694-4FA2-B6FE-CA5C83308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E53EC-D277-40E9-80BE-4A6BDCCB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20C36-FB80-4492-809D-35C6AE57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2D8AC-02EF-4C0E-9DF7-26EB08B1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44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43D8-B0AD-4F39-951D-CC7FC316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99014-E696-491D-A7A5-0AB143954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27EC5-8C71-4F6B-A41A-AD9C5F66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4ABE5-E0B8-48CF-BDEF-4A1A1E0D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2D392-7632-4657-8125-FC5AFAC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05AAA-1012-431A-BDE2-1BBF4587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84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85F9-6881-4B0A-9586-C5C26B61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7699-65AD-4FFF-8E53-78F4FB88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790E-3570-4E04-992F-13BFC4CF4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51F49-45D0-4381-8DD0-D2C723BF0664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9FDB2-1802-43DB-89E2-CB53BFC67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479DF-5BB0-4D59-A9A1-110C36A3E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54BB-8004-4BC7-93C3-C7652092FA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30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lot navigation Pilot headset on top of Aeronautical chart vfr navigation stock pictures, royalty-free photos &amp; images">
            <a:extLst>
              <a:ext uri="{FF2B5EF4-FFF2-40B4-BE49-F238E27FC236}">
                <a16:creationId xmlns:a16="http://schemas.microsoft.com/office/drawing/2014/main" id="{404BE2F7-82BC-4C34-964A-0837749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B9ECD-B9F3-4199-88D9-1740045A8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Visual Navigation Part 1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22CBC-C49C-40DA-87E9-5BAAF4C4F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Flight Instructor Seminar 2022</a:t>
            </a:r>
          </a:p>
          <a:p>
            <a:r>
              <a:rPr lang="en-US" dirty="0"/>
              <a:t>Guy Brooking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51774647-435E-47D8-8141-8583F7FB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is Visual Navigation?</a:t>
            </a:r>
          </a:p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Teaching Visual Navigation is Important?</a:t>
            </a:r>
          </a:p>
          <a:p>
            <a:r>
              <a:rPr lang="en-US" u="sng" dirty="0"/>
              <a:t>How?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Prior Learning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Ground Course</a:t>
            </a:r>
          </a:p>
          <a:p>
            <a:pPr lvl="1"/>
            <a:r>
              <a:rPr lang="en-NZ" dirty="0"/>
              <a:t>Structure of Airborne Lessons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Lessons 1 – 4 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Solo Supervision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1 - 4 Templates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05888-AAAD-41F3-905B-9AA9BEC73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1" t="16984" r="6875" b="7270"/>
          <a:stretch/>
        </p:blipFill>
        <p:spPr>
          <a:xfrm>
            <a:off x="513098" y="1417140"/>
            <a:ext cx="4743642" cy="2617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B3F8AD3-38EC-4F6A-8733-FFE1FB48A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0355" t="17227" r="4814" b="5578"/>
          <a:stretch/>
        </p:blipFill>
        <p:spPr>
          <a:xfrm>
            <a:off x="6132453" y="1412171"/>
            <a:ext cx="4668703" cy="2617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3A7A3E5-E940-45C5-9A24-723EA12D3D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97" t="17232" r="5217" b="6423"/>
          <a:stretch/>
        </p:blipFill>
        <p:spPr>
          <a:xfrm>
            <a:off x="513099" y="4130748"/>
            <a:ext cx="4743642" cy="2660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676C32-F99E-4C14-93BE-98C28777C0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43" t="21302" r="17752" b="9651"/>
          <a:stretch/>
        </p:blipFill>
        <p:spPr>
          <a:xfrm>
            <a:off x="6132452" y="4130748"/>
            <a:ext cx="4668703" cy="26190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1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Airborne Lessons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86431" cy="4826845"/>
          </a:xfrm>
        </p:spPr>
        <p:txBody>
          <a:bodyPr>
            <a:normAutofit/>
          </a:bodyPr>
          <a:lstStyle/>
          <a:p>
            <a:r>
              <a:rPr lang="en-US" dirty="0"/>
              <a:t>AC61-3</a:t>
            </a:r>
          </a:p>
          <a:p>
            <a:pPr lvl="1"/>
            <a:r>
              <a:rPr lang="en-US" dirty="0"/>
              <a:t>Stage 1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dual </a:t>
            </a:r>
          </a:p>
          <a:p>
            <a:pPr lvl="2"/>
            <a:r>
              <a:rPr lang="en-US" dirty="0"/>
              <a:t>1hr solo</a:t>
            </a:r>
          </a:p>
          <a:p>
            <a:pPr lvl="1"/>
            <a:r>
              <a:rPr lang="en-US" dirty="0"/>
              <a:t>Stage 2</a:t>
            </a:r>
          </a:p>
          <a:p>
            <a:pPr lvl="2"/>
            <a:r>
              <a:rPr lang="en-US" dirty="0"/>
              <a:t>2hrs dual</a:t>
            </a:r>
          </a:p>
          <a:p>
            <a:pPr lvl="2"/>
            <a:r>
              <a:rPr lang="en-US" dirty="0"/>
              <a:t>2hrs solo</a:t>
            </a:r>
          </a:p>
          <a:p>
            <a:pPr lvl="1"/>
            <a:r>
              <a:rPr lang="en-US" dirty="0"/>
              <a:t>Stage 3</a:t>
            </a:r>
          </a:p>
          <a:p>
            <a:pPr lvl="2"/>
            <a:r>
              <a:rPr lang="en-US" dirty="0"/>
              <a:t>2hrs dual </a:t>
            </a:r>
            <a:r>
              <a:rPr lang="en-US" i="1" dirty="0"/>
              <a:t>(Cross-Country Demonstration of competence)</a:t>
            </a:r>
            <a:endParaRPr lang="en-NZ" i="1" dirty="0"/>
          </a:p>
          <a:p>
            <a:pPr lvl="2"/>
            <a:r>
              <a:rPr lang="en-US" dirty="0"/>
              <a:t>2hrs solo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These are the Minimum Requirements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Airborne Lessons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86431" cy="4826845"/>
          </a:xfrm>
        </p:spPr>
        <p:txBody>
          <a:bodyPr>
            <a:normAutofit/>
          </a:bodyPr>
          <a:lstStyle/>
          <a:p>
            <a:r>
              <a:rPr lang="en-US" dirty="0"/>
              <a:t>AC61-3</a:t>
            </a:r>
          </a:p>
          <a:p>
            <a:pPr lvl="1"/>
            <a:r>
              <a:rPr lang="en-US" dirty="0"/>
              <a:t>Stage 1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dual </a:t>
            </a:r>
          </a:p>
          <a:p>
            <a:pPr lvl="2"/>
            <a:r>
              <a:rPr lang="en-US" dirty="0"/>
              <a:t>1hr solo</a:t>
            </a:r>
          </a:p>
          <a:p>
            <a:pPr lvl="1"/>
            <a:r>
              <a:rPr lang="en-US" dirty="0"/>
              <a:t>Stage 2</a:t>
            </a:r>
          </a:p>
          <a:p>
            <a:pPr lvl="2"/>
            <a:r>
              <a:rPr lang="en-US" dirty="0"/>
              <a:t>2hrs dual</a:t>
            </a:r>
          </a:p>
          <a:p>
            <a:pPr lvl="2"/>
            <a:r>
              <a:rPr lang="en-US" dirty="0"/>
              <a:t>2hrs solo</a:t>
            </a:r>
          </a:p>
          <a:p>
            <a:pPr lvl="1"/>
            <a:r>
              <a:rPr lang="en-US" dirty="0"/>
              <a:t>Stage 3</a:t>
            </a:r>
          </a:p>
          <a:p>
            <a:pPr lvl="2"/>
            <a:r>
              <a:rPr lang="en-US" dirty="0"/>
              <a:t>2hrs dual </a:t>
            </a:r>
            <a:r>
              <a:rPr lang="en-US" i="1" dirty="0"/>
              <a:t>(Cross-Country Demonstration of competence)</a:t>
            </a:r>
            <a:endParaRPr lang="en-NZ" i="1" dirty="0"/>
          </a:p>
          <a:p>
            <a:pPr lvl="2"/>
            <a:r>
              <a:rPr lang="en-US" dirty="0"/>
              <a:t>2hrs solo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These are the Minimum Requirements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65637F-839C-42DE-B091-73D3DD158576}"/>
              </a:ext>
            </a:extLst>
          </p:cNvPr>
          <p:cNvSpPr txBox="1">
            <a:spLocks/>
          </p:cNvSpPr>
          <p:nvPr/>
        </p:nvSpPr>
        <p:spPr>
          <a:xfrm>
            <a:off x="6523652" y="1846505"/>
            <a:ext cx="5766219" cy="504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FI Guide Navigation Section</a:t>
            </a:r>
          </a:p>
          <a:p>
            <a:pPr lvl="3"/>
            <a:endParaRPr lang="en-US" dirty="0"/>
          </a:p>
          <a:p>
            <a:pPr lvl="1"/>
            <a:r>
              <a:rPr lang="en-US" sz="2000" dirty="0"/>
              <a:t>Lesson 1 – D.R. Navigation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solo cross country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Lesson 2 – Landing Away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solo cross country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Lesson 3 – </a:t>
            </a:r>
            <a:r>
              <a:rPr lang="en-US" sz="2000" dirty="0" err="1"/>
              <a:t>Wx</a:t>
            </a:r>
            <a:r>
              <a:rPr lang="en-US" sz="2000" dirty="0"/>
              <a:t> Avoidance &amp; Diversion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Lesson 4 – Inadvertent IMC &amp; Lost Procedure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solo cross country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D8F98A-3CC8-47CF-842E-A8B3538E4ACA}"/>
              </a:ext>
            </a:extLst>
          </p:cNvPr>
          <p:cNvCxnSpPr/>
          <p:nvPr/>
        </p:nvCxnSpPr>
        <p:spPr>
          <a:xfrm>
            <a:off x="3372374" y="2835479"/>
            <a:ext cx="315127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7DF2B0-647A-4748-A360-7E65FF3D457E}"/>
              </a:ext>
            </a:extLst>
          </p:cNvPr>
          <p:cNvCxnSpPr>
            <a:cxnSpLocks/>
          </p:cNvCxnSpPr>
          <p:nvPr/>
        </p:nvCxnSpPr>
        <p:spPr>
          <a:xfrm>
            <a:off x="4756558" y="4934125"/>
            <a:ext cx="176709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293C75-FE72-4AF7-88D8-6587950AC462}"/>
              </a:ext>
            </a:extLst>
          </p:cNvPr>
          <p:cNvCxnSpPr/>
          <p:nvPr/>
        </p:nvCxnSpPr>
        <p:spPr>
          <a:xfrm>
            <a:off x="3372374" y="3912066"/>
            <a:ext cx="315127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5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Airborne Lessons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86431" cy="4826845"/>
          </a:xfrm>
        </p:spPr>
        <p:txBody>
          <a:bodyPr>
            <a:normAutofit/>
          </a:bodyPr>
          <a:lstStyle/>
          <a:p>
            <a:r>
              <a:rPr lang="en-US" dirty="0"/>
              <a:t>AC61-3</a:t>
            </a:r>
          </a:p>
          <a:p>
            <a:pPr lvl="1"/>
            <a:r>
              <a:rPr lang="en-US" dirty="0"/>
              <a:t>Stage 1</a:t>
            </a:r>
          </a:p>
          <a:p>
            <a:pPr lvl="3"/>
            <a:r>
              <a:rPr lang="en-US" sz="1400" dirty="0"/>
              <a:t>Preparation of charts and in-flight log, weather evaluation, NOTAM’s, fuel and oil requirements, fuel management, maintenance of heading and map reading.</a:t>
            </a:r>
          </a:p>
          <a:p>
            <a:pPr lvl="1"/>
            <a:r>
              <a:rPr lang="en-US" dirty="0"/>
              <a:t>Stage 2</a:t>
            </a:r>
          </a:p>
          <a:p>
            <a:pPr lvl="3"/>
            <a:r>
              <a:rPr lang="en-US" sz="1400" dirty="0"/>
              <a:t>To include at least one landing at a controlled aerodrome (which may be deferred to stage III if operationally appropriate) and one landing at a non-controlled aerodrome at least 25 nm from the point of departure.</a:t>
            </a:r>
          </a:p>
          <a:p>
            <a:pPr lvl="1"/>
            <a:r>
              <a:rPr lang="en-US" dirty="0"/>
              <a:t>Stage 3</a:t>
            </a:r>
          </a:p>
          <a:p>
            <a:pPr lvl="3"/>
            <a:r>
              <a:rPr lang="en-US" sz="1400" dirty="0"/>
              <a:t>Dual instruction including a diversion requiring low-level navigation (incorporating terrain awareness principles) with at least one landing </a:t>
            </a:r>
            <a:r>
              <a:rPr lang="en-US" sz="1400" dirty="0" err="1"/>
              <a:t>en</a:t>
            </a:r>
            <a:r>
              <a:rPr lang="en-US" sz="1400" dirty="0"/>
              <a:t> route. At least 1 solo cross-country flight is to be made into controlled airspace in an aircraft equipped with a functioning two-way radio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65637F-839C-42DE-B091-73D3DD158576}"/>
              </a:ext>
            </a:extLst>
          </p:cNvPr>
          <p:cNvSpPr txBox="1">
            <a:spLocks/>
          </p:cNvSpPr>
          <p:nvPr/>
        </p:nvSpPr>
        <p:spPr>
          <a:xfrm>
            <a:off x="6324368" y="1816230"/>
            <a:ext cx="6032057" cy="504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FI Guide Navigation Section</a:t>
            </a:r>
          </a:p>
          <a:p>
            <a:pPr lvl="2"/>
            <a:r>
              <a:rPr lang="en-US" dirty="0"/>
              <a:t>Lesson 1 – D.R. Navigation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Complete pre-flight planning 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Conduct D.R. Navigation</a:t>
            </a:r>
          </a:p>
          <a:p>
            <a:pPr lvl="3">
              <a:lnSpc>
                <a:spcPct val="100000"/>
              </a:lnSpc>
            </a:pPr>
            <a:r>
              <a:rPr lang="en-US" sz="1500" dirty="0" err="1"/>
              <a:t>Utilise</a:t>
            </a:r>
            <a:r>
              <a:rPr lang="en-US" sz="1500" dirty="0"/>
              <a:t> timing to manage workload</a:t>
            </a:r>
          </a:p>
          <a:p>
            <a:pPr lvl="2"/>
            <a:r>
              <a:rPr lang="en-US" dirty="0"/>
              <a:t>Lesson 2 – Landing Away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To Land at a Controlled Aerodrome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To Navigate at Low Level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To Land at an Unattended Aerodrome</a:t>
            </a:r>
          </a:p>
          <a:p>
            <a:pPr lvl="2"/>
            <a:r>
              <a:rPr lang="en-US" dirty="0"/>
              <a:t>Lesson 3 – </a:t>
            </a:r>
            <a:r>
              <a:rPr lang="en-US" dirty="0" err="1"/>
              <a:t>Wx</a:t>
            </a:r>
            <a:r>
              <a:rPr lang="en-US" dirty="0"/>
              <a:t> Avoidance &amp; Diversion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Conduct Weather Avoidance Procedure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Plan and Execute a Diversion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Practice Low Level Navigation</a:t>
            </a:r>
          </a:p>
          <a:p>
            <a:pPr lvl="2"/>
            <a:r>
              <a:rPr lang="en-US" dirty="0"/>
              <a:t>Lesson 4 – Inadvertent IMC &amp; Lost Procedure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Recover from an inadvertent entry into IMC</a:t>
            </a:r>
          </a:p>
          <a:p>
            <a:pPr lvl="3">
              <a:lnSpc>
                <a:spcPct val="100000"/>
              </a:lnSpc>
            </a:pPr>
            <a:r>
              <a:rPr lang="en-US" sz="1500" dirty="0"/>
              <a:t>To Carry Out the Lost Procedure</a:t>
            </a:r>
          </a:p>
          <a:p>
            <a:pPr lvl="2"/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D8F98A-3CC8-47CF-842E-A8B3538E4ACA}"/>
              </a:ext>
            </a:extLst>
          </p:cNvPr>
          <p:cNvCxnSpPr>
            <a:cxnSpLocks/>
          </p:cNvCxnSpPr>
          <p:nvPr/>
        </p:nvCxnSpPr>
        <p:spPr>
          <a:xfrm>
            <a:off x="6305165" y="4257638"/>
            <a:ext cx="117445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7DF2B0-647A-4748-A360-7E65FF3D457E}"/>
              </a:ext>
            </a:extLst>
          </p:cNvPr>
          <p:cNvCxnSpPr>
            <a:cxnSpLocks/>
          </p:cNvCxnSpPr>
          <p:nvPr/>
        </p:nvCxnSpPr>
        <p:spPr>
          <a:xfrm>
            <a:off x="6324368" y="5567043"/>
            <a:ext cx="115525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293C75-FE72-4AF7-88D8-6587950AC462}"/>
              </a:ext>
            </a:extLst>
          </p:cNvPr>
          <p:cNvCxnSpPr>
            <a:cxnSpLocks/>
          </p:cNvCxnSpPr>
          <p:nvPr/>
        </p:nvCxnSpPr>
        <p:spPr>
          <a:xfrm>
            <a:off x="6305165" y="2947332"/>
            <a:ext cx="1132699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1 - 4 Templates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05888-AAAD-41F3-905B-9AA9BEC73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1" t="16984" r="6875" b="7270"/>
          <a:stretch/>
        </p:blipFill>
        <p:spPr>
          <a:xfrm>
            <a:off x="513098" y="1417140"/>
            <a:ext cx="4743642" cy="2617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B3F8AD3-38EC-4F6A-8733-FFE1FB48A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0355" t="17227" r="4814" b="5578"/>
          <a:stretch/>
        </p:blipFill>
        <p:spPr>
          <a:xfrm>
            <a:off x="6132453" y="1412171"/>
            <a:ext cx="4668703" cy="2617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3A7A3E5-E940-45C5-9A24-723EA12D3D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97" t="17232" r="5217" b="6423"/>
          <a:stretch/>
        </p:blipFill>
        <p:spPr>
          <a:xfrm>
            <a:off x="513099" y="4130748"/>
            <a:ext cx="4743642" cy="2660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676C32-F99E-4C14-93BE-98C28777C0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43" t="21302" r="17752" b="9651"/>
          <a:stretch/>
        </p:blipFill>
        <p:spPr>
          <a:xfrm>
            <a:off x="6132452" y="4130748"/>
            <a:ext cx="4668703" cy="26190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5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lot navigation Pilot headset on top of Aeronautical chart vfr navigation stock pictures, royalty-free photos &amp; images">
            <a:extLst>
              <a:ext uri="{FF2B5EF4-FFF2-40B4-BE49-F238E27FC236}">
                <a16:creationId xmlns:a16="http://schemas.microsoft.com/office/drawing/2014/main" id="{404BE2F7-82BC-4C34-964A-0837749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B9ECD-B9F3-4199-88D9-1740045A8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51774647-435E-47D8-8141-8583F7FB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 Flying Guide #1</a:t>
            </a:r>
          </a:p>
          <a:p>
            <a:pPr marL="0" indent="0">
              <a:buNone/>
            </a:pPr>
            <a:r>
              <a:rPr lang="en-US" dirty="0"/>
              <a:t>	Visual Navigation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 Guide Navigation Section</a:t>
            </a:r>
          </a:p>
          <a:p>
            <a:pPr marL="457200" lvl="1" indent="0">
              <a:buNone/>
            </a:pP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93C736B-37C8-4606-90B4-5BE16D3FBE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83" t="12296" r="32124"/>
          <a:stretch/>
        </p:blipFill>
        <p:spPr>
          <a:xfrm>
            <a:off x="6152248" y="1122363"/>
            <a:ext cx="3906151" cy="5523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853CC-5368-4D2C-A711-8DC9896D7FD5}"/>
              </a:ext>
            </a:extLst>
          </p:cNvPr>
          <p:cNvSpPr/>
          <p:nvPr/>
        </p:nvSpPr>
        <p:spPr>
          <a:xfrm>
            <a:off x="963955" y="480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https://www.aviation.govt.nz/licensing-and-certification/pilots/practical-flying-guides/</a:t>
            </a:r>
          </a:p>
        </p:txBody>
      </p:sp>
    </p:spTree>
    <p:extLst>
      <p:ext uri="{BB962C8B-B14F-4D97-AF65-F5344CB8AC3E}">
        <p14:creationId xmlns:p14="http://schemas.microsoft.com/office/powerpoint/2010/main" val="22295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What</a:t>
            </a:r>
            <a:r>
              <a:rPr lang="en-US" dirty="0"/>
              <a:t> is Visual Navigation?</a:t>
            </a:r>
          </a:p>
          <a:p>
            <a:r>
              <a:rPr lang="en-US" u="sng" dirty="0"/>
              <a:t>Why</a:t>
            </a:r>
            <a:r>
              <a:rPr lang="en-US" dirty="0"/>
              <a:t> Teaching Visual Navigation is Important?</a:t>
            </a:r>
          </a:p>
          <a:p>
            <a:r>
              <a:rPr lang="en-US" u="sng" dirty="0"/>
              <a:t>How?</a:t>
            </a:r>
          </a:p>
          <a:p>
            <a:pPr lvl="1"/>
            <a:r>
              <a:rPr lang="en-US" dirty="0"/>
              <a:t>Prior Learning</a:t>
            </a:r>
          </a:p>
          <a:p>
            <a:pPr lvl="1"/>
            <a:r>
              <a:rPr lang="en-NZ" dirty="0"/>
              <a:t>Ground Course</a:t>
            </a:r>
          </a:p>
          <a:p>
            <a:pPr lvl="1"/>
            <a:r>
              <a:rPr lang="en-NZ" dirty="0"/>
              <a:t>Structure of Airborne Lessons</a:t>
            </a:r>
          </a:p>
          <a:p>
            <a:pPr lvl="1"/>
            <a:r>
              <a:rPr lang="en-NZ" dirty="0"/>
              <a:t>Lessons 1 – 4 </a:t>
            </a:r>
          </a:p>
          <a:p>
            <a:pPr lvl="1"/>
            <a:r>
              <a:rPr lang="en-NZ" dirty="0"/>
              <a:t>Solo Supervision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Visual Navigation?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and </a:t>
            </a:r>
            <a:r>
              <a:rPr lang="en-US" b="1" i="1" dirty="0"/>
              <a:t>time-based</a:t>
            </a:r>
            <a:r>
              <a:rPr lang="en-US" dirty="0"/>
              <a:t> method</a:t>
            </a:r>
          </a:p>
          <a:p>
            <a:r>
              <a:rPr lang="en-US" dirty="0"/>
              <a:t>Using D.R. (Dead-reckoning)</a:t>
            </a:r>
          </a:p>
          <a:p>
            <a:r>
              <a:rPr lang="en-US" dirty="0"/>
              <a:t>Avoids the need to ‘feature crawl’, or follow progress with a finger on the map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Teaching Visual Nav’ is Important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The ‘tech’ might fail</a:t>
            </a:r>
          </a:p>
          <a:p>
            <a:r>
              <a:rPr lang="en-US" dirty="0"/>
              <a:t>Time-Based = Better workload management = More capacity</a:t>
            </a:r>
          </a:p>
          <a:p>
            <a:r>
              <a:rPr lang="en-US" dirty="0"/>
              <a:t>More time for </a:t>
            </a:r>
            <a:r>
              <a:rPr lang="en-US" dirty="0">
                <a:solidFill>
                  <a:srgbClr val="FF0000"/>
                </a:solidFill>
              </a:rPr>
              <a:t>LOOKOUT</a:t>
            </a:r>
          </a:p>
          <a:p>
            <a:r>
              <a:rPr lang="en-US" dirty="0"/>
              <a:t>Continual awareness of position 	</a:t>
            </a:r>
            <a:r>
              <a:rPr lang="en-US" dirty="0">
                <a:solidFill>
                  <a:srgbClr val="FF0000"/>
                </a:solidFill>
              </a:rPr>
              <a:t>TIME-MAP-GROUND</a:t>
            </a:r>
          </a:p>
          <a:p>
            <a:r>
              <a:rPr lang="en-US" dirty="0"/>
              <a:t>Teaches ‘estimation’ skills and ‘gross error checks’</a:t>
            </a:r>
          </a:p>
          <a:p>
            <a:r>
              <a:rPr lang="en-US" dirty="0"/>
              <a:t>Skills transfer to IFR and high-performance aircraft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is Visual Navigation?</a:t>
            </a:r>
          </a:p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Teaching Visual Navigation is Important?</a:t>
            </a:r>
          </a:p>
          <a:p>
            <a:r>
              <a:rPr lang="en-US" u="sng" dirty="0"/>
              <a:t>How?</a:t>
            </a:r>
          </a:p>
          <a:p>
            <a:pPr lvl="1"/>
            <a:r>
              <a:rPr lang="en-US" dirty="0"/>
              <a:t>Prior Learning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Ground Course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Structure of Airborne Lessons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Lessons 1 – 4 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Solo Supervision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Learning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Aircraft Handling</a:t>
            </a:r>
          </a:p>
          <a:p>
            <a:r>
              <a:rPr lang="en-US" dirty="0"/>
              <a:t>Map reading</a:t>
            </a:r>
          </a:p>
          <a:p>
            <a:r>
              <a:rPr lang="en-US" dirty="0"/>
              <a:t>Use of Radio</a:t>
            </a:r>
          </a:p>
          <a:p>
            <a:r>
              <a:rPr lang="en-US" dirty="0"/>
              <a:t>Aeronautical Publications</a:t>
            </a:r>
          </a:p>
          <a:p>
            <a:r>
              <a:rPr lang="en-US" dirty="0"/>
              <a:t>Weather Assessment</a:t>
            </a:r>
          </a:p>
          <a:p>
            <a:r>
              <a:rPr lang="en-US" dirty="0"/>
              <a:t>Threat and Error Management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2BA9-0A78-4B11-997E-CDFFB0FC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is Visual Navigation?</a:t>
            </a:r>
          </a:p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Teaching Visual Navigation is Important?</a:t>
            </a:r>
          </a:p>
          <a:p>
            <a:r>
              <a:rPr lang="en-US" u="sng" dirty="0"/>
              <a:t>How?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Prior Learning</a:t>
            </a:r>
          </a:p>
          <a:p>
            <a:pPr lvl="1"/>
            <a:r>
              <a:rPr lang="en-NZ" dirty="0"/>
              <a:t>Ground Course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Structure of Airborne Lessons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Lessons 1 – 4 </a:t>
            </a:r>
          </a:p>
          <a:p>
            <a:pPr lvl="1"/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Solo Supervision</a:t>
            </a:r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1F13-1F76-431E-9C66-0C1DB432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Course</a:t>
            </a:r>
            <a:endParaRPr lang="en-NZ" dirty="0"/>
          </a:p>
        </p:txBody>
      </p:sp>
      <p:pic>
        <p:nvPicPr>
          <p:cNvPr id="4" name="Picture 2" descr="W:\corporate_image\caa_logo\CAA-Full-Logo_300.jpg">
            <a:extLst>
              <a:ext uri="{FF2B5EF4-FFF2-40B4-BE49-F238E27FC236}">
                <a16:creationId xmlns:a16="http://schemas.microsoft.com/office/drawing/2014/main" id="{23ADFF17-4FEA-4426-8B4D-EEC9E9A4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10" y="163929"/>
            <a:ext cx="1742606" cy="9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3FCEFF0E-8F1B-4803-A6AD-BD8AFC978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83" t="12296" r="32124"/>
          <a:stretch/>
        </p:blipFill>
        <p:spPr>
          <a:xfrm>
            <a:off x="619159" y="1449270"/>
            <a:ext cx="3582956" cy="5066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54CD9-A1A4-4E1D-9A0F-64E0EA1405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29" t="16360" r="39105" b="4778"/>
          <a:stretch/>
        </p:blipFill>
        <p:spPr>
          <a:xfrm>
            <a:off x="4421156" y="1449270"/>
            <a:ext cx="3447875" cy="5192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9450A8-1614-4CCA-A3DF-FC3F7DC231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51" t="16993" r="39380" b="9209"/>
          <a:stretch/>
        </p:blipFill>
        <p:spPr>
          <a:xfrm>
            <a:off x="7957798" y="1451809"/>
            <a:ext cx="3615043" cy="5203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4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1231</Words>
  <Application>Microsoft Office PowerPoint</Application>
  <PresentationFormat>Widescreen</PresentationFormat>
  <Paragraphs>254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Teaching Visual Navigation Part 1</vt:lpstr>
      <vt:lpstr>Introduction</vt:lpstr>
      <vt:lpstr>Content</vt:lpstr>
      <vt:lpstr>What is Visual Navigation?</vt:lpstr>
      <vt:lpstr>Why Teaching Visual Nav’ is Important</vt:lpstr>
      <vt:lpstr>Content</vt:lpstr>
      <vt:lpstr>Prior Learning</vt:lpstr>
      <vt:lpstr>Content</vt:lpstr>
      <vt:lpstr>Ground Course</vt:lpstr>
      <vt:lpstr>Content</vt:lpstr>
      <vt:lpstr>Lessons 1 - 4 Templates</vt:lpstr>
      <vt:lpstr>Structure of Airborne Lessons</vt:lpstr>
      <vt:lpstr>Structure of Airborne Lessons</vt:lpstr>
      <vt:lpstr>Structure of Airborne Lessons</vt:lpstr>
      <vt:lpstr>Lessons 1 - 4 Templates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Visual Navigation</dc:title>
  <dc:creator>Guy Brooking</dc:creator>
  <cp:lastModifiedBy>Guy Brooking</cp:lastModifiedBy>
  <cp:revision>100</cp:revision>
  <dcterms:created xsi:type="dcterms:W3CDTF">2022-08-15T23:33:02Z</dcterms:created>
  <dcterms:modified xsi:type="dcterms:W3CDTF">2022-10-30T21:57:36Z</dcterms:modified>
</cp:coreProperties>
</file>