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86" r:id="rId3"/>
    <p:sldId id="274" r:id="rId4"/>
    <p:sldId id="289" r:id="rId5"/>
    <p:sldId id="287" r:id="rId6"/>
    <p:sldId id="283" r:id="rId7"/>
    <p:sldId id="266" r:id="rId8"/>
    <p:sldId id="264" r:id="rId9"/>
    <p:sldId id="263" r:id="rId10"/>
    <p:sldId id="265" r:id="rId11"/>
    <p:sldId id="288" r:id="rId12"/>
    <p:sldId id="275" r:id="rId13"/>
    <p:sldId id="268"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8860" autoAdjust="0"/>
  </p:normalViewPr>
  <p:slideViewPr>
    <p:cSldViewPr snapToGrid="0">
      <p:cViewPr varScale="1">
        <p:scale>
          <a:sx n="78" d="100"/>
          <a:sy n="78" d="100"/>
        </p:scale>
        <p:origin x="930" y="54"/>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8EB089-FA86-4F77-8EA9-C5FB11268DE5}" type="datetimeFigureOut">
              <a:rPr lang="en-NZ" smtClean="0"/>
              <a:t>5/10/2022</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6BBE89-EE6D-4AB6-AB87-BC5BAE2D7142}" type="slidenum">
              <a:rPr lang="en-NZ" smtClean="0"/>
              <a:t>‹#›</a:t>
            </a:fld>
            <a:endParaRPr lang="en-NZ"/>
          </a:p>
        </p:txBody>
      </p:sp>
    </p:spTree>
    <p:extLst>
      <p:ext uri="{BB962C8B-B14F-4D97-AF65-F5344CB8AC3E}">
        <p14:creationId xmlns:p14="http://schemas.microsoft.com/office/powerpoint/2010/main" val="895197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86BBE89-EE6D-4AB6-AB87-BC5BAE2D7142}" type="slidenum">
              <a:rPr lang="en-NZ" smtClean="0"/>
              <a:t>1</a:t>
            </a:fld>
            <a:endParaRPr lang="en-NZ"/>
          </a:p>
        </p:txBody>
      </p:sp>
    </p:spTree>
    <p:extLst>
      <p:ext uri="{BB962C8B-B14F-4D97-AF65-F5344CB8AC3E}">
        <p14:creationId xmlns:p14="http://schemas.microsoft.com/office/powerpoint/2010/main" val="186532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Recognising</a:t>
            </a:r>
            <a:r>
              <a:rPr lang="en-US" dirty="0"/>
              <a:t> inadvertent IMC. Unable to maintain attitude by visual means. Unable to establish position by visual reference due features being obscured by cloud.</a:t>
            </a:r>
          </a:p>
          <a:p>
            <a:r>
              <a:rPr lang="en-US" dirty="0"/>
              <a:t>Treat as a </a:t>
            </a:r>
            <a:r>
              <a:rPr lang="en-US"/>
              <a:t>genuine emergency</a:t>
            </a:r>
          </a:p>
          <a:p>
            <a:endParaRPr lang="en-US"/>
          </a:p>
          <a:p>
            <a:r>
              <a:rPr lang="en-US"/>
              <a:t>Note </a:t>
            </a:r>
            <a:r>
              <a:rPr lang="en-US" dirty="0"/>
              <a:t>a feature and the time O/H</a:t>
            </a:r>
          </a:p>
          <a:p>
            <a:r>
              <a:rPr lang="en-US" dirty="0"/>
              <a:t>Maintain a new heading with student under the hood</a:t>
            </a:r>
          </a:p>
          <a:p>
            <a:r>
              <a:rPr lang="en-US" dirty="0"/>
              <a:t>Take control and teach the ‘lost procedure’</a:t>
            </a:r>
          </a:p>
          <a:p>
            <a:r>
              <a:rPr lang="en-US" dirty="0"/>
              <a:t>Never ‘wander’ – either hold heading, or hold position (note time)</a:t>
            </a:r>
          </a:p>
          <a:p>
            <a:endParaRPr lang="en-US" dirty="0"/>
          </a:p>
          <a:p>
            <a:r>
              <a:rPr lang="en-US" dirty="0"/>
              <a:t>Initial actions</a:t>
            </a:r>
          </a:p>
          <a:p>
            <a:r>
              <a:rPr lang="en-US" dirty="0"/>
              <a:t>Get help</a:t>
            </a:r>
          </a:p>
          <a:p>
            <a:endParaRPr lang="en-US" dirty="0"/>
          </a:p>
          <a:p>
            <a:r>
              <a:rPr lang="en-US" dirty="0"/>
              <a:t>Secondary actions</a:t>
            </a:r>
          </a:p>
          <a:p>
            <a:r>
              <a:rPr lang="en-US" dirty="0"/>
              <a:t>Plot track</a:t>
            </a:r>
          </a:p>
          <a:p>
            <a:r>
              <a:rPr lang="en-US" dirty="0"/>
              <a:t>6 min markers</a:t>
            </a:r>
          </a:p>
          <a:p>
            <a:r>
              <a:rPr lang="en-US" dirty="0"/>
              <a:t>Circle of uncertainty</a:t>
            </a:r>
          </a:p>
          <a:p>
            <a:r>
              <a:rPr lang="en-US" dirty="0"/>
              <a:t>Turn toward a line feature</a:t>
            </a:r>
          </a:p>
          <a:p>
            <a:r>
              <a:rPr lang="en-US" dirty="0"/>
              <a:t>Hand control back</a:t>
            </a:r>
          </a:p>
          <a:p>
            <a:endParaRPr lang="en-US" dirty="0"/>
          </a:p>
          <a:p>
            <a:r>
              <a:rPr lang="en-US" dirty="0"/>
              <a:t>Finally, the student practice a diversion back to the home airfield.</a:t>
            </a:r>
            <a:endParaRPr lang="en-NZ" dirty="0"/>
          </a:p>
        </p:txBody>
      </p:sp>
      <p:sp>
        <p:nvSpPr>
          <p:cNvPr id="4" name="Slide Number Placeholder 3"/>
          <p:cNvSpPr>
            <a:spLocks noGrp="1"/>
          </p:cNvSpPr>
          <p:nvPr>
            <p:ph type="sldNum" sz="quarter" idx="5"/>
          </p:nvPr>
        </p:nvSpPr>
        <p:spPr/>
        <p:txBody>
          <a:bodyPr/>
          <a:lstStyle/>
          <a:p>
            <a:fld id="{286BBE89-EE6D-4AB6-AB87-BC5BAE2D7142}" type="slidenum">
              <a:rPr lang="en-NZ" smtClean="0"/>
              <a:t>10</a:t>
            </a:fld>
            <a:endParaRPr lang="en-NZ"/>
          </a:p>
        </p:txBody>
      </p:sp>
    </p:spTree>
    <p:extLst>
      <p:ext uri="{BB962C8B-B14F-4D97-AF65-F5344CB8AC3E}">
        <p14:creationId xmlns:p14="http://schemas.microsoft.com/office/powerpoint/2010/main" val="10724355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 point I wish to discuss is solo supervision.</a:t>
            </a:r>
          </a:p>
        </p:txBody>
      </p:sp>
      <p:sp>
        <p:nvSpPr>
          <p:cNvPr id="4" name="Slide Number Placeholder 3"/>
          <p:cNvSpPr>
            <a:spLocks noGrp="1"/>
          </p:cNvSpPr>
          <p:nvPr>
            <p:ph type="sldNum" sz="quarter" idx="5"/>
          </p:nvPr>
        </p:nvSpPr>
        <p:spPr/>
        <p:txBody>
          <a:bodyPr/>
          <a:lstStyle/>
          <a:p>
            <a:fld id="{286BBE89-EE6D-4AB6-AB87-BC5BAE2D7142}" type="slidenum">
              <a:rPr lang="en-NZ" smtClean="0"/>
              <a:t>11</a:t>
            </a:fld>
            <a:endParaRPr lang="en-NZ"/>
          </a:p>
        </p:txBody>
      </p:sp>
    </p:spTree>
    <p:extLst>
      <p:ext uri="{BB962C8B-B14F-4D97-AF65-F5344CB8AC3E}">
        <p14:creationId xmlns:p14="http://schemas.microsoft.com/office/powerpoint/2010/main" val="101329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6BBE89-EE6D-4AB6-AB87-BC5BAE2D7142}" type="slidenum">
              <a:rPr lang="en-NZ" smtClean="0"/>
              <a:t>12</a:t>
            </a:fld>
            <a:endParaRPr lang="en-NZ"/>
          </a:p>
        </p:txBody>
      </p:sp>
    </p:spTree>
    <p:extLst>
      <p:ext uri="{BB962C8B-B14F-4D97-AF65-F5344CB8AC3E}">
        <p14:creationId xmlns:p14="http://schemas.microsoft.com/office/powerpoint/2010/main" val="913705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Solo cross-country flights are an area of risk and need to be carefully managed and supervised to mitigate that risk.</a:t>
            </a:r>
          </a:p>
          <a:p>
            <a:endParaRPr lang="en-US" dirty="0"/>
          </a:p>
          <a:p>
            <a:r>
              <a:rPr lang="en-US" dirty="0"/>
              <a:t>Both the flight school and the instructor are responsible for ensuring safe and effective supervision. There is a lot to consider before sending a student on a solo cross-country flight, and therefore having a checklist is a very good idea. Here is an example, which can be modified to suit. Many flight schools already have some kind of ‘Signing Out’ process like this, as part of managing their risk under SMS. </a:t>
            </a:r>
          </a:p>
          <a:p>
            <a:endParaRPr lang="en-NZ" dirty="0"/>
          </a:p>
          <a:p>
            <a:r>
              <a:rPr lang="en-NZ" dirty="0"/>
              <a:t>Monitor student’s progress of tracking devices like V2Track or </a:t>
            </a:r>
            <a:r>
              <a:rPr lang="en-NZ" dirty="0" err="1"/>
              <a:t>Spidertracks</a:t>
            </a:r>
            <a:r>
              <a:rPr lang="en-NZ" dirty="0"/>
              <a:t> etc</a:t>
            </a:r>
          </a:p>
        </p:txBody>
      </p:sp>
      <p:sp>
        <p:nvSpPr>
          <p:cNvPr id="4" name="Slide Number Placeholder 3"/>
          <p:cNvSpPr>
            <a:spLocks noGrp="1"/>
          </p:cNvSpPr>
          <p:nvPr>
            <p:ph type="sldNum" sz="quarter" idx="5"/>
          </p:nvPr>
        </p:nvSpPr>
        <p:spPr/>
        <p:txBody>
          <a:bodyPr/>
          <a:lstStyle/>
          <a:p>
            <a:fld id="{286BBE89-EE6D-4AB6-AB87-BC5BAE2D7142}" type="slidenum">
              <a:rPr lang="en-NZ" smtClean="0"/>
              <a:t>13</a:t>
            </a:fld>
            <a:endParaRPr lang="en-NZ"/>
          </a:p>
        </p:txBody>
      </p:sp>
    </p:spTree>
    <p:extLst>
      <p:ext uri="{BB962C8B-B14F-4D97-AF65-F5344CB8AC3E}">
        <p14:creationId xmlns:p14="http://schemas.microsoft.com/office/powerpoint/2010/main" val="7093966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286BBE89-EE6D-4AB6-AB87-BC5BAE2D7142}" type="slidenum">
              <a:rPr lang="en-NZ" smtClean="0"/>
              <a:t>14</a:t>
            </a:fld>
            <a:endParaRPr lang="en-NZ"/>
          </a:p>
        </p:txBody>
      </p:sp>
    </p:spTree>
    <p:extLst>
      <p:ext uri="{BB962C8B-B14F-4D97-AF65-F5344CB8AC3E}">
        <p14:creationId xmlns:p14="http://schemas.microsoft.com/office/powerpoint/2010/main" val="213697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covered the ‘What and the Why’</a:t>
            </a:r>
          </a:p>
          <a:p>
            <a:endParaRPr lang="en-US" dirty="0"/>
          </a:p>
          <a:p>
            <a:r>
              <a:rPr lang="en-US" dirty="0"/>
              <a:t>Also, under the ‘How” we’ve discussed prior learning, the ground course and the lesson structure</a:t>
            </a:r>
          </a:p>
          <a:p>
            <a:endParaRPr lang="en-US" dirty="0"/>
          </a:p>
          <a:p>
            <a:r>
              <a:rPr lang="en-US" dirty="0"/>
              <a:t>Now we’re going to look at the lessons themselves</a:t>
            </a:r>
          </a:p>
          <a:p>
            <a:endParaRPr lang="en-US" dirty="0"/>
          </a:p>
          <a:p>
            <a:r>
              <a:rPr lang="en-US" dirty="0">
                <a:highlight>
                  <a:srgbClr val="FFFF00"/>
                </a:highlight>
              </a:rPr>
              <a:t>But before that, any </a:t>
            </a:r>
            <a:r>
              <a:rPr lang="en-US" b="1" dirty="0">
                <a:highlight>
                  <a:srgbClr val="FFFF00"/>
                </a:highlight>
              </a:rPr>
              <a:t>QUESTIONS</a:t>
            </a:r>
            <a:r>
              <a:rPr lang="en-US" dirty="0">
                <a:highlight>
                  <a:srgbClr val="FFFF00"/>
                </a:highlight>
              </a:rPr>
              <a:t> from this morning’s session?</a:t>
            </a:r>
          </a:p>
        </p:txBody>
      </p:sp>
      <p:sp>
        <p:nvSpPr>
          <p:cNvPr id="4" name="Slide Number Placeholder 3"/>
          <p:cNvSpPr>
            <a:spLocks noGrp="1"/>
          </p:cNvSpPr>
          <p:nvPr>
            <p:ph type="sldNum" sz="quarter" idx="5"/>
          </p:nvPr>
        </p:nvSpPr>
        <p:spPr/>
        <p:txBody>
          <a:bodyPr/>
          <a:lstStyle/>
          <a:p>
            <a:fld id="{286BBE89-EE6D-4AB6-AB87-BC5BAE2D7142}" type="slidenum">
              <a:rPr lang="en-NZ" smtClean="0"/>
              <a:t>2</a:t>
            </a:fld>
            <a:endParaRPr lang="en-NZ"/>
          </a:p>
        </p:txBody>
      </p:sp>
    </p:spTree>
    <p:extLst>
      <p:ext uri="{BB962C8B-B14F-4D97-AF65-F5344CB8AC3E}">
        <p14:creationId xmlns:p14="http://schemas.microsoft.com/office/powerpoint/2010/main" val="85499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reminder these are the 4 lesson TEMPLATES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Approximately triangular flights, with roughly 20mins legs. </a:t>
            </a:r>
          </a:p>
          <a:p>
            <a:endParaRPr lang="en-US" dirty="0"/>
          </a:p>
          <a:p>
            <a:r>
              <a:rPr lang="en-US" dirty="0"/>
              <a:t>They may need to be adjusted to suit the local environment of terrain and airspace.</a:t>
            </a:r>
          </a:p>
          <a:p>
            <a:endParaRPr lang="en-US" dirty="0"/>
          </a:p>
          <a:p>
            <a:r>
              <a:rPr lang="en-US" dirty="0"/>
              <a:t>Before flying, there needs to be some planning and </a:t>
            </a:r>
            <a:r>
              <a:rPr lang="en-US" dirty="0" err="1"/>
              <a:t>preperation</a:t>
            </a:r>
            <a:endParaRPr lang="en-US" dirty="0"/>
          </a:p>
          <a:p>
            <a:endParaRPr lang="en-US" dirty="0"/>
          </a:p>
          <a:p>
            <a:endParaRPr lang="en-US" dirty="0"/>
          </a:p>
          <a:p>
            <a:endParaRPr lang="en-NZ" dirty="0"/>
          </a:p>
        </p:txBody>
      </p:sp>
      <p:sp>
        <p:nvSpPr>
          <p:cNvPr id="4" name="Slide Number Placeholder 3"/>
          <p:cNvSpPr>
            <a:spLocks noGrp="1"/>
          </p:cNvSpPr>
          <p:nvPr>
            <p:ph type="sldNum" sz="quarter" idx="5"/>
          </p:nvPr>
        </p:nvSpPr>
        <p:spPr/>
        <p:txBody>
          <a:bodyPr/>
          <a:lstStyle/>
          <a:p>
            <a:fld id="{286BBE89-EE6D-4AB6-AB87-BC5BAE2D7142}" type="slidenum">
              <a:rPr lang="en-NZ" smtClean="0"/>
              <a:t>3</a:t>
            </a:fld>
            <a:endParaRPr lang="en-NZ"/>
          </a:p>
        </p:txBody>
      </p:sp>
    </p:spTree>
    <p:extLst>
      <p:ext uri="{BB962C8B-B14F-4D97-AF65-F5344CB8AC3E}">
        <p14:creationId xmlns:p14="http://schemas.microsoft.com/office/powerpoint/2010/main" val="321368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Planning and preparation can be broken down into INITIAL planning and planning ON THE DAY</a:t>
            </a:r>
          </a:p>
          <a:p>
            <a:endParaRPr lang="en-US" dirty="0"/>
          </a:p>
          <a:p>
            <a:r>
              <a:rPr lang="en-US" dirty="0"/>
              <a:t>For the initial planning, the route should be given a few days in advance</a:t>
            </a:r>
          </a:p>
          <a:p>
            <a:endParaRPr lang="en-US" dirty="0"/>
          </a:p>
          <a:p>
            <a:r>
              <a:rPr lang="en-US" dirty="0"/>
              <a:t>The route must be set by the instructor or flight school to ensure the objectives of the lesson will be met</a:t>
            </a:r>
          </a:p>
          <a:p>
            <a:endParaRPr lang="en-US" dirty="0"/>
          </a:p>
          <a:p>
            <a:r>
              <a:rPr lang="en-US" dirty="0"/>
              <a:t>The student should prepare and mark up the </a:t>
            </a:r>
            <a:r>
              <a:rPr lang="en-US" dirty="0" err="1"/>
              <a:t>the</a:t>
            </a:r>
            <a:r>
              <a:rPr lang="en-US" dirty="0"/>
              <a:t> map</a:t>
            </a:r>
          </a:p>
          <a:p>
            <a:endParaRPr lang="en-US" dirty="0"/>
          </a:p>
          <a:p>
            <a:r>
              <a:rPr lang="en-US" dirty="0"/>
              <a:t>Begin putting together a Navigation Log, with tracks and distances </a:t>
            </a:r>
            <a:r>
              <a:rPr lang="en-US" dirty="0" err="1"/>
              <a:t>etc</a:t>
            </a:r>
            <a:r>
              <a:rPr lang="en-US" dirty="0"/>
              <a:t>, and frequencies</a:t>
            </a:r>
          </a:p>
          <a:p>
            <a:endParaRPr lang="en-US" dirty="0"/>
          </a:p>
          <a:p>
            <a:r>
              <a:rPr lang="en-US" dirty="0"/>
              <a:t>And then ‘armchair’ fly the route</a:t>
            </a:r>
          </a:p>
        </p:txBody>
      </p:sp>
      <p:sp>
        <p:nvSpPr>
          <p:cNvPr id="4" name="Slide Number Placeholder 3"/>
          <p:cNvSpPr>
            <a:spLocks noGrp="1"/>
          </p:cNvSpPr>
          <p:nvPr>
            <p:ph type="sldNum" sz="quarter" idx="5"/>
          </p:nvPr>
        </p:nvSpPr>
        <p:spPr/>
        <p:txBody>
          <a:bodyPr/>
          <a:lstStyle/>
          <a:p>
            <a:fld id="{286BBE89-EE6D-4AB6-AB87-BC5BAE2D7142}" type="slidenum">
              <a:rPr lang="en-NZ" smtClean="0"/>
              <a:t>4</a:t>
            </a:fld>
            <a:endParaRPr lang="en-NZ"/>
          </a:p>
        </p:txBody>
      </p:sp>
    </p:spTree>
    <p:extLst>
      <p:ext uri="{BB962C8B-B14F-4D97-AF65-F5344CB8AC3E}">
        <p14:creationId xmlns:p14="http://schemas.microsoft.com/office/powerpoint/2010/main" val="2315068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day the student completes planning</a:t>
            </a:r>
          </a:p>
          <a:p>
            <a:endParaRPr lang="en-US" dirty="0"/>
          </a:p>
          <a:p>
            <a:r>
              <a:rPr lang="en-US" dirty="0"/>
              <a:t>With the instructor’s help</a:t>
            </a:r>
          </a:p>
          <a:p>
            <a:endParaRPr lang="en-US" dirty="0"/>
          </a:p>
          <a:p>
            <a:r>
              <a:rPr lang="en-US" dirty="0"/>
              <a:t>This takes time</a:t>
            </a:r>
          </a:p>
          <a:p>
            <a:endParaRPr lang="en-US" dirty="0"/>
          </a:p>
          <a:p>
            <a:r>
              <a:rPr lang="en-US" dirty="0"/>
              <a:t>Then the briefing</a:t>
            </a:r>
          </a:p>
          <a:p>
            <a:endParaRPr lang="en-US" dirty="0"/>
          </a:p>
          <a:p>
            <a:r>
              <a:rPr lang="en-US" dirty="0"/>
              <a:t>Now we’re ready to go flying</a:t>
            </a:r>
          </a:p>
        </p:txBody>
      </p:sp>
      <p:sp>
        <p:nvSpPr>
          <p:cNvPr id="4" name="Slide Number Placeholder 3"/>
          <p:cNvSpPr>
            <a:spLocks noGrp="1"/>
          </p:cNvSpPr>
          <p:nvPr>
            <p:ph type="sldNum" sz="quarter" idx="5"/>
          </p:nvPr>
        </p:nvSpPr>
        <p:spPr/>
        <p:txBody>
          <a:bodyPr/>
          <a:lstStyle/>
          <a:p>
            <a:fld id="{286BBE89-EE6D-4AB6-AB87-BC5BAE2D7142}" type="slidenum">
              <a:rPr lang="en-NZ" smtClean="0"/>
              <a:t>5</a:t>
            </a:fld>
            <a:endParaRPr lang="en-NZ"/>
          </a:p>
        </p:txBody>
      </p:sp>
    </p:spTree>
    <p:extLst>
      <p:ext uri="{BB962C8B-B14F-4D97-AF65-F5344CB8AC3E}">
        <p14:creationId xmlns:p14="http://schemas.microsoft.com/office/powerpoint/2010/main" val="1440394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the planning the student will have used navigation equipment, and will also need equipment in the air.</a:t>
            </a:r>
          </a:p>
          <a:p>
            <a:endParaRPr lang="en-US" dirty="0"/>
          </a:p>
          <a:p>
            <a:r>
              <a:rPr lang="en-US" dirty="0"/>
              <a:t>But we don’t need to use all of it in the air. The simple techniques explained in the nav guide mean we only need a map, a pen, the nav log and a watch or timepiece.</a:t>
            </a:r>
            <a:endParaRPr lang="en-NZ" dirty="0"/>
          </a:p>
        </p:txBody>
      </p:sp>
      <p:sp>
        <p:nvSpPr>
          <p:cNvPr id="4" name="Slide Number Placeholder 3"/>
          <p:cNvSpPr>
            <a:spLocks noGrp="1"/>
          </p:cNvSpPr>
          <p:nvPr>
            <p:ph type="sldNum" sz="quarter" idx="5"/>
          </p:nvPr>
        </p:nvSpPr>
        <p:spPr/>
        <p:txBody>
          <a:bodyPr/>
          <a:lstStyle/>
          <a:p>
            <a:fld id="{286BBE89-EE6D-4AB6-AB87-BC5BAE2D7142}" type="slidenum">
              <a:rPr lang="en-NZ" smtClean="0"/>
              <a:t>6</a:t>
            </a:fld>
            <a:endParaRPr lang="en-NZ"/>
          </a:p>
        </p:txBody>
      </p:sp>
    </p:spTree>
    <p:extLst>
      <p:ext uri="{BB962C8B-B14F-4D97-AF65-F5344CB8AC3E}">
        <p14:creationId xmlns:p14="http://schemas.microsoft.com/office/powerpoint/2010/main" val="20645661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can easily become over-loaded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We’ll discuss instructional techniques to avoid this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and instructors engrossed in map reading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techniques prevent that from happening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Board brief layout: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Considerations, airmanship, aircraft management, human factors omitted in this presentation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Airport, SP, TPs fixes, 6 min markers, 20 min legs.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Leg 1, 2 &amp; 3.</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In this lesson, the 1</a:t>
            </a:r>
            <a:r>
              <a:rPr lang="en-US" baseline="30000" dirty="0"/>
              <a:t>st</a:t>
            </a:r>
            <a:r>
              <a:rPr lang="en-US" dirty="0"/>
              <a:t> leg is taught, the 2</a:t>
            </a:r>
            <a:r>
              <a:rPr lang="en-US" baseline="30000" dirty="0"/>
              <a:t>nd</a:t>
            </a:r>
            <a:r>
              <a:rPr lang="en-US" dirty="0"/>
              <a:t> leg is a practice with guidance, and the 3</a:t>
            </a:r>
            <a:r>
              <a:rPr lang="en-US" baseline="30000" dirty="0"/>
              <a:t>rd</a:t>
            </a:r>
            <a:r>
              <a:rPr lang="en-US" dirty="0"/>
              <a:t> leg should be practice. Let’s break it down a bit more:</a:t>
            </a:r>
          </a:p>
          <a:p>
            <a:endParaRPr lang="en-US" dirty="0"/>
          </a:p>
          <a:p>
            <a:r>
              <a:rPr lang="en-US" dirty="0"/>
              <a:t>Student take off and initial departure.</a:t>
            </a:r>
          </a:p>
          <a:p>
            <a:r>
              <a:rPr lang="en-US" dirty="0"/>
              <a:t>FI takes over prior to SP</a:t>
            </a:r>
          </a:p>
          <a:p>
            <a:r>
              <a:rPr lang="en-US" dirty="0"/>
              <a:t>Once established, map is stowed</a:t>
            </a:r>
          </a:p>
          <a:p>
            <a:r>
              <a:rPr lang="en-US" dirty="0"/>
              <a:t>Note time at first fix</a:t>
            </a:r>
          </a:p>
          <a:p>
            <a:r>
              <a:rPr lang="en-US" dirty="0"/>
              <a:t>Hand control to student</a:t>
            </a:r>
          </a:p>
          <a:p>
            <a:r>
              <a:rPr lang="en-US" dirty="0"/>
              <a:t>Take control 2 mins prior to fix, bring out the map and teach TIME-MAP-GROUND</a:t>
            </a:r>
          </a:p>
          <a:p>
            <a:r>
              <a:rPr lang="en-US" dirty="0"/>
              <a:t>Errors are ideal, but do not induce</a:t>
            </a:r>
          </a:p>
          <a:p>
            <a:r>
              <a:rPr lang="en-US" dirty="0"/>
              <a:t>Teach correction of track and time errors</a:t>
            </a:r>
          </a:p>
          <a:p>
            <a:r>
              <a:rPr lang="en-US" dirty="0"/>
              <a:t>Note time at second fix, stow map</a:t>
            </a:r>
          </a:p>
          <a:p>
            <a:r>
              <a:rPr lang="en-US" dirty="0"/>
              <a:t>Hand control back to student</a:t>
            </a:r>
          </a:p>
          <a:p>
            <a:endParaRPr lang="en-US" dirty="0"/>
          </a:p>
          <a:p>
            <a:r>
              <a:rPr lang="en-US" dirty="0"/>
              <a:t>While student flies, all they should do is maintain height and heading, lookout, and any planned tasks such as a cruise check or radio call</a:t>
            </a:r>
          </a:p>
          <a:p>
            <a:r>
              <a:rPr lang="en-US" dirty="0"/>
              <a:t>Take control 2 mins prior to second fix, bring out the map and repeat TIME-MAP-GROUND</a:t>
            </a:r>
          </a:p>
          <a:p>
            <a:r>
              <a:rPr lang="en-NZ" dirty="0"/>
              <a:t>Correct any errors and stow map</a:t>
            </a:r>
          </a:p>
          <a:p>
            <a:r>
              <a:rPr lang="en-NZ" dirty="0"/>
              <a:t>Hand control to student</a:t>
            </a:r>
          </a:p>
          <a:p>
            <a:r>
              <a:rPr lang="en-NZ" dirty="0"/>
              <a:t>2 mins prior to TP take control and teach TP</a:t>
            </a:r>
          </a:p>
          <a:p>
            <a:r>
              <a:rPr lang="en-NZ" dirty="0"/>
              <a:t>Once established, stow map, hand control back to student</a:t>
            </a:r>
          </a:p>
          <a:p>
            <a:endParaRPr lang="en-NZ" dirty="0"/>
          </a:p>
          <a:p>
            <a:r>
              <a:rPr lang="en-NZ" dirty="0"/>
              <a:t>2</a:t>
            </a:r>
            <a:r>
              <a:rPr lang="en-NZ" baseline="30000" dirty="0"/>
              <a:t>nd</a:t>
            </a:r>
            <a:r>
              <a:rPr lang="en-NZ" dirty="0"/>
              <a:t> leg student practices navigating. You take control at fixes, so they can concentrate on nav techniques</a:t>
            </a:r>
          </a:p>
          <a:p>
            <a:r>
              <a:rPr lang="en-NZ" dirty="0"/>
              <a:t>Third leg, student ideally navigates and </a:t>
            </a:r>
            <a:r>
              <a:rPr lang="en-NZ" dirty="0" err="1"/>
              <a:t>flys</a:t>
            </a:r>
            <a:r>
              <a:rPr lang="en-NZ" dirty="0"/>
              <a:t> by themselves</a:t>
            </a:r>
          </a:p>
          <a:p>
            <a:r>
              <a:rPr lang="en-NZ" dirty="0"/>
              <a:t>If unable, then further dual before 1</a:t>
            </a:r>
            <a:r>
              <a:rPr lang="en-NZ" baseline="30000" dirty="0"/>
              <a:t>st</a:t>
            </a:r>
            <a:r>
              <a:rPr lang="en-NZ" dirty="0"/>
              <a:t> cross country.</a:t>
            </a:r>
          </a:p>
        </p:txBody>
      </p:sp>
      <p:sp>
        <p:nvSpPr>
          <p:cNvPr id="4" name="Slide Number Placeholder 3"/>
          <p:cNvSpPr>
            <a:spLocks noGrp="1"/>
          </p:cNvSpPr>
          <p:nvPr>
            <p:ph type="sldNum" sz="quarter" idx="5"/>
          </p:nvPr>
        </p:nvSpPr>
        <p:spPr/>
        <p:txBody>
          <a:bodyPr/>
          <a:lstStyle/>
          <a:p>
            <a:fld id="{286BBE89-EE6D-4AB6-AB87-BC5BAE2D7142}" type="slidenum">
              <a:rPr lang="en-NZ" smtClean="0"/>
              <a:t>7</a:t>
            </a:fld>
            <a:endParaRPr lang="en-NZ"/>
          </a:p>
        </p:txBody>
      </p:sp>
    </p:spTree>
    <p:extLst>
      <p:ext uri="{BB962C8B-B14F-4D97-AF65-F5344CB8AC3E}">
        <p14:creationId xmlns:p14="http://schemas.microsoft.com/office/powerpoint/2010/main" val="734133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layout of brief; </a:t>
            </a:r>
            <a:r>
              <a:rPr lang="en-US" dirty="0" err="1"/>
              <a:t>Airfileds</a:t>
            </a:r>
            <a:r>
              <a:rPr lang="en-US" dirty="0"/>
              <a:t>, SP, TPs fixes, 6 min markers.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completion of the 1</a:t>
            </a:r>
            <a:r>
              <a:rPr lang="en-US" baseline="30000" dirty="0"/>
              <a:t>st</a:t>
            </a:r>
            <a:r>
              <a:rPr lang="en-US" dirty="0"/>
              <a:t> solo cross-country, Lesson 2 looks at landing away, </a:t>
            </a:r>
            <a:r>
              <a:rPr lang="en-NZ" dirty="0"/>
              <a:t>controlled and unattended aerodromes, and</a:t>
            </a:r>
            <a:r>
              <a:rPr lang="en-US" dirty="0"/>
              <a:t> low-level navigation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Again, FI sets route a few days before flight and then assists completion of planning. Briefing to mirror the route to be flown.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NZ" dirty="0"/>
              <a:t>The first leg is a practice for the student, of the techniques taught in lesson 1.</a:t>
            </a:r>
          </a:p>
          <a:p>
            <a:r>
              <a:rPr lang="en-NZ" b="1" dirty="0"/>
              <a:t>Tasks to ‘schedule in’ </a:t>
            </a:r>
            <a:r>
              <a:rPr lang="en-NZ" dirty="0"/>
              <a:t>using the time scale are; collecting an ATIS, briefing an arrival and obtaining a clearance.</a:t>
            </a:r>
          </a:p>
          <a:p>
            <a:r>
              <a:rPr lang="en-NZ" dirty="0"/>
              <a:t>Time-scale for airspace boundary. TIME-MAP-GROUND</a:t>
            </a:r>
          </a:p>
          <a:p>
            <a:endParaRPr lang="en-NZ" dirty="0"/>
          </a:p>
          <a:p>
            <a:r>
              <a:rPr lang="en-NZ" dirty="0"/>
              <a:t>On the ground, techniques for being at an unfamiliar airfield can be taught. </a:t>
            </a:r>
          </a:p>
          <a:p>
            <a:r>
              <a:rPr lang="en-NZ" dirty="0"/>
              <a:t>Taxi route (already planned in pre-flight prep), signage, crossing of runways.</a:t>
            </a:r>
          </a:p>
          <a:p>
            <a:endParaRPr lang="en-NZ" dirty="0"/>
          </a:p>
          <a:p>
            <a:r>
              <a:rPr lang="en-NZ" dirty="0"/>
              <a:t>During the second leg the FI takes over to teach low level navigation.</a:t>
            </a:r>
          </a:p>
          <a:p>
            <a:r>
              <a:rPr lang="en-NZ" dirty="0"/>
              <a:t>Important; descent checks, hold map UP, wind, poor vis config.</a:t>
            </a:r>
          </a:p>
          <a:p>
            <a:r>
              <a:rPr lang="en-NZ" dirty="0"/>
              <a:t>Keeping track of overall heading and time </a:t>
            </a:r>
          </a:p>
          <a:p>
            <a:r>
              <a:rPr lang="en-NZ" dirty="0"/>
              <a:t>Again, use the time-scale to manage tasks approaching the airfield, keep control while the student get’s organised, makes a radio call and briefs the join.</a:t>
            </a:r>
          </a:p>
          <a:p>
            <a:r>
              <a:rPr lang="en-NZ" dirty="0"/>
              <a:t>Then give them control to practice a SOHJ and landing.</a:t>
            </a:r>
          </a:p>
          <a:p>
            <a:endParaRPr lang="en-NZ" dirty="0"/>
          </a:p>
          <a:p>
            <a:r>
              <a:rPr lang="en-NZ" dirty="0"/>
              <a:t>On the final leg, the student can practice low level navigation</a:t>
            </a:r>
          </a:p>
        </p:txBody>
      </p:sp>
      <p:sp>
        <p:nvSpPr>
          <p:cNvPr id="4" name="Slide Number Placeholder 3"/>
          <p:cNvSpPr>
            <a:spLocks noGrp="1"/>
          </p:cNvSpPr>
          <p:nvPr>
            <p:ph type="sldNum" sz="quarter" idx="5"/>
          </p:nvPr>
        </p:nvSpPr>
        <p:spPr/>
        <p:txBody>
          <a:bodyPr/>
          <a:lstStyle/>
          <a:p>
            <a:fld id="{286BBE89-EE6D-4AB6-AB87-BC5BAE2D7142}" type="slidenum">
              <a:rPr lang="en-NZ" smtClean="0"/>
              <a:t>8</a:t>
            </a:fld>
            <a:endParaRPr lang="en-NZ"/>
          </a:p>
        </p:txBody>
      </p:sp>
    </p:spTree>
    <p:extLst>
      <p:ext uri="{BB962C8B-B14F-4D97-AF65-F5344CB8AC3E}">
        <p14:creationId xmlns:p14="http://schemas.microsoft.com/office/powerpoint/2010/main" val="30353716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layout of brief; Airfields, SP, TPs fixes, 6 min markers.</a:t>
            </a:r>
          </a:p>
          <a:p>
            <a:endParaRPr lang="en-US" dirty="0"/>
          </a:p>
          <a:p>
            <a:r>
              <a:rPr lang="en-US" dirty="0"/>
              <a:t>Lesson 3 teaches weather avoidance and diversion procedures. 1</a:t>
            </a:r>
            <a:r>
              <a:rPr lang="en-US" baseline="30000" dirty="0"/>
              <a:t>st</a:t>
            </a:r>
            <a:r>
              <a:rPr lang="en-US" dirty="0"/>
              <a:t> leg is a pure practice, with little instruction.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a:t>
            </a:r>
            <a:r>
              <a:rPr lang="en-US" baseline="30000" dirty="0"/>
              <a:t>nd</a:t>
            </a:r>
            <a:r>
              <a:rPr lang="en-US" dirty="0"/>
              <a:t> leg take control, teach </a:t>
            </a:r>
            <a:r>
              <a:rPr lang="en-US" dirty="0" err="1"/>
              <a:t>wx</a:t>
            </a:r>
            <a:r>
              <a:rPr lang="en-US" dirty="0"/>
              <a:t> avoid – simulated or real </a:t>
            </a:r>
            <a:r>
              <a:rPr lang="en-US" dirty="0" err="1"/>
              <a:t>wx</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Hand back control for student practice</a:t>
            </a:r>
          </a:p>
          <a:p>
            <a:endParaRPr lang="en-US" dirty="0"/>
          </a:p>
          <a:p>
            <a:r>
              <a:rPr lang="en-US" dirty="0"/>
              <a:t>3</a:t>
            </a:r>
            <a:r>
              <a:rPr lang="en-US" baseline="30000" dirty="0"/>
              <a:t>rd</a:t>
            </a:r>
            <a:r>
              <a:rPr lang="en-US" dirty="0"/>
              <a:t> leg take control to teach diversion </a:t>
            </a:r>
          </a:p>
          <a:p>
            <a:r>
              <a:rPr lang="en-US" dirty="0"/>
              <a:t>Select diversion point and SP – circle</a:t>
            </a:r>
          </a:p>
          <a:p>
            <a:r>
              <a:rPr lang="en-US" dirty="0"/>
              <a:t>Hand draw track line</a:t>
            </a:r>
          </a:p>
          <a:p>
            <a:r>
              <a:rPr lang="en-US" dirty="0"/>
              <a:t>Estimate track T, then convert to M</a:t>
            </a:r>
          </a:p>
          <a:p>
            <a:r>
              <a:rPr lang="en-US" dirty="0"/>
              <a:t>Add wind = heading</a:t>
            </a:r>
          </a:p>
          <a:p>
            <a:r>
              <a:rPr lang="en-US" dirty="0"/>
              <a:t>GS/10 = 6min – add</a:t>
            </a:r>
          </a:p>
          <a:p>
            <a:r>
              <a:rPr lang="en-US" dirty="0"/>
              <a:t>Count of time for eta</a:t>
            </a:r>
          </a:p>
          <a:p>
            <a:r>
              <a:rPr lang="en-US" dirty="0"/>
              <a:t>Choose fixes</a:t>
            </a:r>
          </a:p>
          <a:p>
            <a:endParaRPr lang="en-US" dirty="0"/>
          </a:p>
          <a:p>
            <a:r>
              <a:rPr lang="en-US" dirty="0"/>
              <a:t>At SP turn onto new heading</a:t>
            </a:r>
          </a:p>
          <a:p>
            <a:r>
              <a:rPr lang="en-US" dirty="0"/>
              <a:t>Note time</a:t>
            </a:r>
          </a:p>
          <a:p>
            <a:r>
              <a:rPr lang="en-US" dirty="0"/>
              <a:t>Gross error check</a:t>
            </a:r>
          </a:p>
          <a:p>
            <a:r>
              <a:rPr lang="en-US" dirty="0"/>
              <a:t>WHAT check</a:t>
            </a:r>
          </a:p>
          <a:p>
            <a:r>
              <a:rPr lang="en-US" dirty="0"/>
              <a:t>Calculate MSA + Fuel</a:t>
            </a:r>
          </a:p>
          <a:p>
            <a:r>
              <a:rPr lang="en-US" dirty="0"/>
              <a:t>Hand back control</a:t>
            </a:r>
          </a:p>
          <a:p>
            <a:endParaRPr lang="en-US" dirty="0"/>
          </a:p>
          <a:p>
            <a:endParaRPr lang="en-NZ" dirty="0"/>
          </a:p>
        </p:txBody>
      </p:sp>
      <p:sp>
        <p:nvSpPr>
          <p:cNvPr id="4" name="Slide Number Placeholder 3"/>
          <p:cNvSpPr>
            <a:spLocks noGrp="1"/>
          </p:cNvSpPr>
          <p:nvPr>
            <p:ph type="sldNum" sz="quarter" idx="5"/>
          </p:nvPr>
        </p:nvSpPr>
        <p:spPr/>
        <p:txBody>
          <a:bodyPr/>
          <a:lstStyle/>
          <a:p>
            <a:fld id="{286BBE89-EE6D-4AB6-AB87-BC5BAE2D7142}" type="slidenum">
              <a:rPr lang="en-NZ" smtClean="0"/>
              <a:t>9</a:t>
            </a:fld>
            <a:endParaRPr lang="en-NZ"/>
          </a:p>
        </p:txBody>
      </p:sp>
    </p:spTree>
    <p:extLst>
      <p:ext uri="{BB962C8B-B14F-4D97-AF65-F5344CB8AC3E}">
        <p14:creationId xmlns:p14="http://schemas.microsoft.com/office/powerpoint/2010/main" val="2496255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D2E95-734F-4916-AA97-677F7764BB4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a:extLst>
              <a:ext uri="{FF2B5EF4-FFF2-40B4-BE49-F238E27FC236}">
                <a16:creationId xmlns:a16="http://schemas.microsoft.com/office/drawing/2014/main" id="{82555A0C-0E13-4A3B-B221-5E8BFEBA44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a:extLst>
              <a:ext uri="{FF2B5EF4-FFF2-40B4-BE49-F238E27FC236}">
                <a16:creationId xmlns:a16="http://schemas.microsoft.com/office/drawing/2014/main" id="{70E84E5B-7400-40A8-BE1B-594934ACD89C}"/>
              </a:ext>
            </a:extLst>
          </p:cNvPr>
          <p:cNvSpPr>
            <a:spLocks noGrp="1"/>
          </p:cNvSpPr>
          <p:nvPr>
            <p:ph type="dt" sz="half" idx="10"/>
          </p:nvPr>
        </p:nvSpPr>
        <p:spPr/>
        <p:txBody>
          <a:bodyPr/>
          <a:lstStyle/>
          <a:p>
            <a:fld id="{2A851F49-45D0-4381-8DD0-D2C723BF0664}" type="datetimeFigureOut">
              <a:rPr lang="en-NZ" smtClean="0"/>
              <a:t>5/10/2022</a:t>
            </a:fld>
            <a:endParaRPr lang="en-NZ"/>
          </a:p>
        </p:txBody>
      </p:sp>
      <p:sp>
        <p:nvSpPr>
          <p:cNvPr id="5" name="Footer Placeholder 4">
            <a:extLst>
              <a:ext uri="{FF2B5EF4-FFF2-40B4-BE49-F238E27FC236}">
                <a16:creationId xmlns:a16="http://schemas.microsoft.com/office/drawing/2014/main" id="{0D686BB4-ACBE-4C65-9A60-1C15EC91E14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B9A9617A-7D4C-412D-A053-69B15CD68CA0}"/>
              </a:ext>
            </a:extLst>
          </p:cNvPr>
          <p:cNvSpPr>
            <a:spLocks noGrp="1"/>
          </p:cNvSpPr>
          <p:nvPr>
            <p:ph type="sldNum" sz="quarter" idx="12"/>
          </p:nvPr>
        </p:nvSpPr>
        <p:spPr/>
        <p:txBody>
          <a:bodyPr/>
          <a:lstStyle/>
          <a:p>
            <a:fld id="{92E054BB-8004-4BC7-93C3-C7652092FA46}" type="slidenum">
              <a:rPr lang="en-NZ" smtClean="0"/>
              <a:t>‹#›</a:t>
            </a:fld>
            <a:endParaRPr lang="en-NZ"/>
          </a:p>
        </p:txBody>
      </p:sp>
    </p:spTree>
    <p:extLst>
      <p:ext uri="{BB962C8B-B14F-4D97-AF65-F5344CB8AC3E}">
        <p14:creationId xmlns:p14="http://schemas.microsoft.com/office/powerpoint/2010/main" val="109538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B76AF-46B5-402D-B916-76A78761A35B}"/>
              </a:ext>
            </a:extLst>
          </p:cNvPr>
          <p:cNvSpPr>
            <a:spLocks noGrp="1"/>
          </p:cNvSpPr>
          <p:nvPr>
            <p:ph type="title"/>
          </p:nvPr>
        </p:nvSpPr>
        <p:spPr/>
        <p:txBody>
          <a:bodyPr/>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4C90B977-C721-4E98-8905-FFED7DA192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58C33BCC-9420-4CF2-8BE2-4DC43DC001DD}"/>
              </a:ext>
            </a:extLst>
          </p:cNvPr>
          <p:cNvSpPr>
            <a:spLocks noGrp="1"/>
          </p:cNvSpPr>
          <p:nvPr>
            <p:ph type="dt" sz="half" idx="10"/>
          </p:nvPr>
        </p:nvSpPr>
        <p:spPr/>
        <p:txBody>
          <a:bodyPr/>
          <a:lstStyle/>
          <a:p>
            <a:fld id="{2A851F49-45D0-4381-8DD0-D2C723BF0664}" type="datetimeFigureOut">
              <a:rPr lang="en-NZ" smtClean="0"/>
              <a:t>5/10/2022</a:t>
            </a:fld>
            <a:endParaRPr lang="en-NZ"/>
          </a:p>
        </p:txBody>
      </p:sp>
      <p:sp>
        <p:nvSpPr>
          <p:cNvPr id="5" name="Footer Placeholder 4">
            <a:extLst>
              <a:ext uri="{FF2B5EF4-FFF2-40B4-BE49-F238E27FC236}">
                <a16:creationId xmlns:a16="http://schemas.microsoft.com/office/drawing/2014/main" id="{3FCF805E-BEA1-468F-B062-2CE8B6EE8FE2}"/>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90BA5774-EFA2-4ED7-97C9-DEE35087AC58}"/>
              </a:ext>
            </a:extLst>
          </p:cNvPr>
          <p:cNvSpPr>
            <a:spLocks noGrp="1"/>
          </p:cNvSpPr>
          <p:nvPr>
            <p:ph type="sldNum" sz="quarter" idx="12"/>
          </p:nvPr>
        </p:nvSpPr>
        <p:spPr/>
        <p:txBody>
          <a:bodyPr/>
          <a:lstStyle/>
          <a:p>
            <a:fld id="{92E054BB-8004-4BC7-93C3-C7652092FA46}" type="slidenum">
              <a:rPr lang="en-NZ" smtClean="0"/>
              <a:t>‹#›</a:t>
            </a:fld>
            <a:endParaRPr lang="en-NZ"/>
          </a:p>
        </p:txBody>
      </p:sp>
    </p:spTree>
    <p:extLst>
      <p:ext uri="{BB962C8B-B14F-4D97-AF65-F5344CB8AC3E}">
        <p14:creationId xmlns:p14="http://schemas.microsoft.com/office/powerpoint/2010/main" val="90235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24A27-0806-48B5-8F61-9685BAF5A7F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a:extLst>
              <a:ext uri="{FF2B5EF4-FFF2-40B4-BE49-F238E27FC236}">
                <a16:creationId xmlns:a16="http://schemas.microsoft.com/office/drawing/2014/main" id="{8E21FB61-D3E6-46FC-95D4-4C9763A1E9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DE5A4B63-5239-4B2F-81F9-3DAEA024B252}"/>
              </a:ext>
            </a:extLst>
          </p:cNvPr>
          <p:cNvSpPr>
            <a:spLocks noGrp="1"/>
          </p:cNvSpPr>
          <p:nvPr>
            <p:ph type="dt" sz="half" idx="10"/>
          </p:nvPr>
        </p:nvSpPr>
        <p:spPr/>
        <p:txBody>
          <a:bodyPr/>
          <a:lstStyle/>
          <a:p>
            <a:fld id="{2A851F49-45D0-4381-8DD0-D2C723BF0664}" type="datetimeFigureOut">
              <a:rPr lang="en-NZ" smtClean="0"/>
              <a:t>5/10/2022</a:t>
            </a:fld>
            <a:endParaRPr lang="en-NZ"/>
          </a:p>
        </p:txBody>
      </p:sp>
      <p:sp>
        <p:nvSpPr>
          <p:cNvPr id="5" name="Footer Placeholder 4">
            <a:extLst>
              <a:ext uri="{FF2B5EF4-FFF2-40B4-BE49-F238E27FC236}">
                <a16:creationId xmlns:a16="http://schemas.microsoft.com/office/drawing/2014/main" id="{BA7E68CB-8627-408D-BFDE-0DB02F60A4F5}"/>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7268A165-5438-40E9-B5F8-B3D8D49878F0}"/>
              </a:ext>
            </a:extLst>
          </p:cNvPr>
          <p:cNvSpPr>
            <a:spLocks noGrp="1"/>
          </p:cNvSpPr>
          <p:nvPr>
            <p:ph type="sldNum" sz="quarter" idx="12"/>
          </p:nvPr>
        </p:nvSpPr>
        <p:spPr/>
        <p:txBody>
          <a:bodyPr/>
          <a:lstStyle/>
          <a:p>
            <a:fld id="{92E054BB-8004-4BC7-93C3-C7652092FA46}" type="slidenum">
              <a:rPr lang="en-NZ" smtClean="0"/>
              <a:t>‹#›</a:t>
            </a:fld>
            <a:endParaRPr lang="en-NZ"/>
          </a:p>
        </p:txBody>
      </p:sp>
    </p:spTree>
    <p:extLst>
      <p:ext uri="{BB962C8B-B14F-4D97-AF65-F5344CB8AC3E}">
        <p14:creationId xmlns:p14="http://schemas.microsoft.com/office/powerpoint/2010/main" val="74831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9B90-705C-43FE-B56A-7D7EC255D362}"/>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20A73AE3-D9F3-4D65-B884-60A7FCC016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FA008B0D-65BC-4C98-8A95-AF907DA3AB8A}"/>
              </a:ext>
            </a:extLst>
          </p:cNvPr>
          <p:cNvSpPr>
            <a:spLocks noGrp="1"/>
          </p:cNvSpPr>
          <p:nvPr>
            <p:ph type="dt" sz="half" idx="10"/>
          </p:nvPr>
        </p:nvSpPr>
        <p:spPr/>
        <p:txBody>
          <a:bodyPr/>
          <a:lstStyle/>
          <a:p>
            <a:fld id="{2A851F49-45D0-4381-8DD0-D2C723BF0664}" type="datetimeFigureOut">
              <a:rPr lang="en-NZ" smtClean="0"/>
              <a:t>5/10/2022</a:t>
            </a:fld>
            <a:endParaRPr lang="en-NZ"/>
          </a:p>
        </p:txBody>
      </p:sp>
      <p:sp>
        <p:nvSpPr>
          <p:cNvPr id="5" name="Footer Placeholder 4">
            <a:extLst>
              <a:ext uri="{FF2B5EF4-FFF2-40B4-BE49-F238E27FC236}">
                <a16:creationId xmlns:a16="http://schemas.microsoft.com/office/drawing/2014/main" id="{0D016B25-2A4E-4F18-85DD-1554D87CA814}"/>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F89F8743-B781-464A-AAFC-1294F26C6D9B}"/>
              </a:ext>
            </a:extLst>
          </p:cNvPr>
          <p:cNvSpPr>
            <a:spLocks noGrp="1"/>
          </p:cNvSpPr>
          <p:nvPr>
            <p:ph type="sldNum" sz="quarter" idx="12"/>
          </p:nvPr>
        </p:nvSpPr>
        <p:spPr/>
        <p:txBody>
          <a:bodyPr/>
          <a:lstStyle/>
          <a:p>
            <a:fld id="{92E054BB-8004-4BC7-93C3-C7652092FA46}" type="slidenum">
              <a:rPr lang="en-NZ" smtClean="0"/>
              <a:t>‹#›</a:t>
            </a:fld>
            <a:endParaRPr lang="en-NZ"/>
          </a:p>
        </p:txBody>
      </p:sp>
    </p:spTree>
    <p:extLst>
      <p:ext uri="{BB962C8B-B14F-4D97-AF65-F5344CB8AC3E}">
        <p14:creationId xmlns:p14="http://schemas.microsoft.com/office/powerpoint/2010/main" val="4070862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494BA-7C24-4969-A4FD-0B9ADB7A79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a:extLst>
              <a:ext uri="{FF2B5EF4-FFF2-40B4-BE49-F238E27FC236}">
                <a16:creationId xmlns:a16="http://schemas.microsoft.com/office/drawing/2014/main" id="{A0093922-942D-47BB-9A96-1327537E87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5C2ECD-5517-4055-B12C-9261CF648E65}"/>
              </a:ext>
            </a:extLst>
          </p:cNvPr>
          <p:cNvSpPr>
            <a:spLocks noGrp="1"/>
          </p:cNvSpPr>
          <p:nvPr>
            <p:ph type="dt" sz="half" idx="10"/>
          </p:nvPr>
        </p:nvSpPr>
        <p:spPr/>
        <p:txBody>
          <a:bodyPr/>
          <a:lstStyle/>
          <a:p>
            <a:fld id="{2A851F49-45D0-4381-8DD0-D2C723BF0664}" type="datetimeFigureOut">
              <a:rPr lang="en-NZ" smtClean="0"/>
              <a:t>5/10/2022</a:t>
            </a:fld>
            <a:endParaRPr lang="en-NZ"/>
          </a:p>
        </p:txBody>
      </p:sp>
      <p:sp>
        <p:nvSpPr>
          <p:cNvPr id="5" name="Footer Placeholder 4">
            <a:extLst>
              <a:ext uri="{FF2B5EF4-FFF2-40B4-BE49-F238E27FC236}">
                <a16:creationId xmlns:a16="http://schemas.microsoft.com/office/drawing/2014/main" id="{4D1EFADD-EEAD-4330-8E11-9887D15B77FF}"/>
              </a:ext>
            </a:extLst>
          </p:cNvPr>
          <p:cNvSpPr>
            <a:spLocks noGrp="1"/>
          </p:cNvSpPr>
          <p:nvPr>
            <p:ph type="ftr" sz="quarter" idx="11"/>
          </p:nvPr>
        </p:nvSpPr>
        <p:spPr/>
        <p:txBody>
          <a:bodyPr/>
          <a:lstStyle/>
          <a:p>
            <a:endParaRPr lang="en-NZ"/>
          </a:p>
        </p:txBody>
      </p:sp>
      <p:sp>
        <p:nvSpPr>
          <p:cNvPr id="6" name="Slide Number Placeholder 5">
            <a:extLst>
              <a:ext uri="{FF2B5EF4-FFF2-40B4-BE49-F238E27FC236}">
                <a16:creationId xmlns:a16="http://schemas.microsoft.com/office/drawing/2014/main" id="{A3838AEF-BD45-441A-8FF9-AF785F40A448}"/>
              </a:ext>
            </a:extLst>
          </p:cNvPr>
          <p:cNvSpPr>
            <a:spLocks noGrp="1"/>
          </p:cNvSpPr>
          <p:nvPr>
            <p:ph type="sldNum" sz="quarter" idx="12"/>
          </p:nvPr>
        </p:nvSpPr>
        <p:spPr/>
        <p:txBody>
          <a:bodyPr/>
          <a:lstStyle/>
          <a:p>
            <a:fld id="{92E054BB-8004-4BC7-93C3-C7652092FA46}" type="slidenum">
              <a:rPr lang="en-NZ" smtClean="0"/>
              <a:t>‹#›</a:t>
            </a:fld>
            <a:endParaRPr lang="en-NZ"/>
          </a:p>
        </p:txBody>
      </p:sp>
    </p:spTree>
    <p:extLst>
      <p:ext uri="{BB962C8B-B14F-4D97-AF65-F5344CB8AC3E}">
        <p14:creationId xmlns:p14="http://schemas.microsoft.com/office/powerpoint/2010/main" val="389076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1381D-74EA-43CC-B213-F6CE9EAD3F6C}"/>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0B326B38-95AF-44F6-93A7-AF0B1C69880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a:extLst>
              <a:ext uri="{FF2B5EF4-FFF2-40B4-BE49-F238E27FC236}">
                <a16:creationId xmlns:a16="http://schemas.microsoft.com/office/drawing/2014/main" id="{525D6E66-1448-4584-8870-01DC9C16E8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a:extLst>
              <a:ext uri="{FF2B5EF4-FFF2-40B4-BE49-F238E27FC236}">
                <a16:creationId xmlns:a16="http://schemas.microsoft.com/office/drawing/2014/main" id="{DA6A106C-3B4D-47B6-9964-D0BD9CD28982}"/>
              </a:ext>
            </a:extLst>
          </p:cNvPr>
          <p:cNvSpPr>
            <a:spLocks noGrp="1"/>
          </p:cNvSpPr>
          <p:nvPr>
            <p:ph type="dt" sz="half" idx="10"/>
          </p:nvPr>
        </p:nvSpPr>
        <p:spPr/>
        <p:txBody>
          <a:bodyPr/>
          <a:lstStyle/>
          <a:p>
            <a:fld id="{2A851F49-45D0-4381-8DD0-D2C723BF0664}" type="datetimeFigureOut">
              <a:rPr lang="en-NZ" smtClean="0"/>
              <a:t>5/10/2022</a:t>
            </a:fld>
            <a:endParaRPr lang="en-NZ"/>
          </a:p>
        </p:txBody>
      </p:sp>
      <p:sp>
        <p:nvSpPr>
          <p:cNvPr id="6" name="Footer Placeholder 5">
            <a:extLst>
              <a:ext uri="{FF2B5EF4-FFF2-40B4-BE49-F238E27FC236}">
                <a16:creationId xmlns:a16="http://schemas.microsoft.com/office/drawing/2014/main" id="{C3C4705C-AB01-4C9D-9F5A-BD5CBFDCD0FA}"/>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1DEC26BD-6C48-41A5-9739-BA7D7CCAF4E5}"/>
              </a:ext>
            </a:extLst>
          </p:cNvPr>
          <p:cNvSpPr>
            <a:spLocks noGrp="1"/>
          </p:cNvSpPr>
          <p:nvPr>
            <p:ph type="sldNum" sz="quarter" idx="12"/>
          </p:nvPr>
        </p:nvSpPr>
        <p:spPr/>
        <p:txBody>
          <a:bodyPr/>
          <a:lstStyle/>
          <a:p>
            <a:fld id="{92E054BB-8004-4BC7-93C3-C7652092FA46}" type="slidenum">
              <a:rPr lang="en-NZ" smtClean="0"/>
              <a:t>‹#›</a:t>
            </a:fld>
            <a:endParaRPr lang="en-NZ"/>
          </a:p>
        </p:txBody>
      </p:sp>
    </p:spTree>
    <p:extLst>
      <p:ext uri="{BB962C8B-B14F-4D97-AF65-F5344CB8AC3E}">
        <p14:creationId xmlns:p14="http://schemas.microsoft.com/office/powerpoint/2010/main" val="3365737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A126E-6CAC-4C3F-BBB2-E7C863086A52}"/>
              </a:ext>
            </a:extLst>
          </p:cNvPr>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a:extLst>
              <a:ext uri="{FF2B5EF4-FFF2-40B4-BE49-F238E27FC236}">
                <a16:creationId xmlns:a16="http://schemas.microsoft.com/office/drawing/2014/main" id="{71F34B63-F2C6-4F6A-A1C4-419B9FC284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C11D96-0542-487F-ABBA-9C36E7EF443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a:extLst>
              <a:ext uri="{FF2B5EF4-FFF2-40B4-BE49-F238E27FC236}">
                <a16:creationId xmlns:a16="http://schemas.microsoft.com/office/drawing/2014/main" id="{9DF5B8DF-6BDD-4EFB-B54C-E51539C9E4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4996DFE-41FE-4C83-8B78-6B8ADEEBC5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a:extLst>
              <a:ext uri="{FF2B5EF4-FFF2-40B4-BE49-F238E27FC236}">
                <a16:creationId xmlns:a16="http://schemas.microsoft.com/office/drawing/2014/main" id="{D4C5E6DC-9D28-4A3B-A01A-49D229120547}"/>
              </a:ext>
            </a:extLst>
          </p:cNvPr>
          <p:cNvSpPr>
            <a:spLocks noGrp="1"/>
          </p:cNvSpPr>
          <p:nvPr>
            <p:ph type="dt" sz="half" idx="10"/>
          </p:nvPr>
        </p:nvSpPr>
        <p:spPr/>
        <p:txBody>
          <a:bodyPr/>
          <a:lstStyle/>
          <a:p>
            <a:fld id="{2A851F49-45D0-4381-8DD0-D2C723BF0664}" type="datetimeFigureOut">
              <a:rPr lang="en-NZ" smtClean="0"/>
              <a:t>5/10/2022</a:t>
            </a:fld>
            <a:endParaRPr lang="en-NZ"/>
          </a:p>
        </p:txBody>
      </p:sp>
      <p:sp>
        <p:nvSpPr>
          <p:cNvPr id="8" name="Footer Placeholder 7">
            <a:extLst>
              <a:ext uri="{FF2B5EF4-FFF2-40B4-BE49-F238E27FC236}">
                <a16:creationId xmlns:a16="http://schemas.microsoft.com/office/drawing/2014/main" id="{229C5671-888D-43A3-9FC9-4997109EFDE0}"/>
              </a:ext>
            </a:extLst>
          </p:cNvPr>
          <p:cNvSpPr>
            <a:spLocks noGrp="1"/>
          </p:cNvSpPr>
          <p:nvPr>
            <p:ph type="ftr" sz="quarter" idx="11"/>
          </p:nvPr>
        </p:nvSpPr>
        <p:spPr/>
        <p:txBody>
          <a:bodyPr/>
          <a:lstStyle/>
          <a:p>
            <a:endParaRPr lang="en-NZ"/>
          </a:p>
        </p:txBody>
      </p:sp>
      <p:sp>
        <p:nvSpPr>
          <p:cNvPr id="9" name="Slide Number Placeholder 8">
            <a:extLst>
              <a:ext uri="{FF2B5EF4-FFF2-40B4-BE49-F238E27FC236}">
                <a16:creationId xmlns:a16="http://schemas.microsoft.com/office/drawing/2014/main" id="{CA74A962-07BF-4932-B692-7B7AB1DA64B8}"/>
              </a:ext>
            </a:extLst>
          </p:cNvPr>
          <p:cNvSpPr>
            <a:spLocks noGrp="1"/>
          </p:cNvSpPr>
          <p:nvPr>
            <p:ph type="sldNum" sz="quarter" idx="12"/>
          </p:nvPr>
        </p:nvSpPr>
        <p:spPr/>
        <p:txBody>
          <a:bodyPr/>
          <a:lstStyle/>
          <a:p>
            <a:fld id="{92E054BB-8004-4BC7-93C3-C7652092FA46}" type="slidenum">
              <a:rPr lang="en-NZ" smtClean="0"/>
              <a:t>‹#›</a:t>
            </a:fld>
            <a:endParaRPr lang="en-NZ"/>
          </a:p>
        </p:txBody>
      </p:sp>
    </p:spTree>
    <p:extLst>
      <p:ext uri="{BB962C8B-B14F-4D97-AF65-F5344CB8AC3E}">
        <p14:creationId xmlns:p14="http://schemas.microsoft.com/office/powerpoint/2010/main" val="1942899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4D3F6-D4F4-4069-9648-CA21E435B9B3}"/>
              </a:ext>
            </a:extLst>
          </p:cNvPr>
          <p:cNvSpPr>
            <a:spLocks noGrp="1"/>
          </p:cNvSpPr>
          <p:nvPr>
            <p:ph type="title"/>
          </p:nvPr>
        </p:nvSpPr>
        <p:spPr/>
        <p:txBody>
          <a:bodyPr/>
          <a:lstStyle/>
          <a:p>
            <a:r>
              <a:rPr lang="en-US"/>
              <a:t>Click to edit Master title style</a:t>
            </a:r>
            <a:endParaRPr lang="en-NZ"/>
          </a:p>
        </p:txBody>
      </p:sp>
      <p:sp>
        <p:nvSpPr>
          <p:cNvPr id="3" name="Date Placeholder 2">
            <a:extLst>
              <a:ext uri="{FF2B5EF4-FFF2-40B4-BE49-F238E27FC236}">
                <a16:creationId xmlns:a16="http://schemas.microsoft.com/office/drawing/2014/main" id="{1D61AC1E-9DBC-4D9F-BA70-8FA77DF4F282}"/>
              </a:ext>
            </a:extLst>
          </p:cNvPr>
          <p:cNvSpPr>
            <a:spLocks noGrp="1"/>
          </p:cNvSpPr>
          <p:nvPr>
            <p:ph type="dt" sz="half" idx="10"/>
          </p:nvPr>
        </p:nvSpPr>
        <p:spPr/>
        <p:txBody>
          <a:bodyPr/>
          <a:lstStyle/>
          <a:p>
            <a:fld id="{2A851F49-45D0-4381-8DD0-D2C723BF0664}" type="datetimeFigureOut">
              <a:rPr lang="en-NZ" smtClean="0"/>
              <a:t>5/10/2022</a:t>
            </a:fld>
            <a:endParaRPr lang="en-NZ"/>
          </a:p>
        </p:txBody>
      </p:sp>
      <p:sp>
        <p:nvSpPr>
          <p:cNvPr id="4" name="Footer Placeholder 3">
            <a:extLst>
              <a:ext uri="{FF2B5EF4-FFF2-40B4-BE49-F238E27FC236}">
                <a16:creationId xmlns:a16="http://schemas.microsoft.com/office/drawing/2014/main" id="{28DDD122-5FB8-4DF8-9B95-10977CA742B4}"/>
              </a:ext>
            </a:extLst>
          </p:cNvPr>
          <p:cNvSpPr>
            <a:spLocks noGrp="1"/>
          </p:cNvSpPr>
          <p:nvPr>
            <p:ph type="ftr" sz="quarter" idx="11"/>
          </p:nvPr>
        </p:nvSpPr>
        <p:spPr/>
        <p:txBody>
          <a:bodyPr/>
          <a:lstStyle/>
          <a:p>
            <a:endParaRPr lang="en-NZ"/>
          </a:p>
        </p:txBody>
      </p:sp>
      <p:sp>
        <p:nvSpPr>
          <p:cNvPr id="5" name="Slide Number Placeholder 4">
            <a:extLst>
              <a:ext uri="{FF2B5EF4-FFF2-40B4-BE49-F238E27FC236}">
                <a16:creationId xmlns:a16="http://schemas.microsoft.com/office/drawing/2014/main" id="{312FF063-1A1F-40A2-9867-377B815367FB}"/>
              </a:ext>
            </a:extLst>
          </p:cNvPr>
          <p:cNvSpPr>
            <a:spLocks noGrp="1"/>
          </p:cNvSpPr>
          <p:nvPr>
            <p:ph type="sldNum" sz="quarter" idx="12"/>
          </p:nvPr>
        </p:nvSpPr>
        <p:spPr/>
        <p:txBody>
          <a:bodyPr/>
          <a:lstStyle/>
          <a:p>
            <a:fld id="{92E054BB-8004-4BC7-93C3-C7652092FA46}" type="slidenum">
              <a:rPr lang="en-NZ" smtClean="0"/>
              <a:t>‹#›</a:t>
            </a:fld>
            <a:endParaRPr lang="en-NZ"/>
          </a:p>
        </p:txBody>
      </p:sp>
    </p:spTree>
    <p:extLst>
      <p:ext uri="{BB962C8B-B14F-4D97-AF65-F5344CB8AC3E}">
        <p14:creationId xmlns:p14="http://schemas.microsoft.com/office/powerpoint/2010/main" val="26950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C2DB87-2111-4981-ADBD-0ED7A5B1A8CB}"/>
              </a:ext>
            </a:extLst>
          </p:cNvPr>
          <p:cNvSpPr>
            <a:spLocks noGrp="1"/>
          </p:cNvSpPr>
          <p:nvPr>
            <p:ph type="dt" sz="half" idx="10"/>
          </p:nvPr>
        </p:nvSpPr>
        <p:spPr/>
        <p:txBody>
          <a:bodyPr/>
          <a:lstStyle/>
          <a:p>
            <a:fld id="{2A851F49-45D0-4381-8DD0-D2C723BF0664}" type="datetimeFigureOut">
              <a:rPr lang="en-NZ" smtClean="0"/>
              <a:t>5/10/2022</a:t>
            </a:fld>
            <a:endParaRPr lang="en-NZ"/>
          </a:p>
        </p:txBody>
      </p:sp>
      <p:sp>
        <p:nvSpPr>
          <p:cNvPr id="3" name="Footer Placeholder 2">
            <a:extLst>
              <a:ext uri="{FF2B5EF4-FFF2-40B4-BE49-F238E27FC236}">
                <a16:creationId xmlns:a16="http://schemas.microsoft.com/office/drawing/2014/main" id="{2D0D51C7-97F0-4F65-8100-4F8EE1D376D6}"/>
              </a:ext>
            </a:extLst>
          </p:cNvPr>
          <p:cNvSpPr>
            <a:spLocks noGrp="1"/>
          </p:cNvSpPr>
          <p:nvPr>
            <p:ph type="ftr" sz="quarter" idx="11"/>
          </p:nvPr>
        </p:nvSpPr>
        <p:spPr/>
        <p:txBody>
          <a:bodyPr/>
          <a:lstStyle/>
          <a:p>
            <a:endParaRPr lang="en-NZ"/>
          </a:p>
        </p:txBody>
      </p:sp>
      <p:sp>
        <p:nvSpPr>
          <p:cNvPr id="4" name="Slide Number Placeholder 3">
            <a:extLst>
              <a:ext uri="{FF2B5EF4-FFF2-40B4-BE49-F238E27FC236}">
                <a16:creationId xmlns:a16="http://schemas.microsoft.com/office/drawing/2014/main" id="{B3549DEB-C680-4CD3-9A4C-C94B595229A5}"/>
              </a:ext>
            </a:extLst>
          </p:cNvPr>
          <p:cNvSpPr>
            <a:spLocks noGrp="1"/>
          </p:cNvSpPr>
          <p:nvPr>
            <p:ph type="sldNum" sz="quarter" idx="12"/>
          </p:nvPr>
        </p:nvSpPr>
        <p:spPr/>
        <p:txBody>
          <a:bodyPr/>
          <a:lstStyle/>
          <a:p>
            <a:fld id="{92E054BB-8004-4BC7-93C3-C7652092FA46}" type="slidenum">
              <a:rPr lang="en-NZ" smtClean="0"/>
              <a:t>‹#›</a:t>
            </a:fld>
            <a:endParaRPr lang="en-NZ"/>
          </a:p>
        </p:txBody>
      </p:sp>
    </p:spTree>
    <p:extLst>
      <p:ext uri="{BB962C8B-B14F-4D97-AF65-F5344CB8AC3E}">
        <p14:creationId xmlns:p14="http://schemas.microsoft.com/office/powerpoint/2010/main" val="14611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2D2E-0A9B-48E3-907A-B4E0E6BA8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a:extLst>
              <a:ext uri="{FF2B5EF4-FFF2-40B4-BE49-F238E27FC236}">
                <a16:creationId xmlns:a16="http://schemas.microsoft.com/office/drawing/2014/main" id="{4AB20FCE-05F3-456A-9122-AE06AEC527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a:extLst>
              <a:ext uri="{FF2B5EF4-FFF2-40B4-BE49-F238E27FC236}">
                <a16:creationId xmlns:a16="http://schemas.microsoft.com/office/drawing/2014/main" id="{E1017ECE-4694-4FA2-B6FE-CA5C833087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DE53EC-D277-40E9-80BE-4A6BDCCB1F39}"/>
              </a:ext>
            </a:extLst>
          </p:cNvPr>
          <p:cNvSpPr>
            <a:spLocks noGrp="1"/>
          </p:cNvSpPr>
          <p:nvPr>
            <p:ph type="dt" sz="half" idx="10"/>
          </p:nvPr>
        </p:nvSpPr>
        <p:spPr/>
        <p:txBody>
          <a:bodyPr/>
          <a:lstStyle/>
          <a:p>
            <a:fld id="{2A851F49-45D0-4381-8DD0-D2C723BF0664}" type="datetimeFigureOut">
              <a:rPr lang="en-NZ" smtClean="0"/>
              <a:t>5/10/2022</a:t>
            </a:fld>
            <a:endParaRPr lang="en-NZ"/>
          </a:p>
        </p:txBody>
      </p:sp>
      <p:sp>
        <p:nvSpPr>
          <p:cNvPr id="6" name="Footer Placeholder 5">
            <a:extLst>
              <a:ext uri="{FF2B5EF4-FFF2-40B4-BE49-F238E27FC236}">
                <a16:creationId xmlns:a16="http://schemas.microsoft.com/office/drawing/2014/main" id="{25420C36-FB80-4492-809D-35C6AE572EB2}"/>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05F2D8AC-02EF-4C0E-9DF7-26EB08B1D4EC}"/>
              </a:ext>
            </a:extLst>
          </p:cNvPr>
          <p:cNvSpPr>
            <a:spLocks noGrp="1"/>
          </p:cNvSpPr>
          <p:nvPr>
            <p:ph type="sldNum" sz="quarter" idx="12"/>
          </p:nvPr>
        </p:nvSpPr>
        <p:spPr/>
        <p:txBody>
          <a:bodyPr/>
          <a:lstStyle/>
          <a:p>
            <a:fld id="{92E054BB-8004-4BC7-93C3-C7652092FA46}" type="slidenum">
              <a:rPr lang="en-NZ" smtClean="0"/>
              <a:t>‹#›</a:t>
            </a:fld>
            <a:endParaRPr lang="en-NZ"/>
          </a:p>
        </p:txBody>
      </p:sp>
    </p:spTree>
    <p:extLst>
      <p:ext uri="{BB962C8B-B14F-4D97-AF65-F5344CB8AC3E}">
        <p14:creationId xmlns:p14="http://schemas.microsoft.com/office/powerpoint/2010/main" val="248442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743D8-B0AD-4F39-951D-CC7FC31662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a:extLst>
              <a:ext uri="{FF2B5EF4-FFF2-40B4-BE49-F238E27FC236}">
                <a16:creationId xmlns:a16="http://schemas.microsoft.com/office/drawing/2014/main" id="{F3299014-E696-491D-A7A5-0AB1439545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a:extLst>
              <a:ext uri="{FF2B5EF4-FFF2-40B4-BE49-F238E27FC236}">
                <a16:creationId xmlns:a16="http://schemas.microsoft.com/office/drawing/2014/main" id="{81827EC5-8C71-4F6B-A41A-AD9C5F66A7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4ABE5-E0B8-48CF-BDEF-4A1A1E0D5C76}"/>
              </a:ext>
            </a:extLst>
          </p:cNvPr>
          <p:cNvSpPr>
            <a:spLocks noGrp="1"/>
          </p:cNvSpPr>
          <p:nvPr>
            <p:ph type="dt" sz="half" idx="10"/>
          </p:nvPr>
        </p:nvSpPr>
        <p:spPr/>
        <p:txBody>
          <a:bodyPr/>
          <a:lstStyle/>
          <a:p>
            <a:fld id="{2A851F49-45D0-4381-8DD0-D2C723BF0664}" type="datetimeFigureOut">
              <a:rPr lang="en-NZ" smtClean="0"/>
              <a:t>5/10/2022</a:t>
            </a:fld>
            <a:endParaRPr lang="en-NZ"/>
          </a:p>
        </p:txBody>
      </p:sp>
      <p:sp>
        <p:nvSpPr>
          <p:cNvPr id="6" name="Footer Placeholder 5">
            <a:extLst>
              <a:ext uri="{FF2B5EF4-FFF2-40B4-BE49-F238E27FC236}">
                <a16:creationId xmlns:a16="http://schemas.microsoft.com/office/drawing/2014/main" id="{DAD2D392-7632-4657-8125-FC5AFACE3EFF}"/>
              </a:ext>
            </a:extLst>
          </p:cNvPr>
          <p:cNvSpPr>
            <a:spLocks noGrp="1"/>
          </p:cNvSpPr>
          <p:nvPr>
            <p:ph type="ftr" sz="quarter" idx="11"/>
          </p:nvPr>
        </p:nvSpPr>
        <p:spPr/>
        <p:txBody>
          <a:bodyPr/>
          <a:lstStyle/>
          <a:p>
            <a:endParaRPr lang="en-NZ"/>
          </a:p>
        </p:txBody>
      </p:sp>
      <p:sp>
        <p:nvSpPr>
          <p:cNvPr id="7" name="Slide Number Placeholder 6">
            <a:extLst>
              <a:ext uri="{FF2B5EF4-FFF2-40B4-BE49-F238E27FC236}">
                <a16:creationId xmlns:a16="http://schemas.microsoft.com/office/drawing/2014/main" id="{52E05AAA-1012-431A-BDE2-1BBF45877938}"/>
              </a:ext>
            </a:extLst>
          </p:cNvPr>
          <p:cNvSpPr>
            <a:spLocks noGrp="1"/>
          </p:cNvSpPr>
          <p:nvPr>
            <p:ph type="sldNum" sz="quarter" idx="12"/>
          </p:nvPr>
        </p:nvSpPr>
        <p:spPr/>
        <p:txBody>
          <a:bodyPr/>
          <a:lstStyle/>
          <a:p>
            <a:fld id="{92E054BB-8004-4BC7-93C3-C7652092FA46}" type="slidenum">
              <a:rPr lang="en-NZ" smtClean="0"/>
              <a:t>‹#›</a:t>
            </a:fld>
            <a:endParaRPr lang="en-NZ"/>
          </a:p>
        </p:txBody>
      </p:sp>
    </p:spTree>
    <p:extLst>
      <p:ext uri="{BB962C8B-B14F-4D97-AF65-F5344CB8AC3E}">
        <p14:creationId xmlns:p14="http://schemas.microsoft.com/office/powerpoint/2010/main" val="100843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3000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5985F9-6881-4B0A-9586-C5C26B61B3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a:extLst>
              <a:ext uri="{FF2B5EF4-FFF2-40B4-BE49-F238E27FC236}">
                <a16:creationId xmlns:a16="http://schemas.microsoft.com/office/drawing/2014/main" id="{1FAC7699-65AD-4FFF-8E53-78F4FB8867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108E790E-3570-4E04-992F-13BFC4CF4C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851F49-45D0-4381-8DD0-D2C723BF0664}" type="datetimeFigureOut">
              <a:rPr lang="en-NZ" smtClean="0"/>
              <a:t>5/10/2022</a:t>
            </a:fld>
            <a:endParaRPr lang="en-NZ"/>
          </a:p>
        </p:txBody>
      </p:sp>
      <p:sp>
        <p:nvSpPr>
          <p:cNvPr id="5" name="Footer Placeholder 4">
            <a:extLst>
              <a:ext uri="{FF2B5EF4-FFF2-40B4-BE49-F238E27FC236}">
                <a16:creationId xmlns:a16="http://schemas.microsoft.com/office/drawing/2014/main" id="{69A9FDB2-1802-43DB-89E2-CB53BFC672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a:extLst>
              <a:ext uri="{FF2B5EF4-FFF2-40B4-BE49-F238E27FC236}">
                <a16:creationId xmlns:a16="http://schemas.microsoft.com/office/drawing/2014/main" id="{957479DF-5BB0-4D59-A9A1-110C36A3EA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054BB-8004-4BC7-93C3-C7652092FA46}" type="slidenum">
              <a:rPr lang="en-NZ" smtClean="0"/>
              <a:t>‹#›</a:t>
            </a:fld>
            <a:endParaRPr lang="en-NZ"/>
          </a:p>
        </p:txBody>
      </p:sp>
    </p:spTree>
    <p:extLst>
      <p:ext uri="{BB962C8B-B14F-4D97-AF65-F5344CB8AC3E}">
        <p14:creationId xmlns:p14="http://schemas.microsoft.com/office/powerpoint/2010/main" val="2463009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jpeg"/><Relationship Id="rId7" Type="http://schemas.openxmlformats.org/officeDocument/2006/relationships/image" Target="../media/image20.sv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3.jpeg"/><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ilot navigation Pilot headset on top of Aeronautical chart vfr navigation stock pictures, royalty-free photos &amp; images">
            <a:extLst>
              <a:ext uri="{FF2B5EF4-FFF2-40B4-BE49-F238E27FC236}">
                <a16:creationId xmlns:a16="http://schemas.microsoft.com/office/drawing/2014/main" id="{404BE2F7-82BC-4C34-964A-083774918966}"/>
              </a:ext>
            </a:extLst>
          </p:cNvPr>
          <p:cNvPicPr>
            <a:picLocks noChangeAspect="1" noChangeArrowheads="1"/>
          </p:cNvPicPr>
          <p:nvPr/>
        </p:nvPicPr>
        <p:blipFill>
          <a:blip r:embed="rId3">
            <a:alphaModFix amt="18000"/>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blipFill dpi="0" rotWithShape="1">
            <a:blip r:embed="rId4">
              <a:alphaModFix amt="18000"/>
            </a:blip>
            <a:srcRect/>
            <a:tile tx="0" ty="0" sx="100000" sy="100000" flip="none" algn="tl"/>
          </a:blipFill>
        </p:spPr>
      </p:pic>
      <p:sp>
        <p:nvSpPr>
          <p:cNvPr id="2" name="Title 1">
            <a:extLst>
              <a:ext uri="{FF2B5EF4-FFF2-40B4-BE49-F238E27FC236}">
                <a16:creationId xmlns:a16="http://schemas.microsoft.com/office/drawing/2014/main" id="{A34B9ECD-B9F3-4199-88D9-1740045A86D1}"/>
              </a:ext>
            </a:extLst>
          </p:cNvPr>
          <p:cNvSpPr>
            <a:spLocks noGrp="1"/>
          </p:cNvSpPr>
          <p:nvPr>
            <p:ph type="ctrTitle"/>
          </p:nvPr>
        </p:nvSpPr>
        <p:spPr/>
        <p:txBody>
          <a:bodyPr/>
          <a:lstStyle/>
          <a:p>
            <a:r>
              <a:rPr lang="en-US" dirty="0"/>
              <a:t>Teaching Visual Navigation Part 2</a:t>
            </a:r>
            <a:endParaRPr lang="en-NZ" dirty="0"/>
          </a:p>
        </p:txBody>
      </p:sp>
      <p:sp>
        <p:nvSpPr>
          <p:cNvPr id="3" name="Subtitle 2">
            <a:extLst>
              <a:ext uri="{FF2B5EF4-FFF2-40B4-BE49-F238E27FC236}">
                <a16:creationId xmlns:a16="http://schemas.microsoft.com/office/drawing/2014/main" id="{63922CBC-C49C-40DA-87E9-5BAAF4C4F2B8}"/>
              </a:ext>
            </a:extLst>
          </p:cNvPr>
          <p:cNvSpPr>
            <a:spLocks noGrp="1"/>
          </p:cNvSpPr>
          <p:nvPr>
            <p:ph type="subTitle" idx="1"/>
          </p:nvPr>
        </p:nvSpPr>
        <p:spPr/>
        <p:txBody>
          <a:bodyPr/>
          <a:lstStyle/>
          <a:p>
            <a:r>
              <a:rPr lang="en-US" dirty="0"/>
              <a:t>Flight Instructor Seminar 2022</a:t>
            </a:r>
          </a:p>
          <a:p>
            <a:r>
              <a:rPr lang="en-US" dirty="0"/>
              <a:t>Guy Brooking</a:t>
            </a:r>
            <a:endParaRPr lang="en-NZ" dirty="0"/>
          </a:p>
        </p:txBody>
      </p:sp>
      <p:pic>
        <p:nvPicPr>
          <p:cNvPr id="4" name="Picture 2" descr="W:\corporate_image\caa_logo\CAA-Full-Logo_300.jpg">
            <a:extLst>
              <a:ext uri="{FF2B5EF4-FFF2-40B4-BE49-F238E27FC236}">
                <a16:creationId xmlns:a16="http://schemas.microsoft.com/office/drawing/2014/main" id="{51774647-435E-47D8-8141-8583F7FB02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87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Lesson 4  </a:t>
            </a:r>
            <a:endParaRPr lang="en-NZ" dirty="0"/>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30E66257-DA92-4747-9C7C-C400994206E5}"/>
              </a:ext>
            </a:extLst>
          </p:cNvPr>
          <p:cNvSpPr/>
          <p:nvPr/>
        </p:nvSpPr>
        <p:spPr>
          <a:xfrm>
            <a:off x="291884" y="1434046"/>
            <a:ext cx="6096000" cy="1200329"/>
          </a:xfrm>
          <a:prstGeom prst="rect">
            <a:avLst/>
          </a:prstGeom>
        </p:spPr>
        <p:txBody>
          <a:bodyPr>
            <a:spAutoFit/>
          </a:bodyPr>
          <a:lstStyle/>
          <a:p>
            <a:r>
              <a:rPr lang="en-US" u="sng" dirty="0"/>
              <a:t>Objectives: </a:t>
            </a:r>
          </a:p>
          <a:p>
            <a:r>
              <a:rPr lang="en-US" dirty="0">
                <a:solidFill>
                  <a:schemeClr val="accent6">
                    <a:lumMod val="50000"/>
                  </a:schemeClr>
                </a:solidFill>
              </a:rPr>
              <a:t>Recover from an inadvertent entry into IMC</a:t>
            </a:r>
          </a:p>
          <a:p>
            <a:r>
              <a:rPr lang="en-US" dirty="0">
                <a:solidFill>
                  <a:schemeClr val="accent6">
                    <a:lumMod val="50000"/>
                  </a:schemeClr>
                </a:solidFill>
              </a:rPr>
              <a:t>To Carry Out the Lost Procedure</a:t>
            </a:r>
          </a:p>
          <a:p>
            <a:endParaRPr lang="en-US" dirty="0">
              <a:solidFill>
                <a:schemeClr val="accent6">
                  <a:lumMod val="50000"/>
                </a:schemeClr>
              </a:solidFill>
            </a:endParaRPr>
          </a:p>
        </p:txBody>
      </p:sp>
      <p:grpSp>
        <p:nvGrpSpPr>
          <p:cNvPr id="72" name="Group 71">
            <a:extLst>
              <a:ext uri="{FF2B5EF4-FFF2-40B4-BE49-F238E27FC236}">
                <a16:creationId xmlns:a16="http://schemas.microsoft.com/office/drawing/2014/main" id="{C8C975F1-6D1F-44F6-A362-5AB4487DD09A}"/>
              </a:ext>
            </a:extLst>
          </p:cNvPr>
          <p:cNvGrpSpPr/>
          <p:nvPr/>
        </p:nvGrpSpPr>
        <p:grpSpPr>
          <a:xfrm>
            <a:off x="2001623" y="860364"/>
            <a:ext cx="10190377" cy="5833707"/>
            <a:chOff x="1333091" y="5826"/>
            <a:chExt cx="10190377" cy="5833707"/>
          </a:xfrm>
        </p:grpSpPr>
        <p:grpSp>
          <p:nvGrpSpPr>
            <p:cNvPr id="73" name="Group 72">
              <a:extLst>
                <a:ext uri="{FF2B5EF4-FFF2-40B4-BE49-F238E27FC236}">
                  <a16:creationId xmlns:a16="http://schemas.microsoft.com/office/drawing/2014/main" id="{3426167A-06B5-4FE9-8263-0DD72AD4C436}"/>
                </a:ext>
              </a:extLst>
            </p:cNvPr>
            <p:cNvGrpSpPr/>
            <p:nvPr/>
          </p:nvGrpSpPr>
          <p:grpSpPr>
            <a:xfrm>
              <a:off x="2388742" y="3055813"/>
              <a:ext cx="632362" cy="1484561"/>
              <a:chOff x="2153851" y="3055813"/>
              <a:chExt cx="632362" cy="1484561"/>
            </a:xfrm>
          </p:grpSpPr>
          <p:cxnSp>
            <p:nvCxnSpPr>
              <p:cNvPr id="132" name="Straight Arrow Connector 131">
                <a:extLst>
                  <a:ext uri="{FF2B5EF4-FFF2-40B4-BE49-F238E27FC236}">
                    <a16:creationId xmlns:a16="http://schemas.microsoft.com/office/drawing/2014/main" id="{0651FBBE-61B4-4C5D-9091-789C2153E385}"/>
                  </a:ext>
                </a:extLst>
              </p:cNvPr>
              <p:cNvCxnSpPr>
                <a:cxnSpLocks/>
              </p:cNvCxnSpPr>
              <p:nvPr/>
            </p:nvCxnSpPr>
            <p:spPr>
              <a:xfrm rot="618399" flipH="1" flipV="1">
                <a:off x="2153851" y="3055813"/>
                <a:ext cx="507666" cy="1079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6B0D1C80-4139-4C63-90B0-045F7CE3BFE0}"/>
                  </a:ext>
                </a:extLst>
              </p:cNvPr>
              <p:cNvGrpSpPr/>
              <p:nvPr/>
            </p:nvGrpSpPr>
            <p:grpSpPr>
              <a:xfrm rot="20633221" flipH="1">
                <a:off x="2442042" y="4252507"/>
                <a:ext cx="344171" cy="287867"/>
                <a:chOff x="5238044" y="3002844"/>
                <a:chExt cx="598311" cy="575735"/>
              </a:xfrm>
            </p:grpSpPr>
            <p:cxnSp>
              <p:nvCxnSpPr>
                <p:cNvPr id="134" name="Straight Connector 133">
                  <a:extLst>
                    <a:ext uri="{FF2B5EF4-FFF2-40B4-BE49-F238E27FC236}">
                      <a16:creationId xmlns:a16="http://schemas.microsoft.com/office/drawing/2014/main" id="{714066BD-C351-45FF-A58D-60C242FE49D4}"/>
                    </a:ext>
                  </a:extLst>
                </p:cNvPr>
                <p:cNvCxnSpPr/>
                <p:nvPr/>
              </p:nvCxnSpPr>
              <p:spPr>
                <a:xfrm>
                  <a:off x="5531556" y="3002844"/>
                  <a:ext cx="0" cy="575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CE828E64-A4AA-41E7-9E1F-5E64CEC69324}"/>
                    </a:ext>
                  </a:extLst>
                </p:cNvPr>
                <p:cNvCxnSpPr>
                  <a:cxnSpLocks/>
                </p:cNvCxnSpPr>
                <p:nvPr/>
              </p:nvCxnSpPr>
              <p:spPr>
                <a:xfrm flipH="1">
                  <a:off x="5238044" y="3155244"/>
                  <a:ext cx="5983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B7A2B942-0E66-4DAD-8E84-60C5E875A00F}"/>
                    </a:ext>
                  </a:extLst>
                </p:cNvPr>
                <p:cNvCxnSpPr>
                  <a:cxnSpLocks/>
                </p:cNvCxnSpPr>
                <p:nvPr/>
              </p:nvCxnSpPr>
              <p:spPr>
                <a:xfrm>
                  <a:off x="5413022" y="3578579"/>
                  <a:ext cx="23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4" name="Group 73">
              <a:extLst>
                <a:ext uri="{FF2B5EF4-FFF2-40B4-BE49-F238E27FC236}">
                  <a16:creationId xmlns:a16="http://schemas.microsoft.com/office/drawing/2014/main" id="{6C2496DC-0DCB-43B7-9A66-84C5D81E444B}"/>
                </a:ext>
              </a:extLst>
            </p:cNvPr>
            <p:cNvGrpSpPr/>
            <p:nvPr/>
          </p:nvGrpSpPr>
          <p:grpSpPr>
            <a:xfrm>
              <a:off x="1333091" y="5826"/>
              <a:ext cx="10190377" cy="5833707"/>
              <a:chOff x="1333091" y="5826"/>
              <a:chExt cx="10190377" cy="5833707"/>
            </a:xfrm>
          </p:grpSpPr>
          <p:sp>
            <p:nvSpPr>
              <p:cNvPr id="75" name="TextBox 74">
                <a:extLst>
                  <a:ext uri="{FF2B5EF4-FFF2-40B4-BE49-F238E27FC236}">
                    <a16:creationId xmlns:a16="http://schemas.microsoft.com/office/drawing/2014/main" id="{7FA93054-A16D-41F6-BEFA-1945A0556A9D}"/>
                  </a:ext>
                </a:extLst>
              </p:cNvPr>
              <p:cNvSpPr txBox="1"/>
              <p:nvPr/>
            </p:nvSpPr>
            <p:spPr>
              <a:xfrm>
                <a:off x="7205156" y="1018467"/>
                <a:ext cx="2998783" cy="923330"/>
              </a:xfrm>
              <a:prstGeom prst="rect">
                <a:avLst/>
              </a:prstGeom>
              <a:noFill/>
              <a:ln>
                <a:noFill/>
              </a:ln>
            </p:spPr>
            <p:txBody>
              <a:bodyPr wrap="square" rtlCol="0">
                <a:spAutoFit/>
              </a:bodyPr>
              <a:lstStyle/>
              <a:p>
                <a:pPr algn="ctr"/>
                <a:r>
                  <a:rPr lang="en-US" u="sng" dirty="0"/>
                  <a:t>Maintain Scan:</a:t>
                </a:r>
              </a:p>
              <a:p>
                <a:pPr algn="ctr"/>
                <a:r>
                  <a:rPr lang="en-US" dirty="0">
                    <a:solidFill>
                      <a:srgbClr val="002060"/>
                    </a:solidFill>
                  </a:rPr>
                  <a:t>Time to exit</a:t>
                </a:r>
              </a:p>
              <a:p>
                <a:pPr algn="ctr"/>
                <a:endParaRPr lang="en-US" dirty="0">
                  <a:solidFill>
                    <a:srgbClr val="002060"/>
                  </a:solidFill>
                </a:endParaRPr>
              </a:p>
            </p:txBody>
          </p:sp>
          <p:grpSp>
            <p:nvGrpSpPr>
              <p:cNvPr id="76" name="Group 75">
                <a:extLst>
                  <a:ext uri="{FF2B5EF4-FFF2-40B4-BE49-F238E27FC236}">
                    <a16:creationId xmlns:a16="http://schemas.microsoft.com/office/drawing/2014/main" id="{223583BB-0B1B-4811-9E49-51ADFDD1D16F}"/>
                  </a:ext>
                </a:extLst>
              </p:cNvPr>
              <p:cNvGrpSpPr/>
              <p:nvPr/>
            </p:nvGrpSpPr>
            <p:grpSpPr>
              <a:xfrm>
                <a:off x="1333091" y="5826"/>
                <a:ext cx="10190377" cy="5833707"/>
                <a:chOff x="1349869" y="0"/>
                <a:chExt cx="10190377" cy="5833707"/>
              </a:xfrm>
            </p:grpSpPr>
            <p:cxnSp>
              <p:nvCxnSpPr>
                <p:cNvPr id="77" name="Straight Connector 76">
                  <a:extLst>
                    <a:ext uri="{FF2B5EF4-FFF2-40B4-BE49-F238E27FC236}">
                      <a16:creationId xmlns:a16="http://schemas.microsoft.com/office/drawing/2014/main" id="{AD5A45DB-D424-48BF-BF0A-AA34FE35C431}"/>
                    </a:ext>
                  </a:extLst>
                </p:cNvPr>
                <p:cNvCxnSpPr>
                  <a:cxnSpLocks/>
                </p:cNvCxnSpPr>
                <p:nvPr/>
              </p:nvCxnSpPr>
              <p:spPr>
                <a:xfrm>
                  <a:off x="6134456" y="3019108"/>
                  <a:ext cx="222777" cy="2419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64F74344-317A-40FB-8242-2E9479A87F76}"/>
                    </a:ext>
                  </a:extLst>
                </p:cNvPr>
                <p:cNvGrpSpPr/>
                <p:nvPr/>
              </p:nvGrpSpPr>
              <p:grpSpPr>
                <a:xfrm>
                  <a:off x="1349869" y="0"/>
                  <a:ext cx="10190377" cy="5833707"/>
                  <a:chOff x="1114978" y="0"/>
                  <a:chExt cx="10190377" cy="5833707"/>
                </a:xfrm>
              </p:grpSpPr>
              <p:grpSp>
                <p:nvGrpSpPr>
                  <p:cNvPr id="79" name="Group 78">
                    <a:extLst>
                      <a:ext uri="{FF2B5EF4-FFF2-40B4-BE49-F238E27FC236}">
                        <a16:creationId xmlns:a16="http://schemas.microsoft.com/office/drawing/2014/main" id="{C98F2BF1-E23B-4782-8C0C-F3AF3ADC911C}"/>
                      </a:ext>
                    </a:extLst>
                  </p:cNvPr>
                  <p:cNvGrpSpPr/>
                  <p:nvPr/>
                </p:nvGrpSpPr>
                <p:grpSpPr>
                  <a:xfrm>
                    <a:off x="9100275" y="814195"/>
                    <a:ext cx="1503827" cy="1563200"/>
                    <a:chOff x="9440997" y="2495364"/>
                    <a:chExt cx="1353816" cy="1422044"/>
                  </a:xfrm>
                </p:grpSpPr>
                <p:pic>
                  <p:nvPicPr>
                    <p:cNvPr id="127" name="Graphic 126" descr="Rain">
                      <a:extLst>
                        <a:ext uri="{FF2B5EF4-FFF2-40B4-BE49-F238E27FC236}">
                          <a16:creationId xmlns:a16="http://schemas.microsoft.com/office/drawing/2014/main" id="{4C7C881C-9C44-46C5-B824-D2CB24D26C8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440997" y="2495364"/>
                      <a:ext cx="636057" cy="636057"/>
                    </a:xfrm>
                    <a:prstGeom prst="rect">
                      <a:avLst/>
                    </a:prstGeom>
                  </p:spPr>
                </p:pic>
                <p:pic>
                  <p:nvPicPr>
                    <p:cNvPr id="128" name="Graphic 127" descr="Rain">
                      <a:extLst>
                        <a:ext uri="{FF2B5EF4-FFF2-40B4-BE49-F238E27FC236}">
                          <a16:creationId xmlns:a16="http://schemas.microsoft.com/office/drawing/2014/main" id="{756E6EA6-B95D-4D94-8EAF-4436F6C9803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776092" y="2908224"/>
                      <a:ext cx="636057" cy="636057"/>
                    </a:xfrm>
                    <a:prstGeom prst="rect">
                      <a:avLst/>
                    </a:prstGeom>
                  </p:spPr>
                </p:pic>
                <p:pic>
                  <p:nvPicPr>
                    <p:cNvPr id="129" name="Graphic 128" descr="Rain">
                      <a:extLst>
                        <a:ext uri="{FF2B5EF4-FFF2-40B4-BE49-F238E27FC236}">
                          <a16:creationId xmlns:a16="http://schemas.microsoft.com/office/drawing/2014/main" id="{EEFF4827-6135-46AA-935A-78E04470043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058144" y="2553374"/>
                      <a:ext cx="636057" cy="636057"/>
                    </a:xfrm>
                    <a:prstGeom prst="rect">
                      <a:avLst/>
                    </a:prstGeom>
                  </p:spPr>
                </p:pic>
                <p:pic>
                  <p:nvPicPr>
                    <p:cNvPr id="130" name="Graphic 129" descr="Rain">
                      <a:extLst>
                        <a:ext uri="{FF2B5EF4-FFF2-40B4-BE49-F238E27FC236}">
                          <a16:creationId xmlns:a16="http://schemas.microsoft.com/office/drawing/2014/main" id="{09906591-DEC1-46D1-A8F6-1BCCBD24987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94318" y="3281351"/>
                      <a:ext cx="636057" cy="636057"/>
                    </a:xfrm>
                    <a:prstGeom prst="rect">
                      <a:avLst/>
                    </a:prstGeom>
                  </p:spPr>
                </p:pic>
                <p:pic>
                  <p:nvPicPr>
                    <p:cNvPr id="131" name="Graphic 130" descr="Rain">
                      <a:extLst>
                        <a:ext uri="{FF2B5EF4-FFF2-40B4-BE49-F238E27FC236}">
                          <a16:creationId xmlns:a16="http://schemas.microsoft.com/office/drawing/2014/main" id="{48514A3C-59E5-4D9A-B283-CB7BB812B7D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158756" y="3189431"/>
                      <a:ext cx="636057" cy="636057"/>
                    </a:xfrm>
                    <a:prstGeom prst="rect">
                      <a:avLst/>
                    </a:prstGeom>
                  </p:spPr>
                </p:pic>
              </p:grpSp>
              <p:grpSp>
                <p:nvGrpSpPr>
                  <p:cNvPr id="80" name="Group 79">
                    <a:extLst>
                      <a:ext uri="{FF2B5EF4-FFF2-40B4-BE49-F238E27FC236}">
                        <a16:creationId xmlns:a16="http://schemas.microsoft.com/office/drawing/2014/main" id="{53934FF5-4262-4BB7-A093-9C49BD08521B}"/>
                      </a:ext>
                    </a:extLst>
                  </p:cNvPr>
                  <p:cNvGrpSpPr/>
                  <p:nvPr/>
                </p:nvGrpSpPr>
                <p:grpSpPr>
                  <a:xfrm>
                    <a:off x="1114978" y="2118653"/>
                    <a:ext cx="10190377" cy="3715054"/>
                    <a:chOff x="4967904" y="2485418"/>
                    <a:chExt cx="10190377" cy="3715054"/>
                  </a:xfrm>
                </p:grpSpPr>
                <p:cxnSp>
                  <p:nvCxnSpPr>
                    <p:cNvPr id="106" name="Straight Arrow Connector 105">
                      <a:extLst>
                        <a:ext uri="{FF2B5EF4-FFF2-40B4-BE49-F238E27FC236}">
                          <a16:creationId xmlns:a16="http://schemas.microsoft.com/office/drawing/2014/main" id="{806A2158-E08A-4000-BB58-06EBD37F07F2}"/>
                        </a:ext>
                      </a:extLst>
                    </p:cNvPr>
                    <p:cNvCxnSpPr>
                      <a:cxnSpLocks/>
                    </p:cNvCxnSpPr>
                    <p:nvPr/>
                  </p:nvCxnSpPr>
                  <p:spPr>
                    <a:xfrm flipH="1" flipV="1">
                      <a:off x="7143951" y="5552459"/>
                      <a:ext cx="854871" cy="1870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0E05CD22-5D46-40EB-B3D6-247FC8CB8959}"/>
                        </a:ext>
                      </a:extLst>
                    </p:cNvPr>
                    <p:cNvCxnSpPr>
                      <a:cxnSpLocks/>
                    </p:cNvCxnSpPr>
                    <p:nvPr/>
                  </p:nvCxnSpPr>
                  <p:spPr>
                    <a:xfrm flipV="1">
                      <a:off x="7134161" y="5141438"/>
                      <a:ext cx="76180" cy="291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F7DD2F03-D9AF-4ED2-8784-28C63CBD0FDF}"/>
                        </a:ext>
                      </a:extLst>
                    </p:cNvPr>
                    <p:cNvSpPr txBox="1"/>
                    <p:nvPr/>
                  </p:nvSpPr>
                  <p:spPr>
                    <a:xfrm>
                      <a:off x="4967904" y="4772342"/>
                      <a:ext cx="1913684" cy="646331"/>
                    </a:xfrm>
                    <a:prstGeom prst="rect">
                      <a:avLst/>
                    </a:prstGeom>
                    <a:noFill/>
                    <a:ln>
                      <a:noFill/>
                    </a:ln>
                  </p:spPr>
                  <p:txBody>
                    <a:bodyPr wrap="square" rtlCol="0">
                      <a:spAutoFit/>
                    </a:bodyPr>
                    <a:lstStyle/>
                    <a:p>
                      <a:pPr algn="ctr"/>
                      <a:r>
                        <a:rPr lang="en-US" dirty="0">
                          <a:solidFill>
                            <a:srgbClr val="002060"/>
                          </a:solidFill>
                        </a:rPr>
                        <a:t>Practice</a:t>
                      </a:r>
                    </a:p>
                    <a:p>
                      <a:pPr algn="ctr"/>
                      <a:r>
                        <a:rPr lang="en-US" dirty="0">
                          <a:solidFill>
                            <a:srgbClr val="002060"/>
                          </a:solidFill>
                        </a:rPr>
                        <a:t>Diversion</a:t>
                      </a:r>
                      <a:endParaRPr lang="en-NZ" dirty="0">
                        <a:solidFill>
                          <a:srgbClr val="002060"/>
                        </a:solidFill>
                      </a:endParaRPr>
                    </a:p>
                  </p:txBody>
                </p:sp>
                <p:sp>
                  <p:nvSpPr>
                    <p:cNvPr id="109" name="TextBox 108">
                      <a:extLst>
                        <a:ext uri="{FF2B5EF4-FFF2-40B4-BE49-F238E27FC236}">
                          <a16:creationId xmlns:a16="http://schemas.microsoft.com/office/drawing/2014/main" id="{F6B4B238-CDE2-4FB1-9ED8-96EC6C71659E}"/>
                        </a:ext>
                      </a:extLst>
                    </p:cNvPr>
                    <p:cNvSpPr txBox="1"/>
                    <p:nvPr/>
                  </p:nvSpPr>
                  <p:spPr>
                    <a:xfrm>
                      <a:off x="8739682" y="4262749"/>
                      <a:ext cx="2998783" cy="1754326"/>
                    </a:xfrm>
                    <a:prstGeom prst="rect">
                      <a:avLst/>
                    </a:prstGeom>
                    <a:noFill/>
                    <a:ln>
                      <a:noFill/>
                    </a:ln>
                  </p:spPr>
                  <p:txBody>
                    <a:bodyPr wrap="square" rtlCol="0">
                      <a:spAutoFit/>
                    </a:bodyPr>
                    <a:lstStyle/>
                    <a:p>
                      <a:pPr algn="ctr"/>
                      <a:r>
                        <a:rPr lang="en-US" u="sng" dirty="0"/>
                        <a:t>Lost Initial Actions:</a:t>
                      </a:r>
                    </a:p>
                    <a:p>
                      <a:pPr algn="ctr"/>
                      <a:r>
                        <a:rPr lang="en-US" dirty="0">
                          <a:solidFill>
                            <a:srgbClr val="002060"/>
                          </a:solidFill>
                        </a:rPr>
                        <a:t>Check D.I. &amp; Fuel</a:t>
                      </a:r>
                    </a:p>
                    <a:p>
                      <a:pPr algn="ctr"/>
                      <a:r>
                        <a:rPr lang="en-US" dirty="0">
                          <a:solidFill>
                            <a:srgbClr val="002060"/>
                          </a:solidFill>
                        </a:rPr>
                        <a:t>Hold overhead feature</a:t>
                      </a:r>
                    </a:p>
                    <a:p>
                      <a:pPr algn="ctr"/>
                      <a:r>
                        <a:rPr lang="en-US" dirty="0">
                          <a:solidFill>
                            <a:srgbClr val="FF0000"/>
                          </a:solidFill>
                        </a:rPr>
                        <a:t>Note time</a:t>
                      </a:r>
                    </a:p>
                    <a:p>
                      <a:pPr algn="ctr"/>
                      <a:r>
                        <a:rPr lang="en-US" dirty="0">
                          <a:solidFill>
                            <a:srgbClr val="002060"/>
                          </a:solidFill>
                        </a:rPr>
                        <a:t>Contact: ATC/FISCOM/121.5</a:t>
                      </a:r>
                    </a:p>
                    <a:p>
                      <a:pPr algn="ctr"/>
                      <a:r>
                        <a:rPr lang="en-US" dirty="0">
                          <a:solidFill>
                            <a:srgbClr val="002060"/>
                          </a:solidFill>
                        </a:rPr>
                        <a:t>Squawk 7700</a:t>
                      </a:r>
                      <a:endParaRPr lang="en-NZ" dirty="0">
                        <a:solidFill>
                          <a:srgbClr val="002060"/>
                        </a:solidFill>
                      </a:endParaRPr>
                    </a:p>
                  </p:txBody>
                </p:sp>
                <p:sp>
                  <p:nvSpPr>
                    <p:cNvPr id="110" name="TextBox 109">
                      <a:extLst>
                        <a:ext uri="{FF2B5EF4-FFF2-40B4-BE49-F238E27FC236}">
                          <a16:creationId xmlns:a16="http://schemas.microsoft.com/office/drawing/2014/main" id="{227B8E33-7BA7-424F-8B67-EAF4987DF46E}"/>
                        </a:ext>
                      </a:extLst>
                    </p:cNvPr>
                    <p:cNvSpPr txBox="1"/>
                    <p:nvPr/>
                  </p:nvSpPr>
                  <p:spPr>
                    <a:xfrm>
                      <a:off x="10532274" y="2485418"/>
                      <a:ext cx="868187" cy="369332"/>
                    </a:xfrm>
                    <a:prstGeom prst="rect">
                      <a:avLst/>
                    </a:prstGeom>
                    <a:noFill/>
                    <a:ln>
                      <a:noFill/>
                    </a:ln>
                  </p:spPr>
                  <p:txBody>
                    <a:bodyPr wrap="none" rtlCol="0">
                      <a:spAutoFit/>
                    </a:bodyPr>
                    <a:lstStyle/>
                    <a:p>
                      <a:pPr algn="ctr"/>
                      <a:r>
                        <a:rPr lang="en-US" dirty="0">
                          <a:solidFill>
                            <a:srgbClr val="002060"/>
                          </a:solidFill>
                        </a:rPr>
                        <a:t>Last Fix</a:t>
                      </a:r>
                      <a:endParaRPr lang="en-NZ" dirty="0">
                        <a:solidFill>
                          <a:srgbClr val="002060"/>
                        </a:solidFill>
                      </a:endParaRPr>
                    </a:p>
                  </p:txBody>
                </p:sp>
                <p:sp>
                  <p:nvSpPr>
                    <p:cNvPr id="111" name="Freeform: Shape 110">
                      <a:extLst>
                        <a:ext uri="{FF2B5EF4-FFF2-40B4-BE49-F238E27FC236}">
                          <a16:creationId xmlns:a16="http://schemas.microsoft.com/office/drawing/2014/main" id="{D527DEFD-A18F-4D62-9680-906E6CC602C2}"/>
                        </a:ext>
                      </a:extLst>
                    </p:cNvPr>
                    <p:cNvSpPr/>
                    <p:nvPr/>
                  </p:nvSpPr>
                  <p:spPr>
                    <a:xfrm rot="19599489">
                      <a:off x="7833480" y="3434089"/>
                      <a:ext cx="3226410" cy="1273705"/>
                    </a:xfrm>
                    <a:custGeom>
                      <a:avLst/>
                      <a:gdLst>
                        <a:gd name="connsiteX0" fmla="*/ 3933022 w 3933022"/>
                        <a:gd name="connsiteY0" fmla="*/ 0 h 1238237"/>
                        <a:gd name="connsiteX1" fmla="*/ 3877937 w 3933022"/>
                        <a:gd name="connsiteY1" fmla="*/ 22034 h 1238237"/>
                        <a:gd name="connsiteX2" fmla="*/ 3844887 w 3933022"/>
                        <a:gd name="connsiteY2" fmla="*/ 33051 h 1238237"/>
                        <a:gd name="connsiteX3" fmla="*/ 3811836 w 3933022"/>
                        <a:gd name="connsiteY3" fmla="*/ 55084 h 1238237"/>
                        <a:gd name="connsiteX4" fmla="*/ 3701668 w 3933022"/>
                        <a:gd name="connsiteY4" fmla="*/ 88135 h 1238237"/>
                        <a:gd name="connsiteX5" fmla="*/ 3668617 w 3933022"/>
                        <a:gd name="connsiteY5" fmla="*/ 110169 h 1238237"/>
                        <a:gd name="connsiteX6" fmla="*/ 3591499 w 3933022"/>
                        <a:gd name="connsiteY6" fmla="*/ 132202 h 1238237"/>
                        <a:gd name="connsiteX7" fmla="*/ 3558448 w 3933022"/>
                        <a:gd name="connsiteY7" fmla="*/ 154236 h 1238237"/>
                        <a:gd name="connsiteX8" fmla="*/ 3514381 w 3933022"/>
                        <a:gd name="connsiteY8" fmla="*/ 165253 h 1238237"/>
                        <a:gd name="connsiteX9" fmla="*/ 3426246 w 3933022"/>
                        <a:gd name="connsiteY9" fmla="*/ 187287 h 1238237"/>
                        <a:gd name="connsiteX10" fmla="*/ 3382178 w 3933022"/>
                        <a:gd name="connsiteY10" fmla="*/ 209320 h 1238237"/>
                        <a:gd name="connsiteX11" fmla="*/ 3349128 w 3933022"/>
                        <a:gd name="connsiteY11" fmla="*/ 231354 h 1238237"/>
                        <a:gd name="connsiteX12" fmla="*/ 3194892 w 3933022"/>
                        <a:gd name="connsiteY12" fmla="*/ 264405 h 1238237"/>
                        <a:gd name="connsiteX13" fmla="*/ 3161841 w 3933022"/>
                        <a:gd name="connsiteY13" fmla="*/ 275422 h 1238237"/>
                        <a:gd name="connsiteX14" fmla="*/ 3128790 w 3933022"/>
                        <a:gd name="connsiteY14" fmla="*/ 297455 h 1238237"/>
                        <a:gd name="connsiteX15" fmla="*/ 2985571 w 3933022"/>
                        <a:gd name="connsiteY15" fmla="*/ 341523 h 1238237"/>
                        <a:gd name="connsiteX16" fmla="*/ 2941504 w 3933022"/>
                        <a:gd name="connsiteY16" fmla="*/ 363557 h 1238237"/>
                        <a:gd name="connsiteX17" fmla="*/ 2897436 w 3933022"/>
                        <a:gd name="connsiteY17" fmla="*/ 374573 h 1238237"/>
                        <a:gd name="connsiteX18" fmla="*/ 2864386 w 3933022"/>
                        <a:gd name="connsiteY18" fmla="*/ 385590 h 1238237"/>
                        <a:gd name="connsiteX19" fmla="*/ 2820318 w 3933022"/>
                        <a:gd name="connsiteY19" fmla="*/ 396607 h 1238237"/>
                        <a:gd name="connsiteX20" fmla="*/ 2787268 w 3933022"/>
                        <a:gd name="connsiteY20" fmla="*/ 407624 h 1238237"/>
                        <a:gd name="connsiteX21" fmla="*/ 2721166 w 3933022"/>
                        <a:gd name="connsiteY21" fmla="*/ 440675 h 1238237"/>
                        <a:gd name="connsiteX22" fmla="*/ 2610998 w 3933022"/>
                        <a:gd name="connsiteY22" fmla="*/ 462708 h 1238237"/>
                        <a:gd name="connsiteX23" fmla="*/ 2544896 w 3933022"/>
                        <a:gd name="connsiteY23" fmla="*/ 484742 h 1238237"/>
                        <a:gd name="connsiteX24" fmla="*/ 2357610 w 3933022"/>
                        <a:gd name="connsiteY24" fmla="*/ 517793 h 1238237"/>
                        <a:gd name="connsiteX25" fmla="*/ 2313542 w 3933022"/>
                        <a:gd name="connsiteY25" fmla="*/ 539827 h 1238237"/>
                        <a:gd name="connsiteX26" fmla="*/ 2236424 w 3933022"/>
                        <a:gd name="connsiteY26" fmla="*/ 561860 h 1238237"/>
                        <a:gd name="connsiteX27" fmla="*/ 2203374 w 3933022"/>
                        <a:gd name="connsiteY27" fmla="*/ 572877 h 1238237"/>
                        <a:gd name="connsiteX28" fmla="*/ 2115239 w 3933022"/>
                        <a:gd name="connsiteY28" fmla="*/ 583894 h 1238237"/>
                        <a:gd name="connsiteX29" fmla="*/ 2049137 w 3933022"/>
                        <a:gd name="connsiteY29" fmla="*/ 605928 h 1238237"/>
                        <a:gd name="connsiteX30" fmla="*/ 1916935 w 3933022"/>
                        <a:gd name="connsiteY30" fmla="*/ 616945 h 1238237"/>
                        <a:gd name="connsiteX31" fmla="*/ 1850834 w 3933022"/>
                        <a:gd name="connsiteY31" fmla="*/ 627961 h 1238237"/>
                        <a:gd name="connsiteX32" fmla="*/ 1773716 w 3933022"/>
                        <a:gd name="connsiteY32" fmla="*/ 638978 h 1238237"/>
                        <a:gd name="connsiteX33" fmla="*/ 1663547 w 3933022"/>
                        <a:gd name="connsiteY33" fmla="*/ 672029 h 1238237"/>
                        <a:gd name="connsiteX34" fmla="*/ 1575412 w 3933022"/>
                        <a:gd name="connsiteY34" fmla="*/ 694063 h 1238237"/>
                        <a:gd name="connsiteX35" fmla="*/ 1542361 w 3933022"/>
                        <a:gd name="connsiteY35" fmla="*/ 705080 h 1238237"/>
                        <a:gd name="connsiteX36" fmla="*/ 1432193 w 3933022"/>
                        <a:gd name="connsiteY36" fmla="*/ 727113 h 1238237"/>
                        <a:gd name="connsiteX37" fmla="*/ 1333041 w 3933022"/>
                        <a:gd name="connsiteY37" fmla="*/ 749147 h 1238237"/>
                        <a:gd name="connsiteX38" fmla="*/ 1266940 w 3933022"/>
                        <a:gd name="connsiteY38" fmla="*/ 760164 h 1238237"/>
                        <a:gd name="connsiteX39" fmla="*/ 1200839 w 3933022"/>
                        <a:gd name="connsiteY39" fmla="*/ 782198 h 1238237"/>
                        <a:gd name="connsiteX40" fmla="*/ 1079653 w 3933022"/>
                        <a:gd name="connsiteY40" fmla="*/ 804231 h 1238237"/>
                        <a:gd name="connsiteX41" fmla="*/ 1024569 w 3933022"/>
                        <a:gd name="connsiteY41" fmla="*/ 815248 h 1238237"/>
                        <a:gd name="connsiteX42" fmla="*/ 991518 w 3933022"/>
                        <a:gd name="connsiteY42" fmla="*/ 826265 h 1238237"/>
                        <a:gd name="connsiteX43" fmla="*/ 859316 w 3933022"/>
                        <a:gd name="connsiteY43" fmla="*/ 859316 h 1238237"/>
                        <a:gd name="connsiteX44" fmla="*/ 815248 w 3933022"/>
                        <a:gd name="connsiteY44" fmla="*/ 870333 h 1238237"/>
                        <a:gd name="connsiteX45" fmla="*/ 738130 w 3933022"/>
                        <a:gd name="connsiteY45" fmla="*/ 892366 h 1238237"/>
                        <a:gd name="connsiteX46" fmla="*/ 705080 w 3933022"/>
                        <a:gd name="connsiteY46" fmla="*/ 914400 h 1238237"/>
                        <a:gd name="connsiteX47" fmla="*/ 594911 w 3933022"/>
                        <a:gd name="connsiteY47" fmla="*/ 947451 h 1238237"/>
                        <a:gd name="connsiteX48" fmla="*/ 550843 w 3933022"/>
                        <a:gd name="connsiteY48" fmla="*/ 969484 h 1238237"/>
                        <a:gd name="connsiteX49" fmla="*/ 495759 w 3933022"/>
                        <a:gd name="connsiteY49" fmla="*/ 991518 h 1238237"/>
                        <a:gd name="connsiteX50" fmla="*/ 440675 w 3933022"/>
                        <a:gd name="connsiteY50" fmla="*/ 1024569 h 1238237"/>
                        <a:gd name="connsiteX51" fmla="*/ 396607 w 3933022"/>
                        <a:gd name="connsiteY51" fmla="*/ 1046602 h 1238237"/>
                        <a:gd name="connsiteX52" fmla="*/ 363557 w 3933022"/>
                        <a:gd name="connsiteY52" fmla="*/ 1057619 h 1238237"/>
                        <a:gd name="connsiteX53" fmla="*/ 297455 w 3933022"/>
                        <a:gd name="connsiteY53" fmla="*/ 1090670 h 1238237"/>
                        <a:gd name="connsiteX54" fmla="*/ 198304 w 3933022"/>
                        <a:gd name="connsiteY54" fmla="*/ 1134737 h 1238237"/>
                        <a:gd name="connsiteX55" fmla="*/ 165253 w 3933022"/>
                        <a:gd name="connsiteY55" fmla="*/ 1145754 h 1238237"/>
                        <a:gd name="connsiteX56" fmla="*/ 99152 w 3933022"/>
                        <a:gd name="connsiteY56" fmla="*/ 1178805 h 1238237"/>
                        <a:gd name="connsiteX57" fmla="*/ 33051 w 3933022"/>
                        <a:gd name="connsiteY57" fmla="*/ 1211855 h 1238237"/>
                        <a:gd name="connsiteX58" fmla="*/ 0 w 3933022"/>
                        <a:gd name="connsiteY58" fmla="*/ 1233889 h 1238237"/>
                        <a:gd name="connsiteX59" fmla="*/ 33051 w 3933022"/>
                        <a:gd name="connsiteY59" fmla="*/ 1222872 h 1238237"/>
                        <a:gd name="connsiteX60" fmla="*/ 11017 w 3933022"/>
                        <a:gd name="connsiteY60" fmla="*/ 1222872 h 12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933022" h="1238237">
                          <a:moveTo>
                            <a:pt x="3933022" y="0"/>
                          </a:moveTo>
                          <a:cubicBezTo>
                            <a:pt x="3914660" y="7345"/>
                            <a:pt x="3896454" y="15090"/>
                            <a:pt x="3877937" y="22034"/>
                          </a:cubicBezTo>
                          <a:cubicBezTo>
                            <a:pt x="3867064" y="26112"/>
                            <a:pt x="3855274" y="27858"/>
                            <a:pt x="3844887" y="33051"/>
                          </a:cubicBezTo>
                          <a:cubicBezTo>
                            <a:pt x="3833044" y="38972"/>
                            <a:pt x="3824006" y="49868"/>
                            <a:pt x="3811836" y="55084"/>
                          </a:cubicBezTo>
                          <a:cubicBezTo>
                            <a:pt x="3768728" y="73558"/>
                            <a:pt x="3746099" y="58515"/>
                            <a:pt x="3701668" y="88135"/>
                          </a:cubicBezTo>
                          <a:cubicBezTo>
                            <a:pt x="3690651" y="95480"/>
                            <a:pt x="3680460" y="104248"/>
                            <a:pt x="3668617" y="110169"/>
                          </a:cubicBezTo>
                          <a:cubicBezTo>
                            <a:pt x="3652810" y="118073"/>
                            <a:pt x="3605622" y="128672"/>
                            <a:pt x="3591499" y="132202"/>
                          </a:cubicBezTo>
                          <a:cubicBezTo>
                            <a:pt x="3580482" y="139547"/>
                            <a:pt x="3570618" y="149020"/>
                            <a:pt x="3558448" y="154236"/>
                          </a:cubicBezTo>
                          <a:cubicBezTo>
                            <a:pt x="3544531" y="160200"/>
                            <a:pt x="3528940" y="161093"/>
                            <a:pt x="3514381" y="165253"/>
                          </a:cubicBezTo>
                          <a:cubicBezTo>
                            <a:pt x="3435338" y="187837"/>
                            <a:pt x="3538234" y="164889"/>
                            <a:pt x="3426246" y="187287"/>
                          </a:cubicBezTo>
                          <a:cubicBezTo>
                            <a:pt x="3411557" y="194631"/>
                            <a:pt x="3396437" y="201172"/>
                            <a:pt x="3382178" y="209320"/>
                          </a:cubicBezTo>
                          <a:cubicBezTo>
                            <a:pt x="3370682" y="215889"/>
                            <a:pt x="3361830" y="227618"/>
                            <a:pt x="3349128" y="231354"/>
                          </a:cubicBezTo>
                          <a:cubicBezTo>
                            <a:pt x="3298685" y="246190"/>
                            <a:pt x="3244773" y="247778"/>
                            <a:pt x="3194892" y="264405"/>
                          </a:cubicBezTo>
                          <a:cubicBezTo>
                            <a:pt x="3183875" y="268077"/>
                            <a:pt x="3172228" y="270229"/>
                            <a:pt x="3161841" y="275422"/>
                          </a:cubicBezTo>
                          <a:cubicBezTo>
                            <a:pt x="3149998" y="281343"/>
                            <a:pt x="3141012" y="292362"/>
                            <a:pt x="3128790" y="297455"/>
                          </a:cubicBezTo>
                          <a:cubicBezTo>
                            <a:pt x="3072027" y="321106"/>
                            <a:pt x="3038771" y="328223"/>
                            <a:pt x="2985571" y="341523"/>
                          </a:cubicBezTo>
                          <a:cubicBezTo>
                            <a:pt x="2970882" y="348868"/>
                            <a:pt x="2956881" y="357791"/>
                            <a:pt x="2941504" y="363557"/>
                          </a:cubicBezTo>
                          <a:cubicBezTo>
                            <a:pt x="2927327" y="368873"/>
                            <a:pt x="2911995" y="370413"/>
                            <a:pt x="2897436" y="374573"/>
                          </a:cubicBezTo>
                          <a:cubicBezTo>
                            <a:pt x="2886270" y="377763"/>
                            <a:pt x="2875552" y="382400"/>
                            <a:pt x="2864386" y="385590"/>
                          </a:cubicBezTo>
                          <a:cubicBezTo>
                            <a:pt x="2849827" y="389750"/>
                            <a:pt x="2834877" y="392447"/>
                            <a:pt x="2820318" y="396607"/>
                          </a:cubicBezTo>
                          <a:cubicBezTo>
                            <a:pt x="2809152" y="399797"/>
                            <a:pt x="2797655" y="402431"/>
                            <a:pt x="2787268" y="407624"/>
                          </a:cubicBezTo>
                          <a:cubicBezTo>
                            <a:pt x="2737927" y="432295"/>
                            <a:pt x="2772591" y="428808"/>
                            <a:pt x="2721166" y="440675"/>
                          </a:cubicBezTo>
                          <a:cubicBezTo>
                            <a:pt x="2684675" y="449096"/>
                            <a:pt x="2646526" y="450865"/>
                            <a:pt x="2610998" y="462708"/>
                          </a:cubicBezTo>
                          <a:cubicBezTo>
                            <a:pt x="2588964" y="470053"/>
                            <a:pt x="2567806" y="480924"/>
                            <a:pt x="2544896" y="484742"/>
                          </a:cubicBezTo>
                          <a:cubicBezTo>
                            <a:pt x="2394224" y="509854"/>
                            <a:pt x="2456502" y="498014"/>
                            <a:pt x="2357610" y="517793"/>
                          </a:cubicBezTo>
                          <a:cubicBezTo>
                            <a:pt x="2342921" y="525138"/>
                            <a:pt x="2328637" y="533358"/>
                            <a:pt x="2313542" y="539827"/>
                          </a:cubicBezTo>
                          <a:cubicBezTo>
                            <a:pt x="2287133" y="551145"/>
                            <a:pt x="2264370" y="553875"/>
                            <a:pt x="2236424" y="561860"/>
                          </a:cubicBezTo>
                          <a:cubicBezTo>
                            <a:pt x="2225258" y="565050"/>
                            <a:pt x="2214799" y="570800"/>
                            <a:pt x="2203374" y="572877"/>
                          </a:cubicBezTo>
                          <a:cubicBezTo>
                            <a:pt x="2174245" y="578173"/>
                            <a:pt x="2144617" y="580222"/>
                            <a:pt x="2115239" y="583894"/>
                          </a:cubicBezTo>
                          <a:cubicBezTo>
                            <a:pt x="2093205" y="591239"/>
                            <a:pt x="2072283" y="603999"/>
                            <a:pt x="2049137" y="605928"/>
                          </a:cubicBezTo>
                          <a:cubicBezTo>
                            <a:pt x="2005070" y="609600"/>
                            <a:pt x="1960885" y="612062"/>
                            <a:pt x="1916935" y="616945"/>
                          </a:cubicBezTo>
                          <a:cubicBezTo>
                            <a:pt x="1894734" y="619412"/>
                            <a:pt x="1872912" y="624565"/>
                            <a:pt x="1850834" y="627961"/>
                          </a:cubicBezTo>
                          <a:cubicBezTo>
                            <a:pt x="1825169" y="631909"/>
                            <a:pt x="1799264" y="634333"/>
                            <a:pt x="1773716" y="638978"/>
                          </a:cubicBezTo>
                          <a:cubicBezTo>
                            <a:pt x="1709598" y="650636"/>
                            <a:pt x="1740205" y="652864"/>
                            <a:pt x="1663547" y="672029"/>
                          </a:cubicBezTo>
                          <a:cubicBezTo>
                            <a:pt x="1634169" y="679374"/>
                            <a:pt x="1604141" y="684487"/>
                            <a:pt x="1575412" y="694063"/>
                          </a:cubicBezTo>
                          <a:cubicBezTo>
                            <a:pt x="1564395" y="697735"/>
                            <a:pt x="1553677" y="702469"/>
                            <a:pt x="1542361" y="705080"/>
                          </a:cubicBezTo>
                          <a:cubicBezTo>
                            <a:pt x="1505870" y="713501"/>
                            <a:pt x="1468525" y="718030"/>
                            <a:pt x="1432193" y="727113"/>
                          </a:cubicBezTo>
                          <a:cubicBezTo>
                            <a:pt x="1385040" y="738901"/>
                            <a:pt x="1384323" y="739823"/>
                            <a:pt x="1333041" y="749147"/>
                          </a:cubicBezTo>
                          <a:cubicBezTo>
                            <a:pt x="1311064" y="753143"/>
                            <a:pt x="1288611" y="754746"/>
                            <a:pt x="1266940" y="760164"/>
                          </a:cubicBezTo>
                          <a:cubicBezTo>
                            <a:pt x="1244408" y="765797"/>
                            <a:pt x="1223831" y="778914"/>
                            <a:pt x="1200839" y="782198"/>
                          </a:cubicBezTo>
                          <a:cubicBezTo>
                            <a:pt x="1067170" y="801292"/>
                            <a:pt x="1173147" y="783454"/>
                            <a:pt x="1079653" y="804231"/>
                          </a:cubicBezTo>
                          <a:cubicBezTo>
                            <a:pt x="1061374" y="808293"/>
                            <a:pt x="1042735" y="810706"/>
                            <a:pt x="1024569" y="815248"/>
                          </a:cubicBezTo>
                          <a:cubicBezTo>
                            <a:pt x="1013303" y="818065"/>
                            <a:pt x="1002722" y="823209"/>
                            <a:pt x="991518" y="826265"/>
                          </a:cubicBezTo>
                          <a:cubicBezTo>
                            <a:pt x="947695" y="838217"/>
                            <a:pt x="903383" y="848299"/>
                            <a:pt x="859316" y="859316"/>
                          </a:cubicBezTo>
                          <a:cubicBezTo>
                            <a:pt x="844627" y="862988"/>
                            <a:pt x="829612" y="865545"/>
                            <a:pt x="815248" y="870333"/>
                          </a:cubicBezTo>
                          <a:cubicBezTo>
                            <a:pt x="767834" y="886137"/>
                            <a:pt x="793464" y="878533"/>
                            <a:pt x="738130" y="892366"/>
                          </a:cubicBezTo>
                          <a:cubicBezTo>
                            <a:pt x="727113" y="899711"/>
                            <a:pt x="717179" y="909022"/>
                            <a:pt x="705080" y="914400"/>
                          </a:cubicBezTo>
                          <a:cubicBezTo>
                            <a:pt x="569503" y="974657"/>
                            <a:pt x="697437" y="909004"/>
                            <a:pt x="594911" y="947451"/>
                          </a:cubicBezTo>
                          <a:cubicBezTo>
                            <a:pt x="579534" y="953217"/>
                            <a:pt x="565851" y="962814"/>
                            <a:pt x="550843" y="969484"/>
                          </a:cubicBezTo>
                          <a:cubicBezTo>
                            <a:pt x="532772" y="977516"/>
                            <a:pt x="513447" y="982674"/>
                            <a:pt x="495759" y="991518"/>
                          </a:cubicBezTo>
                          <a:cubicBezTo>
                            <a:pt x="476607" y="1001094"/>
                            <a:pt x="459393" y="1014170"/>
                            <a:pt x="440675" y="1024569"/>
                          </a:cubicBezTo>
                          <a:cubicBezTo>
                            <a:pt x="426319" y="1032545"/>
                            <a:pt x="411702" y="1040133"/>
                            <a:pt x="396607" y="1046602"/>
                          </a:cubicBezTo>
                          <a:cubicBezTo>
                            <a:pt x="385933" y="1051176"/>
                            <a:pt x="373944" y="1052426"/>
                            <a:pt x="363557" y="1057619"/>
                          </a:cubicBezTo>
                          <a:cubicBezTo>
                            <a:pt x="278134" y="1100331"/>
                            <a:pt x="380526" y="1062980"/>
                            <a:pt x="297455" y="1090670"/>
                          </a:cubicBezTo>
                          <a:cubicBezTo>
                            <a:pt x="245080" y="1125588"/>
                            <a:pt x="276967" y="1108517"/>
                            <a:pt x="198304" y="1134737"/>
                          </a:cubicBezTo>
                          <a:cubicBezTo>
                            <a:pt x="187287" y="1138409"/>
                            <a:pt x="174916" y="1139312"/>
                            <a:pt x="165253" y="1145754"/>
                          </a:cubicBezTo>
                          <a:cubicBezTo>
                            <a:pt x="70532" y="1208901"/>
                            <a:pt x="190376" y="1133192"/>
                            <a:pt x="99152" y="1178805"/>
                          </a:cubicBezTo>
                          <a:cubicBezTo>
                            <a:pt x="13735" y="1221514"/>
                            <a:pt x="116115" y="1184169"/>
                            <a:pt x="33051" y="1211855"/>
                          </a:cubicBezTo>
                          <a:cubicBezTo>
                            <a:pt x="22034" y="1219200"/>
                            <a:pt x="0" y="1220648"/>
                            <a:pt x="0" y="1233889"/>
                          </a:cubicBezTo>
                          <a:cubicBezTo>
                            <a:pt x="0" y="1245502"/>
                            <a:pt x="24839" y="1231084"/>
                            <a:pt x="33051" y="1222872"/>
                          </a:cubicBezTo>
                          <a:cubicBezTo>
                            <a:pt x="38244" y="1217679"/>
                            <a:pt x="18362" y="1222872"/>
                            <a:pt x="11017" y="1222872"/>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12" name="Group 111">
                      <a:extLst>
                        <a:ext uri="{FF2B5EF4-FFF2-40B4-BE49-F238E27FC236}">
                          <a16:creationId xmlns:a16="http://schemas.microsoft.com/office/drawing/2014/main" id="{98B4958B-845C-4E9D-98F2-0446C157F0D6}"/>
                        </a:ext>
                      </a:extLst>
                    </p:cNvPr>
                    <p:cNvGrpSpPr/>
                    <p:nvPr/>
                  </p:nvGrpSpPr>
                  <p:grpSpPr>
                    <a:xfrm rot="15661659">
                      <a:off x="6386973" y="5273389"/>
                      <a:ext cx="1108364" cy="543580"/>
                      <a:chOff x="6356684" y="2542297"/>
                      <a:chExt cx="1777223" cy="868733"/>
                    </a:xfrm>
                  </p:grpSpPr>
                  <p:cxnSp>
                    <p:nvCxnSpPr>
                      <p:cNvPr id="118" name="Straight Connector 117">
                        <a:extLst>
                          <a:ext uri="{FF2B5EF4-FFF2-40B4-BE49-F238E27FC236}">
                            <a16:creationId xmlns:a16="http://schemas.microsoft.com/office/drawing/2014/main" id="{02E30D4E-D851-474E-B8EA-495BB3FCF3BA}"/>
                          </a:ext>
                        </a:extLst>
                      </p:cNvPr>
                      <p:cNvCxnSpPr>
                        <a:cxnSpLocks/>
                      </p:cNvCxnSpPr>
                      <p:nvPr/>
                    </p:nvCxnSpPr>
                    <p:spPr>
                      <a:xfrm flipH="1" flipV="1">
                        <a:off x="6356684" y="2615609"/>
                        <a:ext cx="1777223" cy="72533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76492478-C2D2-4611-91E8-0C6774D51D88}"/>
                          </a:ext>
                        </a:extLst>
                      </p:cNvPr>
                      <p:cNvCxnSpPr/>
                      <p:nvPr/>
                    </p:nvCxnSpPr>
                    <p:spPr>
                      <a:xfrm flipH="1">
                        <a:off x="6464595" y="2542297"/>
                        <a:ext cx="106326" cy="261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62CAF3BA-396B-4C26-89C0-0232EB8AC659}"/>
                          </a:ext>
                        </a:extLst>
                      </p:cNvPr>
                      <p:cNvCxnSpPr/>
                      <p:nvPr/>
                    </p:nvCxnSpPr>
                    <p:spPr>
                      <a:xfrm flipH="1">
                        <a:off x="6682377" y="2646102"/>
                        <a:ext cx="106326" cy="261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72CF5F90-22D0-44EC-8249-78B27CBF911F}"/>
                          </a:ext>
                        </a:extLst>
                      </p:cNvPr>
                      <p:cNvCxnSpPr/>
                      <p:nvPr/>
                    </p:nvCxnSpPr>
                    <p:spPr>
                      <a:xfrm flipH="1">
                        <a:off x="6896615" y="2726880"/>
                        <a:ext cx="106326" cy="261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472D49F-8908-41B4-B5D9-AE36B019502E}"/>
                          </a:ext>
                        </a:extLst>
                      </p:cNvPr>
                      <p:cNvCxnSpPr/>
                      <p:nvPr/>
                    </p:nvCxnSpPr>
                    <p:spPr>
                      <a:xfrm flipH="1">
                        <a:off x="7110853" y="2817845"/>
                        <a:ext cx="106326" cy="261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4FC465B-B0BE-4A27-9CBE-8AFBEB8DF6F4}"/>
                          </a:ext>
                        </a:extLst>
                      </p:cNvPr>
                      <p:cNvCxnSpPr/>
                      <p:nvPr/>
                    </p:nvCxnSpPr>
                    <p:spPr>
                      <a:xfrm flipH="1">
                        <a:off x="7325091" y="2903231"/>
                        <a:ext cx="106326" cy="261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97BF2B61-9FA9-4DBF-824F-E2DA5E70B445}"/>
                          </a:ext>
                        </a:extLst>
                      </p:cNvPr>
                      <p:cNvCxnSpPr/>
                      <p:nvPr/>
                    </p:nvCxnSpPr>
                    <p:spPr>
                      <a:xfrm flipH="1">
                        <a:off x="7535785" y="2991235"/>
                        <a:ext cx="106326" cy="261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E495E72E-15B4-4FC1-A6F4-CC32ECBE8698}"/>
                          </a:ext>
                        </a:extLst>
                      </p:cNvPr>
                      <p:cNvCxnSpPr/>
                      <p:nvPr/>
                    </p:nvCxnSpPr>
                    <p:spPr>
                      <a:xfrm flipH="1">
                        <a:off x="7738906" y="3065107"/>
                        <a:ext cx="106326" cy="261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B5C1EFFB-F483-4C17-95E6-593057F6E84A}"/>
                          </a:ext>
                        </a:extLst>
                      </p:cNvPr>
                      <p:cNvCxnSpPr/>
                      <p:nvPr/>
                    </p:nvCxnSpPr>
                    <p:spPr>
                      <a:xfrm flipH="1">
                        <a:off x="7920459" y="3149330"/>
                        <a:ext cx="106326" cy="2617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Oval 112">
                      <a:extLst>
                        <a:ext uri="{FF2B5EF4-FFF2-40B4-BE49-F238E27FC236}">
                          <a16:creationId xmlns:a16="http://schemas.microsoft.com/office/drawing/2014/main" id="{CCFD2EBA-C71B-4A5A-9CA6-DCE68C502248}"/>
                        </a:ext>
                      </a:extLst>
                    </p:cNvPr>
                    <p:cNvSpPr/>
                    <p:nvPr/>
                  </p:nvSpPr>
                  <p:spPr>
                    <a:xfrm>
                      <a:off x="8062381" y="5545180"/>
                      <a:ext cx="555631" cy="540147"/>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14" name="Graphic 113" descr="City">
                      <a:extLst>
                        <a:ext uri="{FF2B5EF4-FFF2-40B4-BE49-F238E27FC236}">
                          <a16:creationId xmlns:a16="http://schemas.microsoft.com/office/drawing/2014/main" id="{1E2DE9DB-8E88-46D4-94EF-3C1ACA22467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606966" y="4895622"/>
                      <a:ext cx="291335" cy="291335"/>
                    </a:xfrm>
                    <a:prstGeom prst="rect">
                      <a:avLst/>
                    </a:prstGeom>
                  </p:spPr>
                </p:pic>
                <p:sp>
                  <p:nvSpPr>
                    <p:cNvPr id="115" name="TextBox 114">
                      <a:extLst>
                        <a:ext uri="{FF2B5EF4-FFF2-40B4-BE49-F238E27FC236}">
                          <a16:creationId xmlns:a16="http://schemas.microsoft.com/office/drawing/2014/main" id="{8713EFEE-AFAA-4984-B183-F5CFDF94DBC9}"/>
                        </a:ext>
                      </a:extLst>
                    </p:cNvPr>
                    <p:cNvSpPr txBox="1"/>
                    <p:nvPr/>
                  </p:nvSpPr>
                  <p:spPr>
                    <a:xfrm>
                      <a:off x="11266072" y="4262749"/>
                      <a:ext cx="3892209" cy="1754326"/>
                    </a:xfrm>
                    <a:prstGeom prst="rect">
                      <a:avLst/>
                    </a:prstGeom>
                    <a:noFill/>
                    <a:ln>
                      <a:noFill/>
                    </a:ln>
                  </p:spPr>
                  <p:txBody>
                    <a:bodyPr wrap="square" rtlCol="0">
                      <a:spAutoFit/>
                    </a:bodyPr>
                    <a:lstStyle/>
                    <a:p>
                      <a:pPr algn="ctr"/>
                      <a:r>
                        <a:rPr lang="en-US" u="sng" dirty="0"/>
                        <a:t>Lost Secondary Actions:</a:t>
                      </a:r>
                    </a:p>
                    <a:p>
                      <a:pPr algn="ctr"/>
                      <a:r>
                        <a:rPr lang="en-US" dirty="0">
                          <a:solidFill>
                            <a:srgbClr val="002060"/>
                          </a:solidFill>
                        </a:rPr>
                        <a:t>Plot </a:t>
                      </a:r>
                      <a:r>
                        <a:rPr lang="en-US" dirty="0" err="1">
                          <a:solidFill>
                            <a:srgbClr val="002060"/>
                          </a:solidFill>
                        </a:rPr>
                        <a:t>Trk</a:t>
                      </a:r>
                      <a:r>
                        <a:rPr lang="en-US" dirty="0">
                          <a:solidFill>
                            <a:srgbClr val="002060"/>
                          </a:solidFill>
                        </a:rPr>
                        <a:t> from last fix</a:t>
                      </a:r>
                    </a:p>
                    <a:p>
                      <a:pPr algn="ctr"/>
                      <a:r>
                        <a:rPr lang="en-US" dirty="0">
                          <a:solidFill>
                            <a:srgbClr val="002060"/>
                          </a:solidFill>
                        </a:rPr>
                        <a:t>6-Min Markers &amp; elapsed time</a:t>
                      </a:r>
                    </a:p>
                    <a:p>
                      <a:pPr algn="ctr"/>
                      <a:r>
                        <a:rPr lang="en-US" dirty="0">
                          <a:solidFill>
                            <a:srgbClr val="002060"/>
                          </a:solidFill>
                        </a:rPr>
                        <a:t>Circle of uncertainty</a:t>
                      </a:r>
                    </a:p>
                    <a:p>
                      <a:pPr algn="ctr"/>
                      <a:r>
                        <a:rPr lang="en-US" dirty="0">
                          <a:solidFill>
                            <a:srgbClr val="002060"/>
                          </a:solidFill>
                        </a:rPr>
                        <a:t>Head to a line feature</a:t>
                      </a:r>
                    </a:p>
                    <a:p>
                      <a:pPr algn="ctr"/>
                      <a:r>
                        <a:rPr lang="en-US" dirty="0">
                          <a:solidFill>
                            <a:srgbClr val="002060"/>
                          </a:solidFill>
                        </a:rPr>
                        <a:t>Follow till position fixed</a:t>
                      </a:r>
                      <a:endParaRPr lang="en-NZ" dirty="0">
                        <a:solidFill>
                          <a:srgbClr val="002060"/>
                        </a:solidFill>
                      </a:endParaRPr>
                    </a:p>
                  </p:txBody>
                </p:sp>
                <p:cxnSp>
                  <p:nvCxnSpPr>
                    <p:cNvPr id="116" name="Straight Connector 115">
                      <a:extLst>
                        <a:ext uri="{FF2B5EF4-FFF2-40B4-BE49-F238E27FC236}">
                          <a16:creationId xmlns:a16="http://schemas.microsoft.com/office/drawing/2014/main" id="{3DCF54C9-413B-468B-8DE8-AB45064875F5}"/>
                        </a:ext>
                      </a:extLst>
                    </p:cNvPr>
                    <p:cNvCxnSpPr>
                      <a:cxnSpLocks/>
                    </p:cNvCxnSpPr>
                    <p:nvPr/>
                  </p:nvCxnSpPr>
                  <p:spPr>
                    <a:xfrm>
                      <a:off x="8817878" y="4503896"/>
                      <a:ext cx="222777" cy="24199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53782047-D514-46FA-89A8-276DED4F2269}"/>
                        </a:ext>
                      </a:extLst>
                    </p:cNvPr>
                    <p:cNvCxnSpPr>
                      <a:cxnSpLocks/>
                    </p:cNvCxnSpPr>
                    <p:nvPr/>
                  </p:nvCxnSpPr>
                  <p:spPr>
                    <a:xfrm>
                      <a:off x="7958286" y="5907417"/>
                      <a:ext cx="276114" cy="29305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78E5B9B2-4304-4B2A-8FA2-34EB7F30131E}"/>
                      </a:ext>
                    </a:extLst>
                  </p:cNvPr>
                  <p:cNvGrpSpPr/>
                  <p:nvPr/>
                </p:nvGrpSpPr>
                <p:grpSpPr>
                  <a:xfrm>
                    <a:off x="1826492" y="0"/>
                    <a:ext cx="8384626" cy="2572419"/>
                    <a:chOff x="4183834" y="712938"/>
                    <a:chExt cx="6312510" cy="1944844"/>
                  </a:xfrm>
                </p:grpSpPr>
                <p:grpSp>
                  <p:nvGrpSpPr>
                    <p:cNvPr id="85" name="Group 84">
                      <a:extLst>
                        <a:ext uri="{FF2B5EF4-FFF2-40B4-BE49-F238E27FC236}">
                          <a16:creationId xmlns:a16="http://schemas.microsoft.com/office/drawing/2014/main" id="{F62B5907-D692-42BE-BC77-9BDBDE8979D0}"/>
                        </a:ext>
                      </a:extLst>
                    </p:cNvPr>
                    <p:cNvGrpSpPr/>
                    <p:nvPr/>
                  </p:nvGrpSpPr>
                  <p:grpSpPr>
                    <a:xfrm rot="14047187">
                      <a:off x="8591511" y="750226"/>
                      <a:ext cx="1942121" cy="1867545"/>
                      <a:chOff x="8493443" y="3931565"/>
                      <a:chExt cx="1913955" cy="1852945"/>
                    </a:xfrm>
                  </p:grpSpPr>
                  <p:sp>
                    <p:nvSpPr>
                      <p:cNvPr id="94" name="Arc 93">
                        <a:extLst>
                          <a:ext uri="{FF2B5EF4-FFF2-40B4-BE49-F238E27FC236}">
                            <a16:creationId xmlns:a16="http://schemas.microsoft.com/office/drawing/2014/main" id="{208DFDF5-F58C-45C2-889B-F0429F275BC4}"/>
                          </a:ext>
                        </a:extLst>
                      </p:cNvPr>
                      <p:cNvSpPr/>
                      <p:nvPr/>
                    </p:nvSpPr>
                    <p:spPr>
                      <a:xfrm rot="12741807">
                        <a:off x="8493443" y="4993426"/>
                        <a:ext cx="727042" cy="791084"/>
                      </a:xfrm>
                      <a:prstGeom prst="arc">
                        <a:avLst>
                          <a:gd name="adj1" fmla="val 10758082"/>
                          <a:gd name="adj2" fmla="val 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nvGrpSpPr>
                      <p:cNvPr id="95" name="Group 94">
                        <a:extLst>
                          <a:ext uri="{FF2B5EF4-FFF2-40B4-BE49-F238E27FC236}">
                            <a16:creationId xmlns:a16="http://schemas.microsoft.com/office/drawing/2014/main" id="{B439E2D9-6C05-4162-A09B-25C70BF245F6}"/>
                          </a:ext>
                        </a:extLst>
                      </p:cNvPr>
                      <p:cNvGrpSpPr/>
                      <p:nvPr/>
                    </p:nvGrpSpPr>
                    <p:grpSpPr>
                      <a:xfrm>
                        <a:off x="8567538" y="3931565"/>
                        <a:ext cx="1839860" cy="1642351"/>
                        <a:chOff x="8567538" y="3931565"/>
                        <a:chExt cx="1839860" cy="1642351"/>
                      </a:xfrm>
                    </p:grpSpPr>
                    <p:grpSp>
                      <p:nvGrpSpPr>
                        <p:cNvPr id="96" name="Group 95">
                          <a:extLst>
                            <a:ext uri="{FF2B5EF4-FFF2-40B4-BE49-F238E27FC236}">
                              <a16:creationId xmlns:a16="http://schemas.microsoft.com/office/drawing/2014/main" id="{AB1C1F6E-2511-42C4-8041-D0B9DE797D74}"/>
                            </a:ext>
                          </a:extLst>
                        </p:cNvPr>
                        <p:cNvGrpSpPr/>
                        <p:nvPr/>
                      </p:nvGrpSpPr>
                      <p:grpSpPr>
                        <a:xfrm rot="13034620" flipH="1">
                          <a:off x="9035043" y="4147561"/>
                          <a:ext cx="344171" cy="287867"/>
                          <a:chOff x="5238044" y="3002844"/>
                          <a:chExt cx="598311" cy="575735"/>
                        </a:xfrm>
                      </p:grpSpPr>
                      <p:cxnSp>
                        <p:nvCxnSpPr>
                          <p:cNvPr id="103" name="Straight Connector 102">
                            <a:extLst>
                              <a:ext uri="{FF2B5EF4-FFF2-40B4-BE49-F238E27FC236}">
                                <a16:creationId xmlns:a16="http://schemas.microsoft.com/office/drawing/2014/main" id="{085B42A8-C182-409D-B177-21B86C9A21D8}"/>
                              </a:ext>
                            </a:extLst>
                          </p:cNvPr>
                          <p:cNvCxnSpPr/>
                          <p:nvPr/>
                        </p:nvCxnSpPr>
                        <p:spPr>
                          <a:xfrm>
                            <a:off x="5531556" y="3002844"/>
                            <a:ext cx="0" cy="575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C07B1C84-AC92-4C82-9553-F68E7A5954E9}"/>
                              </a:ext>
                            </a:extLst>
                          </p:cNvPr>
                          <p:cNvCxnSpPr>
                            <a:cxnSpLocks/>
                          </p:cNvCxnSpPr>
                          <p:nvPr/>
                        </p:nvCxnSpPr>
                        <p:spPr>
                          <a:xfrm flipH="1">
                            <a:off x="5238044" y="3155244"/>
                            <a:ext cx="5983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F2FD9C2A-CE09-4DBF-BC0E-A1FBCACE45D5}"/>
                              </a:ext>
                            </a:extLst>
                          </p:cNvPr>
                          <p:cNvCxnSpPr>
                            <a:cxnSpLocks/>
                          </p:cNvCxnSpPr>
                          <p:nvPr/>
                        </p:nvCxnSpPr>
                        <p:spPr>
                          <a:xfrm>
                            <a:off x="5413022" y="3578579"/>
                            <a:ext cx="23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7" name="Straight Connector 96">
                          <a:extLst>
                            <a:ext uri="{FF2B5EF4-FFF2-40B4-BE49-F238E27FC236}">
                              <a16:creationId xmlns:a16="http://schemas.microsoft.com/office/drawing/2014/main" id="{4F472C00-D151-46E6-ABF9-AFA4687F719B}"/>
                            </a:ext>
                          </a:extLst>
                        </p:cNvPr>
                        <p:cNvCxnSpPr>
                          <a:cxnSpLocks/>
                        </p:cNvCxnSpPr>
                        <p:nvPr/>
                      </p:nvCxnSpPr>
                      <p:spPr>
                        <a:xfrm rot="21568239" flipH="1">
                          <a:off x="8567538" y="4444127"/>
                          <a:ext cx="513488" cy="70026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35A9C0EA-9BED-424B-A789-8AC84DD8C6CA}"/>
                            </a:ext>
                          </a:extLst>
                        </p:cNvPr>
                        <p:cNvCxnSpPr>
                          <a:cxnSpLocks/>
                        </p:cNvCxnSpPr>
                        <p:nvPr/>
                      </p:nvCxnSpPr>
                      <p:spPr>
                        <a:xfrm rot="21568239" flipH="1">
                          <a:off x="9160212" y="4162224"/>
                          <a:ext cx="996483" cy="1411692"/>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id="{DF183887-84A0-49F4-9512-0049633D57CF}"/>
                            </a:ext>
                          </a:extLst>
                        </p:cNvPr>
                        <p:cNvGrpSpPr/>
                        <p:nvPr/>
                      </p:nvGrpSpPr>
                      <p:grpSpPr>
                        <a:xfrm rot="2141232" flipH="1">
                          <a:off x="10063227" y="3931565"/>
                          <a:ext cx="344171" cy="287867"/>
                          <a:chOff x="5238044" y="3002844"/>
                          <a:chExt cx="598311" cy="575735"/>
                        </a:xfrm>
                      </p:grpSpPr>
                      <p:cxnSp>
                        <p:nvCxnSpPr>
                          <p:cNvPr id="100" name="Straight Connector 99">
                            <a:extLst>
                              <a:ext uri="{FF2B5EF4-FFF2-40B4-BE49-F238E27FC236}">
                                <a16:creationId xmlns:a16="http://schemas.microsoft.com/office/drawing/2014/main" id="{3C82E863-0865-4C25-8433-9C30BE9DA10F}"/>
                              </a:ext>
                            </a:extLst>
                          </p:cNvPr>
                          <p:cNvCxnSpPr/>
                          <p:nvPr/>
                        </p:nvCxnSpPr>
                        <p:spPr>
                          <a:xfrm>
                            <a:off x="5531556" y="3002844"/>
                            <a:ext cx="0" cy="575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1D9F441-D1B8-496B-A34F-AA490AB06D5E}"/>
                              </a:ext>
                            </a:extLst>
                          </p:cNvPr>
                          <p:cNvCxnSpPr>
                            <a:cxnSpLocks/>
                          </p:cNvCxnSpPr>
                          <p:nvPr/>
                        </p:nvCxnSpPr>
                        <p:spPr>
                          <a:xfrm flipH="1">
                            <a:off x="5238044" y="3155244"/>
                            <a:ext cx="5983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30426A1-CC67-41C7-9B5B-69DFE02664CB}"/>
                              </a:ext>
                            </a:extLst>
                          </p:cNvPr>
                          <p:cNvCxnSpPr>
                            <a:cxnSpLocks/>
                          </p:cNvCxnSpPr>
                          <p:nvPr/>
                        </p:nvCxnSpPr>
                        <p:spPr>
                          <a:xfrm>
                            <a:off x="5413022" y="3578579"/>
                            <a:ext cx="23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pic>
                  <p:nvPicPr>
                    <p:cNvPr id="86" name="Picture 85">
                      <a:extLst>
                        <a:ext uri="{FF2B5EF4-FFF2-40B4-BE49-F238E27FC236}">
                          <a16:creationId xmlns:a16="http://schemas.microsoft.com/office/drawing/2014/main" id="{E7CE37D6-A95B-4826-9925-B40C1411E954}"/>
                        </a:ext>
                      </a:extLst>
                    </p:cNvPr>
                    <p:cNvPicPr>
                      <a:picLocks noChangeAspect="1"/>
                    </p:cNvPicPr>
                    <p:nvPr/>
                  </p:nvPicPr>
                  <p:blipFill>
                    <a:blip r:embed="rId8"/>
                    <a:stretch>
                      <a:fillRect/>
                    </a:stretch>
                  </p:blipFill>
                  <p:spPr>
                    <a:xfrm rot="18069451" flipH="1">
                      <a:off x="4190403" y="2061721"/>
                      <a:ext cx="322171" cy="335309"/>
                    </a:xfrm>
                    <a:prstGeom prst="rect">
                      <a:avLst/>
                    </a:prstGeom>
                  </p:spPr>
                </p:pic>
                <p:cxnSp>
                  <p:nvCxnSpPr>
                    <p:cNvPr id="87" name="Straight Connector 86">
                      <a:extLst>
                        <a:ext uri="{FF2B5EF4-FFF2-40B4-BE49-F238E27FC236}">
                          <a16:creationId xmlns:a16="http://schemas.microsoft.com/office/drawing/2014/main" id="{EA271CE4-5C00-4ADD-8BC2-A0E0B79A8CF8}"/>
                        </a:ext>
                      </a:extLst>
                    </p:cNvPr>
                    <p:cNvCxnSpPr>
                      <a:cxnSpLocks/>
                    </p:cNvCxnSpPr>
                    <p:nvPr/>
                  </p:nvCxnSpPr>
                  <p:spPr>
                    <a:xfrm>
                      <a:off x="6225529" y="2226635"/>
                      <a:ext cx="14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586DC97B-928E-4193-ABBB-46E5EA56B727}"/>
                        </a:ext>
                      </a:extLst>
                    </p:cNvPr>
                    <p:cNvCxnSpPr>
                      <a:cxnSpLocks/>
                    </p:cNvCxnSpPr>
                    <p:nvPr/>
                  </p:nvCxnSpPr>
                  <p:spPr>
                    <a:xfrm>
                      <a:off x="8001166" y="2226186"/>
                      <a:ext cx="15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3CB3E567-CFAC-4607-9322-74827B35F3DB}"/>
                        </a:ext>
                      </a:extLst>
                    </p:cNvPr>
                    <p:cNvCxnSpPr>
                      <a:cxnSpLocks/>
                    </p:cNvCxnSpPr>
                    <p:nvPr/>
                  </p:nvCxnSpPr>
                  <p:spPr>
                    <a:xfrm rot="18364186">
                      <a:off x="4841889" y="1645140"/>
                      <a:ext cx="855127" cy="1170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94E7FA3C-C0AB-4ED9-83B4-F23D076FDEBD}"/>
                        </a:ext>
                      </a:extLst>
                    </p:cNvPr>
                    <p:cNvCxnSpPr>
                      <a:cxnSpLocks/>
                    </p:cNvCxnSpPr>
                    <p:nvPr/>
                  </p:nvCxnSpPr>
                  <p:spPr>
                    <a:xfrm>
                      <a:off x="5763410" y="2055552"/>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A4B883C6-E4E6-4022-A58D-CB2EDF5813C8}"/>
                        </a:ext>
                      </a:extLst>
                    </p:cNvPr>
                    <p:cNvCxnSpPr>
                      <a:cxnSpLocks/>
                    </p:cNvCxnSpPr>
                    <p:nvPr/>
                  </p:nvCxnSpPr>
                  <p:spPr>
                    <a:xfrm>
                      <a:off x="10095007" y="2055797"/>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C7D2A79-C3B3-47A4-B450-A0B025C284AD}"/>
                        </a:ext>
                      </a:extLst>
                    </p:cNvPr>
                    <p:cNvCxnSpPr>
                      <a:cxnSpLocks/>
                    </p:cNvCxnSpPr>
                    <p:nvPr/>
                  </p:nvCxnSpPr>
                  <p:spPr>
                    <a:xfrm>
                      <a:off x="8676524" y="2035459"/>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02D790C5-3AEF-43AE-A1BD-1D993DBF3A97}"/>
                        </a:ext>
                      </a:extLst>
                    </p:cNvPr>
                    <p:cNvCxnSpPr>
                      <a:cxnSpLocks/>
                    </p:cNvCxnSpPr>
                    <p:nvPr/>
                  </p:nvCxnSpPr>
                  <p:spPr>
                    <a:xfrm>
                      <a:off x="7250317" y="2050062"/>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2" name="TextBox 81">
                    <a:extLst>
                      <a:ext uri="{FF2B5EF4-FFF2-40B4-BE49-F238E27FC236}">
                        <a16:creationId xmlns:a16="http://schemas.microsoft.com/office/drawing/2014/main" id="{CC5DE13F-DED7-4194-A41E-4D747959A3E2}"/>
                      </a:ext>
                    </a:extLst>
                  </p:cNvPr>
                  <p:cNvSpPr txBox="1"/>
                  <p:nvPr/>
                </p:nvSpPr>
                <p:spPr>
                  <a:xfrm>
                    <a:off x="8178648" y="2182591"/>
                    <a:ext cx="2998783" cy="1477328"/>
                  </a:xfrm>
                  <a:prstGeom prst="rect">
                    <a:avLst/>
                  </a:prstGeom>
                  <a:noFill/>
                  <a:ln>
                    <a:noFill/>
                  </a:ln>
                </p:spPr>
                <p:txBody>
                  <a:bodyPr wrap="square" rtlCol="0">
                    <a:spAutoFit/>
                  </a:bodyPr>
                  <a:lstStyle/>
                  <a:p>
                    <a:pPr algn="ctr"/>
                    <a:r>
                      <a:rPr lang="en-US" u="sng" dirty="0"/>
                      <a:t>Inadvertent IMC:</a:t>
                    </a:r>
                  </a:p>
                  <a:p>
                    <a:pPr algn="ctr"/>
                    <a:r>
                      <a:rPr lang="en-US" dirty="0">
                        <a:solidFill>
                          <a:srgbClr val="002060"/>
                        </a:solidFill>
                      </a:rPr>
                      <a:t>Build Scan</a:t>
                    </a:r>
                  </a:p>
                  <a:p>
                    <a:pPr algn="ctr"/>
                    <a:r>
                      <a:rPr lang="en-US" dirty="0">
                        <a:solidFill>
                          <a:srgbClr val="002060"/>
                        </a:solidFill>
                      </a:rPr>
                      <a:t>Straight &amp; Level in Trim</a:t>
                    </a:r>
                  </a:p>
                  <a:p>
                    <a:pPr algn="ctr"/>
                    <a:r>
                      <a:rPr lang="en-US" dirty="0">
                        <a:solidFill>
                          <a:srgbClr val="002060"/>
                        </a:solidFill>
                      </a:rPr>
                      <a:t>Check MSA</a:t>
                    </a:r>
                  </a:p>
                  <a:p>
                    <a:pPr algn="ctr"/>
                    <a:r>
                      <a:rPr lang="en-US" dirty="0">
                        <a:solidFill>
                          <a:srgbClr val="002060"/>
                        </a:solidFill>
                      </a:rPr>
                      <a:t>Plan Exit</a:t>
                    </a:r>
                  </a:p>
                </p:txBody>
              </p:sp>
              <p:cxnSp>
                <p:nvCxnSpPr>
                  <p:cNvPr id="83" name="Straight Arrow Connector 82">
                    <a:extLst>
                      <a:ext uri="{FF2B5EF4-FFF2-40B4-BE49-F238E27FC236}">
                        <a16:creationId xmlns:a16="http://schemas.microsoft.com/office/drawing/2014/main" id="{AF8188B7-95B0-4B76-82D1-01B231B134AB}"/>
                      </a:ext>
                    </a:extLst>
                  </p:cNvPr>
                  <p:cNvCxnSpPr>
                    <a:cxnSpLocks/>
                  </p:cNvCxnSpPr>
                  <p:nvPr/>
                </p:nvCxnSpPr>
                <p:spPr>
                  <a:xfrm flipH="1">
                    <a:off x="6754089" y="1178728"/>
                    <a:ext cx="461235" cy="76000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a:extLst>
                      <a:ext uri="{FF2B5EF4-FFF2-40B4-BE49-F238E27FC236}">
                        <a16:creationId xmlns:a16="http://schemas.microsoft.com/office/drawing/2014/main" id="{358033CC-65CE-4326-8781-D135653DFB08}"/>
                      </a:ext>
                    </a:extLst>
                  </p:cNvPr>
                  <p:cNvSpPr txBox="1"/>
                  <p:nvPr/>
                </p:nvSpPr>
                <p:spPr>
                  <a:xfrm>
                    <a:off x="1867277" y="2159982"/>
                    <a:ext cx="409086" cy="369332"/>
                  </a:xfrm>
                  <a:prstGeom prst="rect">
                    <a:avLst/>
                  </a:prstGeom>
                  <a:noFill/>
                  <a:ln>
                    <a:noFill/>
                  </a:ln>
                </p:spPr>
                <p:txBody>
                  <a:bodyPr wrap="none" rtlCol="0">
                    <a:spAutoFit/>
                  </a:bodyPr>
                  <a:lstStyle/>
                  <a:p>
                    <a:pPr algn="ctr"/>
                    <a:r>
                      <a:rPr lang="en-US" dirty="0"/>
                      <a:t>SP</a:t>
                    </a:r>
                    <a:endParaRPr lang="en-NZ" dirty="0">
                      <a:solidFill>
                        <a:srgbClr val="002060"/>
                      </a:solidFill>
                    </a:endParaRPr>
                  </a:p>
                </p:txBody>
              </p:sp>
            </p:grpSp>
          </p:grpSp>
        </p:grpSp>
      </p:grpSp>
      <p:sp>
        <p:nvSpPr>
          <p:cNvPr id="137" name="TextBox 136">
            <a:extLst>
              <a:ext uri="{FF2B5EF4-FFF2-40B4-BE49-F238E27FC236}">
                <a16:creationId xmlns:a16="http://schemas.microsoft.com/office/drawing/2014/main" id="{86475FD8-83C9-4316-A10E-044CCA463E8F}"/>
              </a:ext>
            </a:extLst>
          </p:cNvPr>
          <p:cNvSpPr txBox="1"/>
          <p:nvPr/>
        </p:nvSpPr>
        <p:spPr>
          <a:xfrm>
            <a:off x="4036780" y="3673042"/>
            <a:ext cx="2158924" cy="369332"/>
          </a:xfrm>
          <a:prstGeom prst="rect">
            <a:avLst/>
          </a:prstGeom>
          <a:noFill/>
        </p:spPr>
        <p:txBody>
          <a:bodyPr wrap="none" rtlCol="0">
            <a:spAutoFit/>
          </a:bodyPr>
          <a:lstStyle/>
          <a:p>
            <a:r>
              <a:rPr lang="en-US" dirty="0">
                <a:solidFill>
                  <a:srgbClr val="FF0000"/>
                </a:solidFill>
              </a:rPr>
              <a:t>TIME-MAP-GROUND</a:t>
            </a:r>
            <a:endParaRPr lang="en-NZ" dirty="0">
              <a:solidFill>
                <a:srgbClr val="FF0000"/>
              </a:solidFill>
            </a:endParaRPr>
          </a:p>
        </p:txBody>
      </p:sp>
    </p:spTree>
    <p:extLst>
      <p:ext uri="{BB962C8B-B14F-4D97-AF65-F5344CB8AC3E}">
        <p14:creationId xmlns:p14="http://schemas.microsoft.com/office/powerpoint/2010/main" val="3856886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Content</a:t>
            </a:r>
            <a:endParaRPr lang="en-NZ" dirty="0"/>
          </a:p>
        </p:txBody>
      </p:sp>
      <p:sp>
        <p:nvSpPr>
          <p:cNvPr id="3" name="Content Placeholder 2">
            <a:extLst>
              <a:ext uri="{FF2B5EF4-FFF2-40B4-BE49-F238E27FC236}">
                <a16:creationId xmlns:a16="http://schemas.microsoft.com/office/drawing/2014/main" id="{9C732BA9-0A78-4B11-997E-CDFFB0FC13B7}"/>
              </a:ext>
            </a:extLst>
          </p:cNvPr>
          <p:cNvSpPr>
            <a:spLocks noGrp="1"/>
          </p:cNvSpPr>
          <p:nvPr>
            <p:ph idx="1"/>
          </p:nvPr>
        </p:nvSpPr>
        <p:spPr/>
        <p:txBody>
          <a:bodyPr>
            <a:normAutofit/>
          </a:bodyPr>
          <a:lstStyle/>
          <a:p>
            <a:r>
              <a:rPr lang="en-US" u="sng" dirty="0">
                <a:solidFill>
                  <a:schemeClr val="bg1">
                    <a:lumMod val="65000"/>
                  </a:schemeClr>
                </a:solidFill>
              </a:rPr>
              <a:t>What</a:t>
            </a:r>
            <a:r>
              <a:rPr lang="en-US" dirty="0">
                <a:solidFill>
                  <a:schemeClr val="bg1">
                    <a:lumMod val="65000"/>
                  </a:schemeClr>
                </a:solidFill>
              </a:rPr>
              <a:t> is Visual Navigation?</a:t>
            </a:r>
          </a:p>
          <a:p>
            <a:r>
              <a:rPr lang="en-US" u="sng" dirty="0">
                <a:solidFill>
                  <a:schemeClr val="bg1">
                    <a:lumMod val="65000"/>
                  </a:schemeClr>
                </a:solidFill>
              </a:rPr>
              <a:t>Why</a:t>
            </a:r>
            <a:r>
              <a:rPr lang="en-US" dirty="0">
                <a:solidFill>
                  <a:schemeClr val="bg1">
                    <a:lumMod val="65000"/>
                  </a:schemeClr>
                </a:solidFill>
              </a:rPr>
              <a:t> Teaching Visual Navigation is Important?</a:t>
            </a:r>
          </a:p>
          <a:p>
            <a:r>
              <a:rPr lang="en-US" u="sng" dirty="0"/>
              <a:t>How?</a:t>
            </a:r>
          </a:p>
          <a:p>
            <a:pPr lvl="1"/>
            <a:r>
              <a:rPr lang="en-US" dirty="0">
                <a:solidFill>
                  <a:schemeClr val="bg1">
                    <a:lumMod val="65000"/>
                  </a:schemeClr>
                </a:solidFill>
              </a:rPr>
              <a:t>Prior Learning</a:t>
            </a:r>
          </a:p>
          <a:p>
            <a:pPr lvl="1"/>
            <a:r>
              <a:rPr lang="en-NZ" dirty="0">
                <a:solidFill>
                  <a:schemeClr val="bg1">
                    <a:lumMod val="65000"/>
                  </a:schemeClr>
                </a:solidFill>
              </a:rPr>
              <a:t>Ground Course</a:t>
            </a:r>
          </a:p>
          <a:p>
            <a:pPr lvl="1"/>
            <a:r>
              <a:rPr lang="en-NZ" dirty="0">
                <a:solidFill>
                  <a:schemeClr val="bg1">
                    <a:lumMod val="65000"/>
                  </a:schemeClr>
                </a:solidFill>
              </a:rPr>
              <a:t>Structure of Airborne Lessons</a:t>
            </a:r>
          </a:p>
          <a:p>
            <a:pPr lvl="1"/>
            <a:r>
              <a:rPr lang="en-NZ" dirty="0">
                <a:solidFill>
                  <a:schemeClr val="bg1">
                    <a:lumMod val="65000"/>
                  </a:schemeClr>
                </a:solidFill>
              </a:rPr>
              <a:t>Lessons 1 – 4 </a:t>
            </a:r>
          </a:p>
          <a:p>
            <a:pPr lvl="1"/>
            <a:r>
              <a:rPr lang="en-NZ" dirty="0"/>
              <a:t>Solo Supervision</a:t>
            </a:r>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46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Solo Cross-Country</a:t>
            </a:r>
            <a:endParaRPr lang="en-NZ" dirty="0"/>
          </a:p>
        </p:txBody>
      </p:sp>
      <p:sp>
        <p:nvSpPr>
          <p:cNvPr id="3" name="Content Placeholder 2">
            <a:extLst>
              <a:ext uri="{FF2B5EF4-FFF2-40B4-BE49-F238E27FC236}">
                <a16:creationId xmlns:a16="http://schemas.microsoft.com/office/drawing/2014/main" id="{9C732BA9-0A78-4B11-997E-CDFFB0FC13B7}"/>
              </a:ext>
            </a:extLst>
          </p:cNvPr>
          <p:cNvSpPr>
            <a:spLocks noGrp="1"/>
          </p:cNvSpPr>
          <p:nvPr>
            <p:ph idx="1"/>
          </p:nvPr>
        </p:nvSpPr>
        <p:spPr>
          <a:xfrm>
            <a:off x="838200" y="1825625"/>
            <a:ext cx="10515600" cy="4868446"/>
          </a:xfrm>
        </p:spPr>
        <p:txBody>
          <a:bodyPr>
            <a:normAutofit/>
          </a:bodyPr>
          <a:lstStyle/>
          <a:p>
            <a:r>
              <a:rPr lang="en-US" dirty="0"/>
              <a:t>Solo integrated with Dual (not all dual, then all solo)</a:t>
            </a:r>
          </a:p>
          <a:p>
            <a:r>
              <a:rPr lang="en-US" dirty="0"/>
              <a:t>Solo only after dual objectives met</a:t>
            </a:r>
          </a:p>
          <a:p>
            <a:r>
              <a:rPr lang="en-US" dirty="0"/>
              <a:t>Solo routes determined by instructor</a:t>
            </a:r>
          </a:p>
          <a:p>
            <a:r>
              <a:rPr lang="en-US" dirty="0"/>
              <a:t>Solo routes chosen to be suitable for level of competence</a:t>
            </a:r>
          </a:p>
          <a:p>
            <a:r>
              <a:rPr lang="en-US" dirty="0"/>
              <a:t>Weather and fuel must have ‘healthy margins’</a:t>
            </a:r>
          </a:p>
          <a:p>
            <a:r>
              <a:rPr lang="en-US" dirty="0"/>
              <a:t>Student carry phone, money, overnight bag…</a:t>
            </a:r>
          </a:p>
          <a:p>
            <a:r>
              <a:rPr lang="en-US" dirty="0"/>
              <a:t>Do not express frustration at a ‘turn-back’ or decision not to fly due to weather</a:t>
            </a:r>
          </a:p>
          <a:p>
            <a:r>
              <a:rPr lang="en-NZ" dirty="0"/>
              <a:t>Debrief the student at completion of flight</a:t>
            </a:r>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454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Solo Supervision</a:t>
            </a:r>
            <a:endParaRPr lang="en-NZ" dirty="0"/>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42750FA-2DD3-4F49-B5D6-7056B180D448}"/>
              </a:ext>
            </a:extLst>
          </p:cNvPr>
          <p:cNvPicPr>
            <a:picLocks noChangeAspect="1"/>
          </p:cNvPicPr>
          <p:nvPr/>
        </p:nvPicPr>
        <p:blipFill rotWithShape="1">
          <a:blip r:embed="rId4"/>
          <a:srcRect l="33000" t="18260" r="34231" b="3768"/>
          <a:stretch/>
        </p:blipFill>
        <p:spPr>
          <a:xfrm>
            <a:off x="2100775" y="1387599"/>
            <a:ext cx="3995225" cy="5167312"/>
          </a:xfrm>
          <a:prstGeom prst="rect">
            <a:avLst/>
          </a:prstGeom>
          <a:ln>
            <a:solidFill>
              <a:schemeClr val="tx1"/>
            </a:solidFill>
          </a:ln>
        </p:spPr>
      </p:pic>
      <p:pic>
        <p:nvPicPr>
          <p:cNvPr id="7" name="Picture 6">
            <a:extLst>
              <a:ext uri="{FF2B5EF4-FFF2-40B4-BE49-F238E27FC236}">
                <a16:creationId xmlns:a16="http://schemas.microsoft.com/office/drawing/2014/main" id="{A40DAF45-4667-4631-80F8-F46DDBA7572C}"/>
              </a:ext>
            </a:extLst>
          </p:cNvPr>
          <p:cNvPicPr>
            <a:picLocks noChangeAspect="1"/>
          </p:cNvPicPr>
          <p:nvPr/>
        </p:nvPicPr>
        <p:blipFill rotWithShape="1">
          <a:blip r:embed="rId5"/>
          <a:srcRect l="33000" t="19198" r="34231" b="2832"/>
          <a:stretch/>
        </p:blipFill>
        <p:spPr>
          <a:xfrm>
            <a:off x="6428935" y="1387599"/>
            <a:ext cx="3995225" cy="5167312"/>
          </a:xfrm>
          <a:prstGeom prst="rect">
            <a:avLst/>
          </a:prstGeom>
          <a:ln>
            <a:solidFill>
              <a:schemeClr val="tx1"/>
            </a:solidFill>
          </a:ln>
        </p:spPr>
      </p:pic>
    </p:spTree>
    <p:extLst>
      <p:ext uri="{BB962C8B-B14F-4D97-AF65-F5344CB8AC3E}">
        <p14:creationId xmlns:p14="http://schemas.microsoft.com/office/powerpoint/2010/main" val="474679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ilot navigation Pilot headset on top of Aeronautical chart vfr navigation stock pictures, royalty-free photos &amp; images">
            <a:extLst>
              <a:ext uri="{FF2B5EF4-FFF2-40B4-BE49-F238E27FC236}">
                <a16:creationId xmlns:a16="http://schemas.microsoft.com/office/drawing/2014/main" id="{404BE2F7-82BC-4C34-964A-083774918966}"/>
              </a:ext>
            </a:extLst>
          </p:cNvPr>
          <p:cNvPicPr>
            <a:picLocks noChangeAspect="1" noChangeArrowheads="1"/>
          </p:cNvPicPr>
          <p:nvPr/>
        </p:nvPicPr>
        <p:blipFill>
          <a:blip r:embed="rId3">
            <a:alphaModFix amt="18000"/>
            <a:extLst>
              <a:ext uri="{28A0092B-C50C-407E-A947-70E740481C1C}">
                <a14:useLocalDpi xmlns:a14="http://schemas.microsoft.com/office/drawing/2010/main" val="0"/>
              </a:ext>
            </a:extLst>
          </a:blip>
          <a:srcRect/>
          <a:stretch>
            <a:fillRect/>
          </a:stretch>
        </p:blipFill>
        <p:spPr bwMode="auto">
          <a:xfrm>
            <a:off x="0" y="0"/>
            <a:ext cx="12192000" cy="8128000"/>
          </a:xfrm>
          <a:prstGeom prst="rect">
            <a:avLst/>
          </a:prstGeom>
          <a:blipFill dpi="0" rotWithShape="1">
            <a:blip r:embed="rId4">
              <a:alphaModFix amt="18000"/>
            </a:blip>
            <a:srcRect/>
            <a:tile tx="0" ty="0" sx="100000" sy="100000" flip="none" algn="tl"/>
          </a:blipFill>
        </p:spPr>
      </p:pic>
      <p:sp>
        <p:nvSpPr>
          <p:cNvPr id="2" name="Title 1">
            <a:extLst>
              <a:ext uri="{FF2B5EF4-FFF2-40B4-BE49-F238E27FC236}">
                <a16:creationId xmlns:a16="http://schemas.microsoft.com/office/drawing/2014/main" id="{A34B9ECD-B9F3-4199-88D9-1740045A86D1}"/>
              </a:ext>
            </a:extLst>
          </p:cNvPr>
          <p:cNvSpPr>
            <a:spLocks noGrp="1"/>
          </p:cNvSpPr>
          <p:nvPr>
            <p:ph type="ctrTitle"/>
          </p:nvPr>
        </p:nvSpPr>
        <p:spPr/>
        <p:txBody>
          <a:bodyPr/>
          <a:lstStyle/>
          <a:p>
            <a:r>
              <a:rPr lang="en-US" dirty="0"/>
              <a:t>Questions?</a:t>
            </a:r>
            <a:endParaRPr lang="en-NZ" dirty="0"/>
          </a:p>
        </p:txBody>
      </p:sp>
      <p:pic>
        <p:nvPicPr>
          <p:cNvPr id="4" name="Picture 2" descr="W:\corporate_image\caa_logo\CAA-Full-Logo_300.jpg">
            <a:extLst>
              <a:ext uri="{FF2B5EF4-FFF2-40B4-BE49-F238E27FC236}">
                <a16:creationId xmlns:a16="http://schemas.microsoft.com/office/drawing/2014/main" id="{51774647-435E-47D8-8141-8583F7FB02D1}"/>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19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Content</a:t>
            </a:r>
            <a:endParaRPr lang="en-NZ" dirty="0"/>
          </a:p>
        </p:txBody>
      </p:sp>
      <p:sp>
        <p:nvSpPr>
          <p:cNvPr id="3" name="Content Placeholder 2">
            <a:extLst>
              <a:ext uri="{FF2B5EF4-FFF2-40B4-BE49-F238E27FC236}">
                <a16:creationId xmlns:a16="http://schemas.microsoft.com/office/drawing/2014/main" id="{9C732BA9-0A78-4B11-997E-CDFFB0FC13B7}"/>
              </a:ext>
            </a:extLst>
          </p:cNvPr>
          <p:cNvSpPr>
            <a:spLocks noGrp="1"/>
          </p:cNvSpPr>
          <p:nvPr>
            <p:ph idx="1"/>
          </p:nvPr>
        </p:nvSpPr>
        <p:spPr/>
        <p:txBody>
          <a:bodyPr>
            <a:normAutofit/>
          </a:bodyPr>
          <a:lstStyle/>
          <a:p>
            <a:r>
              <a:rPr lang="en-US" u="sng" dirty="0">
                <a:solidFill>
                  <a:schemeClr val="bg1">
                    <a:lumMod val="65000"/>
                  </a:schemeClr>
                </a:solidFill>
              </a:rPr>
              <a:t>What</a:t>
            </a:r>
            <a:r>
              <a:rPr lang="en-US" dirty="0">
                <a:solidFill>
                  <a:schemeClr val="bg1">
                    <a:lumMod val="65000"/>
                  </a:schemeClr>
                </a:solidFill>
              </a:rPr>
              <a:t> is Visual Navigation?</a:t>
            </a:r>
          </a:p>
          <a:p>
            <a:r>
              <a:rPr lang="en-US" u="sng" dirty="0">
                <a:solidFill>
                  <a:schemeClr val="bg1">
                    <a:lumMod val="65000"/>
                  </a:schemeClr>
                </a:solidFill>
              </a:rPr>
              <a:t>Why</a:t>
            </a:r>
            <a:r>
              <a:rPr lang="en-US" dirty="0">
                <a:solidFill>
                  <a:schemeClr val="bg1">
                    <a:lumMod val="65000"/>
                  </a:schemeClr>
                </a:solidFill>
              </a:rPr>
              <a:t> Teaching Visual Navigation is Important?</a:t>
            </a:r>
          </a:p>
          <a:p>
            <a:r>
              <a:rPr lang="en-US" u="sng" dirty="0"/>
              <a:t>How?</a:t>
            </a:r>
          </a:p>
          <a:p>
            <a:pPr lvl="1"/>
            <a:r>
              <a:rPr lang="en-US" dirty="0">
                <a:solidFill>
                  <a:schemeClr val="bg1">
                    <a:lumMod val="65000"/>
                  </a:schemeClr>
                </a:solidFill>
              </a:rPr>
              <a:t>Prior Learning</a:t>
            </a:r>
          </a:p>
          <a:p>
            <a:pPr lvl="1"/>
            <a:r>
              <a:rPr lang="en-NZ" dirty="0">
                <a:solidFill>
                  <a:schemeClr val="bg1">
                    <a:lumMod val="65000"/>
                  </a:schemeClr>
                </a:solidFill>
              </a:rPr>
              <a:t>Ground Course</a:t>
            </a:r>
          </a:p>
          <a:p>
            <a:pPr lvl="1"/>
            <a:r>
              <a:rPr lang="en-NZ" dirty="0">
                <a:solidFill>
                  <a:schemeClr val="bg1">
                    <a:lumMod val="65000"/>
                  </a:schemeClr>
                </a:solidFill>
              </a:rPr>
              <a:t>Structure of Airborne Lessons</a:t>
            </a:r>
          </a:p>
          <a:p>
            <a:pPr lvl="1"/>
            <a:r>
              <a:rPr lang="en-NZ" dirty="0"/>
              <a:t>Lessons 1 – 4 </a:t>
            </a:r>
          </a:p>
          <a:p>
            <a:pPr lvl="1"/>
            <a:r>
              <a:rPr lang="en-NZ" dirty="0">
                <a:solidFill>
                  <a:schemeClr val="bg1">
                    <a:lumMod val="65000"/>
                  </a:schemeClr>
                </a:solidFill>
              </a:rPr>
              <a:t>Solo Supervision</a:t>
            </a:r>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7998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Lessons 1 - 4 Templates</a:t>
            </a:r>
            <a:endParaRPr lang="en-NZ" dirty="0"/>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20705888-AAAD-41F3-905B-9AA9BEC733CA}"/>
              </a:ext>
            </a:extLst>
          </p:cNvPr>
          <p:cNvPicPr>
            <a:picLocks noChangeAspect="1"/>
          </p:cNvPicPr>
          <p:nvPr/>
        </p:nvPicPr>
        <p:blipFill rotWithShape="1">
          <a:blip r:embed="rId4"/>
          <a:srcRect l="18521" t="16984" r="6875" b="7270"/>
          <a:stretch/>
        </p:blipFill>
        <p:spPr>
          <a:xfrm>
            <a:off x="513098" y="1417140"/>
            <a:ext cx="4743642" cy="2617965"/>
          </a:xfrm>
          <a:prstGeom prst="rect">
            <a:avLst/>
          </a:prstGeom>
          <a:ln>
            <a:solidFill>
              <a:schemeClr val="tx1"/>
            </a:solidFill>
          </a:ln>
        </p:spPr>
      </p:pic>
      <p:pic>
        <p:nvPicPr>
          <p:cNvPr id="8" name="Content Placeholder 3">
            <a:extLst>
              <a:ext uri="{FF2B5EF4-FFF2-40B4-BE49-F238E27FC236}">
                <a16:creationId xmlns:a16="http://schemas.microsoft.com/office/drawing/2014/main" id="{9B3F8AD3-38EC-4F6A-8733-FFE1FB48A07B}"/>
              </a:ext>
            </a:extLst>
          </p:cNvPr>
          <p:cNvPicPr>
            <a:picLocks noGrp="1" noChangeAspect="1"/>
          </p:cNvPicPr>
          <p:nvPr>
            <p:ph idx="1"/>
          </p:nvPr>
        </p:nvPicPr>
        <p:blipFill rotWithShape="1">
          <a:blip r:embed="rId5"/>
          <a:srcRect l="20355" t="17227" r="4814" b="5578"/>
          <a:stretch/>
        </p:blipFill>
        <p:spPr>
          <a:xfrm>
            <a:off x="6132453" y="1412171"/>
            <a:ext cx="4668703" cy="2617964"/>
          </a:xfrm>
          <a:prstGeom prst="rect">
            <a:avLst/>
          </a:prstGeom>
          <a:ln>
            <a:solidFill>
              <a:schemeClr val="tx1"/>
            </a:solidFill>
          </a:ln>
        </p:spPr>
      </p:pic>
      <p:pic>
        <p:nvPicPr>
          <p:cNvPr id="9" name="Content Placeholder 6">
            <a:extLst>
              <a:ext uri="{FF2B5EF4-FFF2-40B4-BE49-F238E27FC236}">
                <a16:creationId xmlns:a16="http://schemas.microsoft.com/office/drawing/2014/main" id="{C3A7A3E5-E940-45C5-9A24-723EA12D3DAA}"/>
              </a:ext>
            </a:extLst>
          </p:cNvPr>
          <p:cNvPicPr>
            <a:picLocks noChangeAspect="1"/>
          </p:cNvPicPr>
          <p:nvPr/>
        </p:nvPicPr>
        <p:blipFill rotWithShape="1">
          <a:blip r:embed="rId6"/>
          <a:srcRect l="20797" t="17232" r="5217" b="6423"/>
          <a:stretch/>
        </p:blipFill>
        <p:spPr>
          <a:xfrm>
            <a:off x="513099" y="4130748"/>
            <a:ext cx="4743642" cy="2660740"/>
          </a:xfrm>
          <a:prstGeom prst="rect">
            <a:avLst/>
          </a:prstGeom>
          <a:ln>
            <a:solidFill>
              <a:schemeClr val="tx1"/>
            </a:solidFill>
          </a:ln>
        </p:spPr>
      </p:pic>
      <p:pic>
        <p:nvPicPr>
          <p:cNvPr id="10" name="Content Placeholder 9">
            <a:extLst>
              <a:ext uri="{FF2B5EF4-FFF2-40B4-BE49-F238E27FC236}">
                <a16:creationId xmlns:a16="http://schemas.microsoft.com/office/drawing/2014/main" id="{8A676C32-F99E-4C14-93BE-98C28777C0B9}"/>
              </a:ext>
            </a:extLst>
          </p:cNvPr>
          <p:cNvPicPr>
            <a:picLocks noChangeAspect="1"/>
          </p:cNvPicPr>
          <p:nvPr/>
        </p:nvPicPr>
        <p:blipFill rotWithShape="1">
          <a:blip r:embed="rId7"/>
          <a:srcRect l="15343" t="21302" r="17752" b="9651"/>
          <a:stretch/>
        </p:blipFill>
        <p:spPr>
          <a:xfrm>
            <a:off x="6132452" y="4130748"/>
            <a:ext cx="4668703" cy="2619028"/>
          </a:xfrm>
          <a:prstGeom prst="rect">
            <a:avLst/>
          </a:prstGeom>
          <a:ln>
            <a:solidFill>
              <a:schemeClr val="tx1"/>
            </a:solidFill>
          </a:ln>
        </p:spPr>
      </p:pic>
    </p:spTree>
    <p:extLst>
      <p:ext uri="{BB962C8B-B14F-4D97-AF65-F5344CB8AC3E}">
        <p14:creationId xmlns:p14="http://schemas.microsoft.com/office/powerpoint/2010/main" val="1622543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Planning and Preparation</a:t>
            </a:r>
            <a:endParaRPr lang="en-NZ" dirty="0"/>
          </a:p>
        </p:txBody>
      </p:sp>
      <p:sp>
        <p:nvSpPr>
          <p:cNvPr id="3" name="Content Placeholder 2">
            <a:extLst>
              <a:ext uri="{FF2B5EF4-FFF2-40B4-BE49-F238E27FC236}">
                <a16:creationId xmlns:a16="http://schemas.microsoft.com/office/drawing/2014/main" id="{9C732BA9-0A78-4B11-997E-CDFFB0FC13B7}"/>
              </a:ext>
            </a:extLst>
          </p:cNvPr>
          <p:cNvSpPr>
            <a:spLocks noGrp="1"/>
          </p:cNvSpPr>
          <p:nvPr>
            <p:ph idx="1"/>
          </p:nvPr>
        </p:nvSpPr>
        <p:spPr/>
        <p:txBody>
          <a:bodyPr>
            <a:normAutofit/>
          </a:bodyPr>
          <a:lstStyle/>
          <a:p>
            <a:r>
              <a:rPr lang="en-US" dirty="0"/>
              <a:t>Initial planning</a:t>
            </a:r>
            <a:endParaRPr lang="en-NZ" dirty="0"/>
          </a:p>
          <a:p>
            <a:pPr lvl="1"/>
            <a:r>
              <a:rPr lang="en-US" dirty="0"/>
              <a:t>Route given in advance</a:t>
            </a:r>
          </a:p>
          <a:p>
            <a:pPr lvl="1"/>
            <a:r>
              <a:rPr lang="en-US" dirty="0"/>
              <a:t>Instructor determines the route</a:t>
            </a:r>
          </a:p>
          <a:p>
            <a:pPr lvl="1"/>
            <a:r>
              <a:rPr lang="en-US" dirty="0"/>
              <a:t>Student plans:</a:t>
            </a:r>
          </a:p>
          <a:p>
            <a:pPr lvl="2"/>
            <a:r>
              <a:rPr lang="en-US" dirty="0"/>
              <a:t>Map is prepared</a:t>
            </a:r>
          </a:p>
          <a:p>
            <a:pPr lvl="2"/>
            <a:r>
              <a:rPr lang="en-US" dirty="0"/>
              <a:t>A Navigation Log has been started</a:t>
            </a:r>
          </a:p>
          <a:p>
            <a:pPr lvl="2"/>
            <a:r>
              <a:rPr lang="en-US" dirty="0"/>
              <a:t>Frequencies noted down</a:t>
            </a:r>
          </a:p>
          <a:p>
            <a:pPr lvl="2"/>
            <a:r>
              <a:rPr lang="en-US" dirty="0"/>
              <a:t>Student to “armchair fly” the route</a:t>
            </a:r>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499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Planning and Preparation</a:t>
            </a:r>
            <a:endParaRPr lang="en-NZ" dirty="0"/>
          </a:p>
        </p:txBody>
      </p:sp>
      <p:sp>
        <p:nvSpPr>
          <p:cNvPr id="3" name="Content Placeholder 2">
            <a:extLst>
              <a:ext uri="{FF2B5EF4-FFF2-40B4-BE49-F238E27FC236}">
                <a16:creationId xmlns:a16="http://schemas.microsoft.com/office/drawing/2014/main" id="{9C732BA9-0A78-4B11-997E-CDFFB0FC13B7}"/>
              </a:ext>
            </a:extLst>
          </p:cNvPr>
          <p:cNvSpPr>
            <a:spLocks noGrp="1"/>
          </p:cNvSpPr>
          <p:nvPr>
            <p:ph idx="1"/>
          </p:nvPr>
        </p:nvSpPr>
        <p:spPr/>
        <p:txBody>
          <a:bodyPr>
            <a:normAutofit/>
          </a:bodyPr>
          <a:lstStyle/>
          <a:p>
            <a:r>
              <a:rPr lang="en-US" dirty="0"/>
              <a:t>On the day</a:t>
            </a:r>
          </a:p>
          <a:p>
            <a:pPr lvl="1"/>
            <a:r>
              <a:rPr lang="en-US" dirty="0"/>
              <a:t>Student completes planning</a:t>
            </a:r>
          </a:p>
          <a:p>
            <a:pPr lvl="1"/>
            <a:r>
              <a:rPr lang="en-US" dirty="0"/>
              <a:t>With instructor’s help</a:t>
            </a:r>
          </a:p>
          <a:p>
            <a:pPr lvl="1"/>
            <a:r>
              <a:rPr lang="en-US" dirty="0"/>
              <a:t>Allow time</a:t>
            </a:r>
          </a:p>
          <a:p>
            <a:pPr lvl="2"/>
            <a:r>
              <a:rPr lang="en-US" dirty="0"/>
              <a:t>Winds applied to Navigation Log</a:t>
            </a:r>
          </a:p>
          <a:p>
            <a:pPr lvl="2"/>
            <a:r>
              <a:rPr lang="en-US" dirty="0"/>
              <a:t>NOTAMs and weather checked</a:t>
            </a:r>
          </a:p>
          <a:p>
            <a:pPr lvl="1"/>
            <a:r>
              <a:rPr lang="en-US" dirty="0"/>
              <a:t>Whiteboard briefing</a:t>
            </a:r>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231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In-flight Equipment</a:t>
            </a:r>
            <a:endParaRPr lang="en-NZ" dirty="0"/>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harts – AIP Shop">
            <a:extLst>
              <a:ext uri="{FF2B5EF4-FFF2-40B4-BE49-F238E27FC236}">
                <a16:creationId xmlns:a16="http://schemas.microsoft.com/office/drawing/2014/main" id="{7F5EC15A-B7C3-4DD1-BCCA-E098AD648DEF}"/>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rot="20716381">
            <a:off x="1858341" y="1461938"/>
            <a:ext cx="1669626" cy="23710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encil Drawing - How To Draw A Pencil Step By Step">
            <a:extLst>
              <a:ext uri="{FF2B5EF4-FFF2-40B4-BE49-F238E27FC236}">
                <a16:creationId xmlns:a16="http://schemas.microsoft.com/office/drawing/2014/main" id="{37D19854-7BDE-456E-A31F-D310CF83620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9416" t="8564" r="38910" b="8888"/>
          <a:stretch/>
        </p:blipFill>
        <p:spPr bwMode="auto">
          <a:xfrm rot="2463810">
            <a:off x="9595110" y="1260257"/>
            <a:ext cx="392238" cy="2091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Premium Vector | Hand holding classic stopwatch timer concept in cartoon  flat illustration isolated in white background">
            <a:extLst>
              <a:ext uri="{FF2B5EF4-FFF2-40B4-BE49-F238E27FC236}">
                <a16:creationId xmlns:a16="http://schemas.microsoft.com/office/drawing/2014/main" id="{A1E17568-C189-47DC-8514-EF4E086FDFC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67888" y="4408126"/>
            <a:ext cx="2143125" cy="2133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ooleys PP-9 Square Protractor with White Border - Pilot World">
            <a:extLst>
              <a:ext uri="{FF2B5EF4-FFF2-40B4-BE49-F238E27FC236}">
                <a16:creationId xmlns:a16="http://schemas.microsoft.com/office/drawing/2014/main" id="{92D85E45-7C1C-4F75-82BD-9C1939608D6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357" t="3486" r="3694" b="2314"/>
          <a:stretch/>
        </p:blipFill>
        <p:spPr bwMode="auto">
          <a:xfrm rot="21183664">
            <a:off x="5180173" y="1491548"/>
            <a:ext cx="1813867" cy="18346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8" name="Picture 14" descr="Buy Nautical Mile Scale Map Ruler (60nm Distance) - For LAPL, PPL(A),  PPL(H) &amp; CPL Aviation Pilots + Marine, Boating &amp; Sailing Captains Online at  desertcart Fiji">
            <a:extLst>
              <a:ext uri="{FF2B5EF4-FFF2-40B4-BE49-F238E27FC236}">
                <a16:creationId xmlns:a16="http://schemas.microsoft.com/office/drawing/2014/main" id="{B6A54DBB-288B-458F-AC8E-0536D47E495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662" t="16459" r="2983" b="16193"/>
          <a:stretch/>
        </p:blipFill>
        <p:spPr bwMode="auto">
          <a:xfrm rot="875865">
            <a:off x="7690552" y="3600376"/>
            <a:ext cx="4201354" cy="60327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40" name="Picture 16" descr="ASA E6B Metal Flight Computer | Downunder Pilot Shop NZ">
            <a:extLst>
              <a:ext uri="{FF2B5EF4-FFF2-40B4-BE49-F238E27FC236}">
                <a16:creationId xmlns:a16="http://schemas.microsoft.com/office/drawing/2014/main" id="{1923AC69-C5C1-4B0A-BC57-AA87C38EAEBF}"/>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22967" t="2239" r="23699" b="3085"/>
          <a:stretch/>
        </p:blipFill>
        <p:spPr bwMode="auto">
          <a:xfrm rot="435542">
            <a:off x="638988" y="4083393"/>
            <a:ext cx="1380611" cy="2522942"/>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733A766B-A5A5-48AC-9696-1344B6DA9DC5}"/>
              </a:ext>
            </a:extLst>
          </p:cNvPr>
          <p:cNvSpPr txBox="1"/>
          <p:nvPr/>
        </p:nvSpPr>
        <p:spPr>
          <a:xfrm>
            <a:off x="2700107" y="3972250"/>
            <a:ext cx="3856704" cy="2520626"/>
          </a:xfrm>
          <a:prstGeom prst="rect">
            <a:avLst/>
          </a:prstGeom>
          <a:solidFill>
            <a:schemeClr val="bg1"/>
          </a:solidFill>
        </p:spPr>
        <p:txBody>
          <a:bodyPr wrap="square" rtlCol="0">
            <a:spAutoFit/>
          </a:bodyPr>
          <a:lstStyle/>
          <a:p>
            <a:endParaRPr lang="en-NZ" dirty="0"/>
          </a:p>
        </p:txBody>
      </p:sp>
      <p:pic>
        <p:nvPicPr>
          <p:cNvPr id="27" name="Picture 26" descr="Graphical user interface&#10;&#10;Description automatically generated">
            <a:extLst>
              <a:ext uri="{FF2B5EF4-FFF2-40B4-BE49-F238E27FC236}">
                <a16:creationId xmlns:a16="http://schemas.microsoft.com/office/drawing/2014/main" id="{3888B311-98EA-49BB-98EE-E48F39A4DE80}"/>
              </a:ext>
            </a:extLst>
          </p:cNvPr>
          <p:cNvPicPr/>
          <p:nvPr/>
        </p:nvPicPr>
        <p:blipFill>
          <a:blip r:embed="rId10"/>
          <a:stretch>
            <a:fillRect/>
          </a:stretch>
        </p:blipFill>
        <p:spPr>
          <a:xfrm>
            <a:off x="2700107" y="3977878"/>
            <a:ext cx="3856704" cy="2514997"/>
          </a:xfrm>
          <a:prstGeom prst="rect">
            <a:avLst/>
          </a:prstGeom>
        </p:spPr>
      </p:pic>
    </p:spTree>
    <p:extLst>
      <p:ext uri="{BB962C8B-B14F-4D97-AF65-F5344CB8AC3E}">
        <p14:creationId xmlns:p14="http://schemas.microsoft.com/office/powerpoint/2010/main" val="82010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40"/>
                                        </p:tgtEl>
                                      </p:cBhvr>
                                    </p:animEffect>
                                    <p:set>
                                      <p:cBhvr>
                                        <p:cTn id="7" dur="1" fill="hold">
                                          <p:stCondLst>
                                            <p:cond delay="499"/>
                                          </p:stCondLst>
                                        </p:cTn>
                                        <p:tgtEl>
                                          <p:spTgt spid="1040"/>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034"/>
                                        </p:tgtEl>
                                      </p:cBhvr>
                                    </p:animEffect>
                                    <p:set>
                                      <p:cBhvr>
                                        <p:cTn id="10" dur="1" fill="hold">
                                          <p:stCondLst>
                                            <p:cond delay="499"/>
                                          </p:stCondLst>
                                        </p:cTn>
                                        <p:tgtEl>
                                          <p:spTgt spid="103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038"/>
                                        </p:tgtEl>
                                      </p:cBhvr>
                                    </p:animEffect>
                                    <p:set>
                                      <p:cBhvr>
                                        <p:cTn id="13" dur="1" fill="hold">
                                          <p:stCondLst>
                                            <p:cond delay="499"/>
                                          </p:stCondLst>
                                        </p:cTn>
                                        <p:tgtEl>
                                          <p:spTgt spid="10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Lesson 1</a:t>
            </a:r>
            <a:endParaRPr lang="en-NZ" dirty="0"/>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5A38644A-943B-4A50-AF42-CAEDF9F2B7B5}"/>
              </a:ext>
            </a:extLst>
          </p:cNvPr>
          <p:cNvPicPr>
            <a:picLocks noChangeAspect="1"/>
          </p:cNvPicPr>
          <p:nvPr/>
        </p:nvPicPr>
        <p:blipFill>
          <a:blip r:embed="rId4"/>
          <a:stretch>
            <a:fillRect/>
          </a:stretch>
        </p:blipFill>
        <p:spPr>
          <a:xfrm>
            <a:off x="1432166" y="1323559"/>
            <a:ext cx="11499620" cy="4853404"/>
          </a:xfrm>
          <a:prstGeom prst="rect">
            <a:avLst/>
          </a:prstGeom>
        </p:spPr>
      </p:pic>
      <p:sp>
        <p:nvSpPr>
          <p:cNvPr id="9" name="TextBox 8">
            <a:extLst>
              <a:ext uri="{FF2B5EF4-FFF2-40B4-BE49-F238E27FC236}">
                <a16:creationId xmlns:a16="http://schemas.microsoft.com/office/drawing/2014/main" id="{0CDB88BA-4A96-40B2-BAEA-81C530D54374}"/>
              </a:ext>
            </a:extLst>
          </p:cNvPr>
          <p:cNvSpPr txBox="1"/>
          <p:nvPr/>
        </p:nvSpPr>
        <p:spPr>
          <a:xfrm>
            <a:off x="433217" y="1529605"/>
            <a:ext cx="3405228" cy="1200329"/>
          </a:xfrm>
          <a:prstGeom prst="rect">
            <a:avLst/>
          </a:prstGeom>
          <a:noFill/>
        </p:spPr>
        <p:txBody>
          <a:bodyPr wrap="none" rtlCol="0">
            <a:spAutoFit/>
          </a:bodyPr>
          <a:lstStyle/>
          <a:p>
            <a:r>
              <a:rPr lang="en-US" u="sng" dirty="0"/>
              <a:t>Objectives:</a:t>
            </a:r>
          </a:p>
          <a:p>
            <a:r>
              <a:rPr lang="en-US" dirty="0">
                <a:solidFill>
                  <a:schemeClr val="accent6">
                    <a:lumMod val="50000"/>
                  </a:schemeClr>
                </a:solidFill>
              </a:rPr>
              <a:t>Complete pre-flight planning </a:t>
            </a:r>
          </a:p>
          <a:p>
            <a:r>
              <a:rPr lang="en-US" dirty="0">
                <a:solidFill>
                  <a:schemeClr val="accent6">
                    <a:lumMod val="50000"/>
                  </a:schemeClr>
                </a:solidFill>
              </a:rPr>
              <a:t>Conduct D.R. Navigation</a:t>
            </a:r>
          </a:p>
          <a:p>
            <a:r>
              <a:rPr lang="en-US" dirty="0" err="1">
                <a:solidFill>
                  <a:schemeClr val="accent6">
                    <a:lumMod val="50000"/>
                  </a:schemeClr>
                </a:solidFill>
              </a:rPr>
              <a:t>Utilise</a:t>
            </a:r>
            <a:r>
              <a:rPr lang="en-US" dirty="0">
                <a:solidFill>
                  <a:schemeClr val="accent6">
                    <a:lumMod val="50000"/>
                  </a:schemeClr>
                </a:solidFill>
              </a:rPr>
              <a:t> timing to manage workload</a:t>
            </a:r>
          </a:p>
        </p:txBody>
      </p:sp>
    </p:spTree>
    <p:extLst>
      <p:ext uri="{BB962C8B-B14F-4D97-AF65-F5344CB8AC3E}">
        <p14:creationId xmlns:p14="http://schemas.microsoft.com/office/powerpoint/2010/main" val="16165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Lesson 2  </a:t>
            </a:r>
            <a:endParaRPr lang="en-NZ" dirty="0"/>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0DE4D46-7BBF-4FF7-A295-2421CB49C700}"/>
              </a:ext>
            </a:extLst>
          </p:cNvPr>
          <p:cNvSpPr/>
          <p:nvPr/>
        </p:nvSpPr>
        <p:spPr>
          <a:xfrm>
            <a:off x="384614" y="1554312"/>
            <a:ext cx="4183224" cy="1477328"/>
          </a:xfrm>
          <a:prstGeom prst="rect">
            <a:avLst/>
          </a:prstGeom>
        </p:spPr>
        <p:txBody>
          <a:bodyPr wrap="square">
            <a:spAutoFit/>
          </a:bodyPr>
          <a:lstStyle/>
          <a:p>
            <a:r>
              <a:rPr lang="en-US" u="sng" dirty="0"/>
              <a:t>Objectives: </a:t>
            </a:r>
          </a:p>
          <a:p>
            <a:r>
              <a:rPr lang="en-US" dirty="0">
                <a:solidFill>
                  <a:schemeClr val="accent6">
                    <a:lumMod val="50000"/>
                  </a:schemeClr>
                </a:solidFill>
              </a:rPr>
              <a:t>To Land at a Controlled Aerodrome</a:t>
            </a:r>
          </a:p>
          <a:p>
            <a:r>
              <a:rPr lang="en-US" dirty="0">
                <a:solidFill>
                  <a:schemeClr val="accent6">
                    <a:lumMod val="50000"/>
                  </a:schemeClr>
                </a:solidFill>
              </a:rPr>
              <a:t>To Navigate at Low Level</a:t>
            </a:r>
          </a:p>
          <a:p>
            <a:r>
              <a:rPr lang="en-US" dirty="0">
                <a:solidFill>
                  <a:schemeClr val="accent6">
                    <a:lumMod val="50000"/>
                  </a:schemeClr>
                </a:solidFill>
              </a:rPr>
              <a:t>To Land at an Unattended Aerodrome</a:t>
            </a:r>
          </a:p>
          <a:p>
            <a:endParaRPr lang="en-US" dirty="0">
              <a:solidFill>
                <a:schemeClr val="accent6">
                  <a:lumMod val="50000"/>
                </a:schemeClr>
              </a:solidFill>
            </a:endParaRPr>
          </a:p>
        </p:txBody>
      </p:sp>
      <p:sp>
        <p:nvSpPr>
          <p:cNvPr id="57" name="TextBox 56">
            <a:extLst>
              <a:ext uri="{FF2B5EF4-FFF2-40B4-BE49-F238E27FC236}">
                <a16:creationId xmlns:a16="http://schemas.microsoft.com/office/drawing/2014/main" id="{D42A85F1-19BF-466C-B314-63897A49A03E}"/>
              </a:ext>
            </a:extLst>
          </p:cNvPr>
          <p:cNvSpPr txBox="1"/>
          <p:nvPr/>
        </p:nvSpPr>
        <p:spPr>
          <a:xfrm>
            <a:off x="5750706" y="2965713"/>
            <a:ext cx="2158924" cy="369332"/>
          </a:xfrm>
          <a:prstGeom prst="rect">
            <a:avLst/>
          </a:prstGeom>
          <a:noFill/>
        </p:spPr>
        <p:txBody>
          <a:bodyPr wrap="none" rtlCol="0">
            <a:spAutoFit/>
          </a:bodyPr>
          <a:lstStyle/>
          <a:p>
            <a:r>
              <a:rPr lang="en-US" dirty="0">
                <a:solidFill>
                  <a:srgbClr val="FF0000"/>
                </a:solidFill>
              </a:rPr>
              <a:t>TIME-MAP-GROUND</a:t>
            </a:r>
            <a:endParaRPr lang="en-NZ" dirty="0">
              <a:solidFill>
                <a:srgbClr val="FF0000"/>
              </a:solidFill>
            </a:endParaRPr>
          </a:p>
        </p:txBody>
      </p:sp>
      <p:cxnSp>
        <p:nvCxnSpPr>
          <p:cNvPr id="59" name="Straight Connector 58">
            <a:extLst>
              <a:ext uri="{FF2B5EF4-FFF2-40B4-BE49-F238E27FC236}">
                <a16:creationId xmlns:a16="http://schemas.microsoft.com/office/drawing/2014/main" id="{DD1C3364-9200-4A44-8030-A1869CF0174D}"/>
              </a:ext>
            </a:extLst>
          </p:cNvPr>
          <p:cNvCxnSpPr>
            <a:cxnSpLocks/>
          </p:cNvCxnSpPr>
          <p:nvPr/>
        </p:nvCxnSpPr>
        <p:spPr>
          <a:xfrm rot="4385444" flipH="1">
            <a:off x="3937802" y="2074030"/>
            <a:ext cx="314751" cy="28022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D772A3D2-8E2D-40AF-A823-04D3B13608D8}"/>
              </a:ext>
            </a:extLst>
          </p:cNvPr>
          <p:cNvCxnSpPr>
            <a:cxnSpLocks/>
          </p:cNvCxnSpPr>
          <p:nvPr/>
        </p:nvCxnSpPr>
        <p:spPr>
          <a:xfrm rot="4385444" flipH="1" flipV="1">
            <a:off x="4079005" y="2134888"/>
            <a:ext cx="98281" cy="241182"/>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C56A75C7-8B48-4572-BB35-5900C89BA899}"/>
              </a:ext>
            </a:extLst>
          </p:cNvPr>
          <p:cNvCxnSpPr>
            <a:cxnSpLocks/>
          </p:cNvCxnSpPr>
          <p:nvPr/>
        </p:nvCxnSpPr>
        <p:spPr>
          <a:xfrm>
            <a:off x="4299923" y="2483490"/>
            <a:ext cx="219176" cy="1134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30A7D65B-C15C-4C96-AA4A-E0209E142DAA}"/>
              </a:ext>
            </a:extLst>
          </p:cNvPr>
          <p:cNvSpPr txBox="1"/>
          <p:nvPr/>
        </p:nvSpPr>
        <p:spPr>
          <a:xfrm>
            <a:off x="4566091" y="2684927"/>
            <a:ext cx="409086" cy="369332"/>
          </a:xfrm>
          <a:prstGeom prst="rect">
            <a:avLst/>
          </a:prstGeom>
          <a:noFill/>
          <a:ln>
            <a:noFill/>
          </a:ln>
        </p:spPr>
        <p:txBody>
          <a:bodyPr wrap="none" rtlCol="0">
            <a:spAutoFit/>
          </a:bodyPr>
          <a:lstStyle/>
          <a:p>
            <a:pPr algn="ctr"/>
            <a:r>
              <a:rPr lang="en-US" dirty="0"/>
              <a:t>SP</a:t>
            </a:r>
            <a:endParaRPr lang="en-NZ" dirty="0">
              <a:solidFill>
                <a:srgbClr val="002060"/>
              </a:solidFill>
            </a:endParaRPr>
          </a:p>
        </p:txBody>
      </p:sp>
      <p:sp>
        <p:nvSpPr>
          <p:cNvPr id="64" name="Oval 63">
            <a:extLst>
              <a:ext uri="{FF2B5EF4-FFF2-40B4-BE49-F238E27FC236}">
                <a16:creationId xmlns:a16="http://schemas.microsoft.com/office/drawing/2014/main" id="{9B9BCB7A-B2D3-4F80-85D2-E68EC3BF73E2}"/>
              </a:ext>
            </a:extLst>
          </p:cNvPr>
          <p:cNvSpPr/>
          <p:nvPr/>
        </p:nvSpPr>
        <p:spPr>
          <a:xfrm rot="4385444" flipH="1">
            <a:off x="3847910" y="1974547"/>
            <a:ext cx="514292" cy="5054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5" name="Group 4">
            <a:extLst>
              <a:ext uri="{FF2B5EF4-FFF2-40B4-BE49-F238E27FC236}">
                <a16:creationId xmlns:a16="http://schemas.microsoft.com/office/drawing/2014/main" id="{868740CD-B66D-4F1D-B05D-60EBC72F168A}"/>
              </a:ext>
            </a:extLst>
          </p:cNvPr>
          <p:cNvGrpSpPr/>
          <p:nvPr/>
        </p:nvGrpSpPr>
        <p:grpSpPr>
          <a:xfrm>
            <a:off x="4575780" y="494854"/>
            <a:ext cx="7917806" cy="6125133"/>
            <a:chOff x="4575780" y="494854"/>
            <a:chExt cx="7917806" cy="6125133"/>
          </a:xfrm>
        </p:grpSpPr>
        <p:grpSp>
          <p:nvGrpSpPr>
            <p:cNvPr id="77" name="Group 76">
              <a:extLst>
                <a:ext uri="{FF2B5EF4-FFF2-40B4-BE49-F238E27FC236}">
                  <a16:creationId xmlns:a16="http://schemas.microsoft.com/office/drawing/2014/main" id="{444CE3EC-69E5-4632-90A9-D7FC4B290C2F}"/>
                </a:ext>
              </a:extLst>
            </p:cNvPr>
            <p:cNvGrpSpPr/>
            <p:nvPr/>
          </p:nvGrpSpPr>
          <p:grpSpPr>
            <a:xfrm>
              <a:off x="4575780" y="494854"/>
              <a:ext cx="7917806" cy="6125133"/>
              <a:chOff x="4057870" y="-274830"/>
              <a:chExt cx="7917806" cy="6125133"/>
            </a:xfrm>
          </p:grpSpPr>
          <p:grpSp>
            <p:nvGrpSpPr>
              <p:cNvPr id="79" name="Group 78">
                <a:extLst>
                  <a:ext uri="{FF2B5EF4-FFF2-40B4-BE49-F238E27FC236}">
                    <a16:creationId xmlns:a16="http://schemas.microsoft.com/office/drawing/2014/main" id="{F57E2DA1-1E6A-4D48-BACA-FE4784514824}"/>
                  </a:ext>
                </a:extLst>
              </p:cNvPr>
              <p:cNvGrpSpPr/>
              <p:nvPr/>
            </p:nvGrpSpPr>
            <p:grpSpPr>
              <a:xfrm>
                <a:off x="4057870" y="-274830"/>
                <a:ext cx="7917806" cy="4202309"/>
                <a:chOff x="4274194" y="-571409"/>
                <a:chExt cx="7917806" cy="4202309"/>
              </a:xfrm>
            </p:grpSpPr>
            <p:grpSp>
              <p:nvGrpSpPr>
                <p:cNvPr id="103" name="Group 102">
                  <a:extLst>
                    <a:ext uri="{FF2B5EF4-FFF2-40B4-BE49-F238E27FC236}">
                      <a16:creationId xmlns:a16="http://schemas.microsoft.com/office/drawing/2014/main" id="{DD994A3A-59C5-439A-B42E-B849DA33946F}"/>
                    </a:ext>
                  </a:extLst>
                </p:cNvPr>
                <p:cNvGrpSpPr/>
                <p:nvPr/>
              </p:nvGrpSpPr>
              <p:grpSpPr>
                <a:xfrm>
                  <a:off x="4274194" y="-571409"/>
                  <a:ext cx="7917806" cy="4202309"/>
                  <a:chOff x="5130486" y="-583704"/>
                  <a:chExt cx="7917806" cy="4202309"/>
                </a:xfrm>
              </p:grpSpPr>
              <p:pic>
                <p:nvPicPr>
                  <p:cNvPr id="105" name="Picture 104">
                    <a:extLst>
                      <a:ext uri="{FF2B5EF4-FFF2-40B4-BE49-F238E27FC236}">
                        <a16:creationId xmlns:a16="http://schemas.microsoft.com/office/drawing/2014/main" id="{D700DF89-6BE1-435D-878D-D0295FC8844E}"/>
                      </a:ext>
                    </a:extLst>
                  </p:cNvPr>
                  <p:cNvPicPr>
                    <a:picLocks noChangeAspect="1"/>
                  </p:cNvPicPr>
                  <p:nvPr/>
                </p:nvPicPr>
                <p:blipFill>
                  <a:blip r:embed="rId4"/>
                  <a:stretch>
                    <a:fillRect/>
                  </a:stretch>
                </p:blipFill>
                <p:spPr>
                  <a:xfrm rot="18069451" flipH="1">
                    <a:off x="5137055" y="1350756"/>
                    <a:ext cx="322171" cy="335309"/>
                  </a:xfrm>
                  <a:prstGeom prst="rect">
                    <a:avLst/>
                  </a:prstGeom>
                </p:spPr>
              </p:pic>
              <p:grpSp>
                <p:nvGrpSpPr>
                  <p:cNvPr id="106" name="Group 105">
                    <a:extLst>
                      <a:ext uri="{FF2B5EF4-FFF2-40B4-BE49-F238E27FC236}">
                        <a16:creationId xmlns:a16="http://schemas.microsoft.com/office/drawing/2014/main" id="{0F5EE83F-88CB-4B20-9EAF-422F543FF8F6}"/>
                      </a:ext>
                    </a:extLst>
                  </p:cNvPr>
                  <p:cNvGrpSpPr/>
                  <p:nvPr/>
                </p:nvGrpSpPr>
                <p:grpSpPr>
                  <a:xfrm>
                    <a:off x="5631026" y="-583704"/>
                    <a:ext cx="7417266" cy="4202309"/>
                    <a:chOff x="5455068" y="633753"/>
                    <a:chExt cx="7417266" cy="4202309"/>
                  </a:xfrm>
                </p:grpSpPr>
                <p:sp>
                  <p:nvSpPr>
                    <p:cNvPr id="107" name="TextBox 106">
                      <a:extLst>
                        <a:ext uri="{FF2B5EF4-FFF2-40B4-BE49-F238E27FC236}">
                          <a16:creationId xmlns:a16="http://schemas.microsoft.com/office/drawing/2014/main" id="{BF1D5367-0C5E-48AC-A389-0A9A183938DD}"/>
                        </a:ext>
                      </a:extLst>
                    </p:cNvPr>
                    <p:cNvSpPr txBox="1"/>
                    <p:nvPr/>
                  </p:nvSpPr>
                  <p:spPr>
                    <a:xfrm>
                      <a:off x="7524452" y="1640347"/>
                      <a:ext cx="1624105" cy="1200329"/>
                    </a:xfrm>
                    <a:prstGeom prst="rect">
                      <a:avLst/>
                    </a:prstGeom>
                    <a:noFill/>
                    <a:ln>
                      <a:noFill/>
                    </a:ln>
                  </p:spPr>
                  <p:txBody>
                    <a:bodyPr wrap="square" rtlCol="0">
                      <a:spAutoFit/>
                    </a:bodyPr>
                    <a:lstStyle/>
                    <a:p>
                      <a:pPr algn="ctr"/>
                      <a:r>
                        <a:rPr lang="en-US" u="sng" dirty="0"/>
                        <a:t>Airspace: </a:t>
                      </a:r>
                    </a:p>
                    <a:p>
                      <a:pPr algn="ctr"/>
                      <a:r>
                        <a:rPr lang="en-US" dirty="0">
                          <a:solidFill>
                            <a:srgbClr val="002060"/>
                          </a:solidFill>
                        </a:rPr>
                        <a:t>Clearance</a:t>
                      </a:r>
                    </a:p>
                    <a:p>
                      <a:pPr algn="ctr"/>
                      <a:r>
                        <a:rPr lang="en-US" dirty="0">
                          <a:solidFill>
                            <a:srgbClr val="002060"/>
                          </a:solidFill>
                        </a:rPr>
                        <a:t>Boundary EET</a:t>
                      </a:r>
                    </a:p>
                    <a:p>
                      <a:pPr algn="ctr"/>
                      <a:endParaRPr lang="en-NZ" dirty="0">
                        <a:solidFill>
                          <a:srgbClr val="002060"/>
                        </a:solidFill>
                      </a:endParaRPr>
                    </a:p>
                  </p:txBody>
                </p:sp>
                <p:sp>
                  <p:nvSpPr>
                    <p:cNvPr id="108" name="TextBox 107">
                      <a:extLst>
                        <a:ext uri="{FF2B5EF4-FFF2-40B4-BE49-F238E27FC236}">
                          <a16:creationId xmlns:a16="http://schemas.microsoft.com/office/drawing/2014/main" id="{5745EAE4-546A-4D46-B930-3FEF8F827263}"/>
                        </a:ext>
                      </a:extLst>
                    </p:cNvPr>
                    <p:cNvSpPr txBox="1"/>
                    <p:nvPr/>
                  </p:nvSpPr>
                  <p:spPr>
                    <a:xfrm>
                      <a:off x="6007516" y="1654741"/>
                      <a:ext cx="1300035" cy="923330"/>
                    </a:xfrm>
                    <a:prstGeom prst="rect">
                      <a:avLst/>
                    </a:prstGeom>
                    <a:noFill/>
                    <a:ln>
                      <a:noFill/>
                    </a:ln>
                  </p:spPr>
                  <p:txBody>
                    <a:bodyPr wrap="none" rtlCol="0">
                      <a:spAutoFit/>
                    </a:bodyPr>
                    <a:lstStyle/>
                    <a:p>
                      <a:pPr algn="ctr"/>
                      <a:r>
                        <a:rPr lang="en-US" u="sng" dirty="0"/>
                        <a:t>Prepare: </a:t>
                      </a:r>
                    </a:p>
                    <a:p>
                      <a:pPr algn="ctr"/>
                      <a:r>
                        <a:rPr lang="en-US" dirty="0">
                          <a:solidFill>
                            <a:srgbClr val="002060"/>
                          </a:solidFill>
                        </a:rPr>
                        <a:t>Review ATIS</a:t>
                      </a:r>
                    </a:p>
                    <a:p>
                      <a:pPr algn="ctr"/>
                      <a:r>
                        <a:rPr lang="en-US" dirty="0">
                          <a:solidFill>
                            <a:srgbClr val="002060"/>
                          </a:solidFill>
                        </a:rPr>
                        <a:t>Brief Arrival</a:t>
                      </a:r>
                      <a:endParaRPr lang="en-NZ" dirty="0">
                        <a:solidFill>
                          <a:srgbClr val="002060"/>
                        </a:solidFill>
                      </a:endParaRPr>
                    </a:p>
                  </p:txBody>
                </p:sp>
                <p:grpSp>
                  <p:nvGrpSpPr>
                    <p:cNvPr id="109" name="Group 108">
                      <a:extLst>
                        <a:ext uri="{FF2B5EF4-FFF2-40B4-BE49-F238E27FC236}">
                          <a16:creationId xmlns:a16="http://schemas.microsoft.com/office/drawing/2014/main" id="{E90CDE45-8E5E-4603-A3D1-D6FFAAEF796A}"/>
                        </a:ext>
                      </a:extLst>
                    </p:cNvPr>
                    <p:cNvGrpSpPr/>
                    <p:nvPr/>
                  </p:nvGrpSpPr>
                  <p:grpSpPr>
                    <a:xfrm rot="4385444" flipH="1">
                      <a:off x="10374971" y="2477653"/>
                      <a:ext cx="514292" cy="505446"/>
                      <a:chOff x="7791771" y="2374231"/>
                      <a:chExt cx="506067" cy="505446"/>
                    </a:xfrm>
                  </p:grpSpPr>
                  <p:cxnSp>
                    <p:nvCxnSpPr>
                      <p:cNvPr id="122" name="Straight Connector 121">
                        <a:extLst>
                          <a:ext uri="{FF2B5EF4-FFF2-40B4-BE49-F238E27FC236}">
                            <a16:creationId xmlns:a16="http://schemas.microsoft.com/office/drawing/2014/main" id="{34FBEB57-92CE-49B5-AB20-CEBB7188CF36}"/>
                          </a:ext>
                        </a:extLst>
                      </p:cNvPr>
                      <p:cNvCxnSpPr>
                        <a:cxnSpLocks/>
                      </p:cNvCxnSpPr>
                      <p:nvPr/>
                    </p:nvCxnSpPr>
                    <p:spPr>
                      <a:xfrm>
                        <a:off x="7905135" y="2492477"/>
                        <a:ext cx="309717" cy="28022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98064B5D-5DE8-4F10-919E-C0F92E8A0116}"/>
                          </a:ext>
                        </a:extLst>
                      </p:cNvPr>
                      <p:cNvCxnSpPr>
                        <a:cxnSpLocks/>
                      </p:cNvCxnSpPr>
                      <p:nvPr/>
                    </p:nvCxnSpPr>
                    <p:spPr>
                      <a:xfrm flipV="1">
                        <a:off x="7963284" y="2492477"/>
                        <a:ext cx="96709" cy="241182"/>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87E5CF4D-E351-48B5-A91E-E093F3115E05}"/>
                          </a:ext>
                        </a:extLst>
                      </p:cNvPr>
                      <p:cNvSpPr/>
                      <p:nvPr/>
                    </p:nvSpPr>
                    <p:spPr>
                      <a:xfrm>
                        <a:off x="7791771" y="2374231"/>
                        <a:ext cx="506067" cy="5054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cxnSp>
                  <p:nvCxnSpPr>
                    <p:cNvPr id="110" name="Straight Connector 109">
                      <a:extLst>
                        <a:ext uri="{FF2B5EF4-FFF2-40B4-BE49-F238E27FC236}">
                          <a16:creationId xmlns:a16="http://schemas.microsoft.com/office/drawing/2014/main" id="{456BFC2F-9144-409E-9F83-0A8541F566BC}"/>
                        </a:ext>
                      </a:extLst>
                    </p:cNvPr>
                    <p:cNvCxnSpPr>
                      <a:cxnSpLocks/>
                    </p:cNvCxnSpPr>
                    <p:nvPr/>
                  </p:nvCxnSpPr>
                  <p:spPr>
                    <a:xfrm>
                      <a:off x="6996223" y="2733127"/>
                      <a:ext cx="145691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D41138E-0216-419A-81DF-CFE110E1E702}"/>
                        </a:ext>
                      </a:extLst>
                    </p:cNvPr>
                    <p:cNvCxnSpPr>
                      <a:cxnSpLocks/>
                    </p:cNvCxnSpPr>
                    <p:nvPr/>
                  </p:nvCxnSpPr>
                  <p:spPr>
                    <a:xfrm>
                      <a:off x="8771860" y="2732678"/>
                      <a:ext cx="15731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749AAF6-0172-487C-AB12-EA68407203AA}"/>
                        </a:ext>
                      </a:extLst>
                    </p:cNvPr>
                    <p:cNvCxnSpPr>
                      <a:cxnSpLocks/>
                    </p:cNvCxnSpPr>
                    <p:nvPr/>
                  </p:nvCxnSpPr>
                  <p:spPr>
                    <a:xfrm rot="18364186">
                      <a:off x="5612583" y="2151632"/>
                      <a:ext cx="855127" cy="1170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F4E886D8-B425-4C47-BA88-0690E158EF01}"/>
                        </a:ext>
                      </a:extLst>
                    </p:cNvPr>
                    <p:cNvCxnSpPr>
                      <a:cxnSpLocks/>
                    </p:cNvCxnSpPr>
                    <p:nvPr/>
                  </p:nvCxnSpPr>
                  <p:spPr>
                    <a:xfrm>
                      <a:off x="6534104" y="2562044"/>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46D599EA-8AC1-4421-A161-E784871CC94A}"/>
                        </a:ext>
                      </a:extLst>
                    </p:cNvPr>
                    <p:cNvCxnSpPr>
                      <a:cxnSpLocks/>
                    </p:cNvCxnSpPr>
                    <p:nvPr/>
                  </p:nvCxnSpPr>
                  <p:spPr>
                    <a:xfrm>
                      <a:off x="10865701" y="2562289"/>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74B4A9E6-0960-4784-A256-2AD3B14AD4BA}"/>
                        </a:ext>
                      </a:extLst>
                    </p:cNvPr>
                    <p:cNvCxnSpPr>
                      <a:cxnSpLocks/>
                    </p:cNvCxnSpPr>
                    <p:nvPr/>
                  </p:nvCxnSpPr>
                  <p:spPr>
                    <a:xfrm>
                      <a:off x="9447218" y="2541951"/>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464AE364-01A5-427F-BF1E-D36C26BA4159}"/>
                        </a:ext>
                      </a:extLst>
                    </p:cNvPr>
                    <p:cNvCxnSpPr>
                      <a:cxnSpLocks/>
                    </p:cNvCxnSpPr>
                    <p:nvPr/>
                  </p:nvCxnSpPr>
                  <p:spPr>
                    <a:xfrm>
                      <a:off x="8021011" y="2556554"/>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Group 116">
                      <a:extLst>
                        <a:ext uri="{FF2B5EF4-FFF2-40B4-BE49-F238E27FC236}">
                          <a16:creationId xmlns:a16="http://schemas.microsoft.com/office/drawing/2014/main" id="{54C78A21-9F91-4276-9A69-AAFB60E7DA31}"/>
                        </a:ext>
                      </a:extLst>
                    </p:cNvPr>
                    <p:cNvGrpSpPr/>
                    <p:nvPr/>
                  </p:nvGrpSpPr>
                  <p:grpSpPr>
                    <a:xfrm rot="5400000" flipH="1">
                      <a:off x="7110244" y="2585205"/>
                      <a:ext cx="344171" cy="287867"/>
                      <a:chOff x="5238044" y="3002844"/>
                      <a:chExt cx="598311" cy="575735"/>
                    </a:xfrm>
                  </p:grpSpPr>
                  <p:cxnSp>
                    <p:nvCxnSpPr>
                      <p:cNvPr id="119" name="Straight Connector 118">
                        <a:extLst>
                          <a:ext uri="{FF2B5EF4-FFF2-40B4-BE49-F238E27FC236}">
                            <a16:creationId xmlns:a16="http://schemas.microsoft.com/office/drawing/2014/main" id="{A6477018-80DE-43B8-950F-64BC0719F71D}"/>
                          </a:ext>
                        </a:extLst>
                      </p:cNvPr>
                      <p:cNvCxnSpPr/>
                      <p:nvPr/>
                    </p:nvCxnSpPr>
                    <p:spPr>
                      <a:xfrm>
                        <a:off x="5531556" y="3002844"/>
                        <a:ext cx="0" cy="575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C084F6F3-9511-445E-AFB1-276ED189F51D}"/>
                          </a:ext>
                        </a:extLst>
                      </p:cNvPr>
                      <p:cNvCxnSpPr>
                        <a:cxnSpLocks/>
                      </p:cNvCxnSpPr>
                      <p:nvPr/>
                    </p:nvCxnSpPr>
                    <p:spPr>
                      <a:xfrm flipH="1">
                        <a:off x="5238044" y="3155244"/>
                        <a:ext cx="5983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80BFBC6E-36B5-4031-83BA-F5EE9D534694}"/>
                          </a:ext>
                        </a:extLst>
                      </p:cNvPr>
                      <p:cNvCxnSpPr>
                        <a:cxnSpLocks/>
                      </p:cNvCxnSpPr>
                      <p:nvPr/>
                    </p:nvCxnSpPr>
                    <p:spPr>
                      <a:xfrm>
                        <a:off x="5413022" y="3578579"/>
                        <a:ext cx="23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8" name="Arc 117">
                      <a:extLst>
                        <a:ext uri="{FF2B5EF4-FFF2-40B4-BE49-F238E27FC236}">
                          <a16:creationId xmlns:a16="http://schemas.microsoft.com/office/drawing/2014/main" id="{0467F988-ECC4-46E6-B502-4F1F8E9509DC}"/>
                        </a:ext>
                      </a:extLst>
                    </p:cNvPr>
                    <p:cNvSpPr/>
                    <p:nvPr/>
                  </p:nvSpPr>
                  <p:spPr>
                    <a:xfrm rot="10800000">
                      <a:off x="9117419" y="633753"/>
                      <a:ext cx="3754915" cy="4202309"/>
                    </a:xfrm>
                    <a:prstGeom prst="arc">
                      <a:avLst>
                        <a:gd name="adj1" fmla="val 18402999"/>
                        <a:gd name="adj2" fmla="val 1665757"/>
                      </a:avLst>
                    </a:prstGeom>
                    <a:ln w="19050">
                      <a:solidFill>
                        <a:srgbClr val="FF0000"/>
                      </a:solidFill>
                      <a:prstDash val="lg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grpSp>
            <p:sp>
              <p:nvSpPr>
                <p:cNvPr id="104" name="TextBox 103">
                  <a:extLst>
                    <a:ext uri="{FF2B5EF4-FFF2-40B4-BE49-F238E27FC236}">
                      <a16:creationId xmlns:a16="http://schemas.microsoft.com/office/drawing/2014/main" id="{E033CA38-E6DE-4811-B70E-7CDB0985D5C1}"/>
                    </a:ext>
                  </a:extLst>
                </p:cNvPr>
                <p:cNvSpPr txBox="1"/>
                <p:nvPr/>
              </p:nvSpPr>
              <p:spPr>
                <a:xfrm>
                  <a:off x="10035154" y="435185"/>
                  <a:ext cx="1923155" cy="1200329"/>
                </a:xfrm>
                <a:prstGeom prst="rect">
                  <a:avLst/>
                </a:prstGeom>
                <a:noFill/>
              </p:spPr>
              <p:txBody>
                <a:bodyPr wrap="none" rtlCol="0">
                  <a:spAutoFit/>
                </a:bodyPr>
                <a:lstStyle/>
                <a:p>
                  <a:pPr algn="ctr"/>
                  <a:r>
                    <a:rPr lang="en-US" u="sng" dirty="0"/>
                    <a:t>Ground:</a:t>
                  </a:r>
                </a:p>
                <a:p>
                  <a:pPr algn="ctr"/>
                  <a:r>
                    <a:rPr lang="en-US" dirty="0">
                      <a:solidFill>
                        <a:srgbClr val="002060"/>
                      </a:solidFill>
                    </a:rPr>
                    <a:t>Taxiways, crossing </a:t>
                  </a:r>
                </a:p>
                <a:p>
                  <a:pPr algn="ctr"/>
                  <a:r>
                    <a:rPr lang="en-US" dirty="0">
                      <a:solidFill>
                        <a:srgbClr val="002060"/>
                      </a:solidFill>
                    </a:rPr>
                    <a:t>runways, signage, </a:t>
                  </a:r>
                </a:p>
                <a:p>
                  <a:pPr algn="ctr"/>
                  <a:r>
                    <a:rPr lang="en-US" dirty="0">
                      <a:solidFill>
                        <a:srgbClr val="002060"/>
                      </a:solidFill>
                    </a:rPr>
                    <a:t>parking</a:t>
                  </a:r>
                </a:p>
              </p:txBody>
            </p:sp>
          </p:grpSp>
          <p:grpSp>
            <p:nvGrpSpPr>
              <p:cNvPr id="80" name="Group 79">
                <a:extLst>
                  <a:ext uri="{FF2B5EF4-FFF2-40B4-BE49-F238E27FC236}">
                    <a16:creationId xmlns:a16="http://schemas.microsoft.com/office/drawing/2014/main" id="{B15AB113-B53E-4051-AFB6-C7B51F19AE6D}"/>
                  </a:ext>
                </a:extLst>
              </p:cNvPr>
              <p:cNvGrpSpPr/>
              <p:nvPr/>
            </p:nvGrpSpPr>
            <p:grpSpPr>
              <a:xfrm rot="8345728">
                <a:off x="4457346" y="3514145"/>
                <a:ext cx="5737095" cy="813889"/>
                <a:chOff x="4274194" y="1103985"/>
                <a:chExt cx="5966298" cy="855127"/>
              </a:xfrm>
            </p:grpSpPr>
            <p:pic>
              <p:nvPicPr>
                <p:cNvPr id="85" name="Picture 84">
                  <a:extLst>
                    <a:ext uri="{FF2B5EF4-FFF2-40B4-BE49-F238E27FC236}">
                      <a16:creationId xmlns:a16="http://schemas.microsoft.com/office/drawing/2014/main" id="{4B489987-5F87-424C-A599-A704737EFA97}"/>
                    </a:ext>
                  </a:extLst>
                </p:cNvPr>
                <p:cNvPicPr>
                  <a:picLocks noChangeAspect="1"/>
                </p:cNvPicPr>
                <p:nvPr/>
              </p:nvPicPr>
              <p:blipFill>
                <a:blip r:embed="rId4"/>
                <a:stretch>
                  <a:fillRect/>
                </a:stretch>
              </p:blipFill>
              <p:spPr>
                <a:xfrm rot="18069451" flipH="1">
                  <a:off x="4280763" y="1363051"/>
                  <a:ext cx="322171" cy="335309"/>
                </a:xfrm>
                <a:prstGeom prst="rect">
                  <a:avLst/>
                </a:prstGeom>
              </p:spPr>
            </p:pic>
            <p:grpSp>
              <p:nvGrpSpPr>
                <p:cNvPr id="86" name="Group 85">
                  <a:extLst>
                    <a:ext uri="{FF2B5EF4-FFF2-40B4-BE49-F238E27FC236}">
                      <a16:creationId xmlns:a16="http://schemas.microsoft.com/office/drawing/2014/main" id="{ADC4D47E-CC2C-44AD-A2BC-C1FF92CD0489}"/>
                    </a:ext>
                  </a:extLst>
                </p:cNvPr>
                <p:cNvGrpSpPr/>
                <p:nvPr/>
              </p:nvGrpSpPr>
              <p:grpSpPr>
                <a:xfrm rot="8332907" flipH="1">
                  <a:off x="9726200" y="1271253"/>
                  <a:ext cx="514292" cy="505446"/>
                  <a:chOff x="7791771" y="2374231"/>
                  <a:chExt cx="506067" cy="505446"/>
                </a:xfrm>
              </p:grpSpPr>
              <p:sp>
                <p:nvSpPr>
                  <p:cNvPr id="101" name="Oval 100">
                    <a:extLst>
                      <a:ext uri="{FF2B5EF4-FFF2-40B4-BE49-F238E27FC236}">
                        <a16:creationId xmlns:a16="http://schemas.microsoft.com/office/drawing/2014/main" id="{8A62B6A7-4740-42A3-98A2-3F41A651A89D}"/>
                      </a:ext>
                    </a:extLst>
                  </p:cNvPr>
                  <p:cNvSpPr/>
                  <p:nvPr/>
                </p:nvSpPr>
                <p:spPr>
                  <a:xfrm rot="936010">
                    <a:off x="7791771" y="2374231"/>
                    <a:ext cx="506067" cy="50544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102" name="Straight Connector 101">
                    <a:extLst>
                      <a:ext uri="{FF2B5EF4-FFF2-40B4-BE49-F238E27FC236}">
                        <a16:creationId xmlns:a16="http://schemas.microsoft.com/office/drawing/2014/main" id="{BFFF14A7-C453-4303-BA35-A9E4FCE28110}"/>
                      </a:ext>
                    </a:extLst>
                  </p:cNvPr>
                  <p:cNvCxnSpPr>
                    <a:cxnSpLocks/>
                  </p:cNvCxnSpPr>
                  <p:nvPr/>
                </p:nvCxnSpPr>
                <p:spPr>
                  <a:xfrm rot="8332907" flipH="1" flipV="1">
                    <a:off x="8032772" y="2450622"/>
                    <a:ext cx="43478" cy="362775"/>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87" name="Straight Connector 86">
                  <a:extLst>
                    <a:ext uri="{FF2B5EF4-FFF2-40B4-BE49-F238E27FC236}">
                      <a16:creationId xmlns:a16="http://schemas.microsoft.com/office/drawing/2014/main" id="{C635D01B-D6A4-4B36-BDFF-93E461AAB44D}"/>
                    </a:ext>
                  </a:extLst>
                </p:cNvPr>
                <p:cNvCxnSpPr>
                  <a:cxnSpLocks/>
                </p:cNvCxnSpPr>
                <p:nvPr/>
              </p:nvCxnSpPr>
              <p:spPr>
                <a:xfrm rot="18364186">
                  <a:off x="4932249" y="946470"/>
                  <a:ext cx="855127" cy="11701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4A38E2BB-D90A-4EDF-A8D0-64FDD4DDD8FF}"/>
                    </a:ext>
                  </a:extLst>
                </p:cNvPr>
                <p:cNvCxnSpPr>
                  <a:cxnSpLocks/>
                </p:cNvCxnSpPr>
                <p:nvPr/>
              </p:nvCxnSpPr>
              <p:spPr>
                <a:xfrm>
                  <a:off x="5853770" y="1356882"/>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BEE1C63-CDEB-4497-B04E-33D256DD739E}"/>
                    </a:ext>
                  </a:extLst>
                </p:cNvPr>
                <p:cNvCxnSpPr>
                  <a:cxnSpLocks/>
                </p:cNvCxnSpPr>
                <p:nvPr/>
              </p:nvCxnSpPr>
              <p:spPr>
                <a:xfrm>
                  <a:off x="8766884" y="1336789"/>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A7F10F6C-0D18-46AB-8C02-38871A13B7FB}"/>
                    </a:ext>
                  </a:extLst>
                </p:cNvPr>
                <p:cNvCxnSpPr>
                  <a:cxnSpLocks/>
                </p:cNvCxnSpPr>
                <p:nvPr/>
              </p:nvCxnSpPr>
              <p:spPr>
                <a:xfrm>
                  <a:off x="7340677" y="1351392"/>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Group 90">
                  <a:extLst>
                    <a:ext uri="{FF2B5EF4-FFF2-40B4-BE49-F238E27FC236}">
                      <a16:creationId xmlns:a16="http://schemas.microsoft.com/office/drawing/2014/main" id="{21A4495E-2C56-464F-8052-5C24535A67FD}"/>
                    </a:ext>
                  </a:extLst>
                </p:cNvPr>
                <p:cNvGrpSpPr/>
                <p:nvPr/>
              </p:nvGrpSpPr>
              <p:grpSpPr>
                <a:xfrm rot="5833136" flipH="1">
                  <a:off x="6578234" y="1453012"/>
                  <a:ext cx="344171" cy="287867"/>
                  <a:chOff x="5238044" y="3002844"/>
                  <a:chExt cx="598311" cy="575735"/>
                </a:xfrm>
              </p:grpSpPr>
              <p:cxnSp>
                <p:nvCxnSpPr>
                  <p:cNvPr id="98" name="Straight Connector 97">
                    <a:extLst>
                      <a:ext uri="{FF2B5EF4-FFF2-40B4-BE49-F238E27FC236}">
                        <a16:creationId xmlns:a16="http://schemas.microsoft.com/office/drawing/2014/main" id="{369329EB-78BC-49CF-B7C1-988B36A8ECA1}"/>
                      </a:ext>
                    </a:extLst>
                  </p:cNvPr>
                  <p:cNvCxnSpPr/>
                  <p:nvPr/>
                </p:nvCxnSpPr>
                <p:spPr>
                  <a:xfrm>
                    <a:off x="5531556" y="3002844"/>
                    <a:ext cx="0" cy="575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A2741EB-A457-4042-9464-32FFF8342BE7}"/>
                      </a:ext>
                    </a:extLst>
                  </p:cNvPr>
                  <p:cNvCxnSpPr>
                    <a:cxnSpLocks/>
                  </p:cNvCxnSpPr>
                  <p:nvPr/>
                </p:nvCxnSpPr>
                <p:spPr>
                  <a:xfrm flipH="1">
                    <a:off x="5238044" y="3155244"/>
                    <a:ext cx="5983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9A4841B-FF26-46C9-BDFD-27723421FF78}"/>
                      </a:ext>
                    </a:extLst>
                  </p:cNvPr>
                  <p:cNvCxnSpPr>
                    <a:cxnSpLocks/>
                  </p:cNvCxnSpPr>
                  <p:nvPr/>
                </p:nvCxnSpPr>
                <p:spPr>
                  <a:xfrm>
                    <a:off x="5413022" y="3578579"/>
                    <a:ext cx="23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2" name="Freeform: Shape 91">
                  <a:extLst>
                    <a:ext uri="{FF2B5EF4-FFF2-40B4-BE49-F238E27FC236}">
                      <a16:creationId xmlns:a16="http://schemas.microsoft.com/office/drawing/2014/main" id="{F1DD342D-6667-4222-BAD1-9F0FE9E8AD80}"/>
                    </a:ext>
                  </a:extLst>
                </p:cNvPr>
                <p:cNvSpPr/>
                <p:nvPr/>
              </p:nvSpPr>
              <p:spPr>
                <a:xfrm rot="150914">
                  <a:off x="6082177" y="1483015"/>
                  <a:ext cx="3422798" cy="238254"/>
                </a:xfrm>
                <a:custGeom>
                  <a:avLst/>
                  <a:gdLst>
                    <a:gd name="connsiteX0" fmla="*/ 0 w 3987209"/>
                    <a:gd name="connsiteY0" fmla="*/ 75803 h 174627"/>
                    <a:gd name="connsiteX1" fmla="*/ 627321 w 3987209"/>
                    <a:gd name="connsiteY1" fmla="*/ 97068 h 174627"/>
                    <a:gd name="connsiteX2" fmla="*/ 723014 w 3987209"/>
                    <a:gd name="connsiteY2" fmla="*/ 107701 h 174627"/>
                    <a:gd name="connsiteX3" fmla="*/ 967562 w 3987209"/>
                    <a:gd name="connsiteY3" fmla="*/ 118333 h 174627"/>
                    <a:gd name="connsiteX4" fmla="*/ 1073888 w 3987209"/>
                    <a:gd name="connsiteY4" fmla="*/ 128966 h 174627"/>
                    <a:gd name="connsiteX5" fmla="*/ 2307265 w 3987209"/>
                    <a:gd name="connsiteY5" fmla="*/ 107701 h 174627"/>
                    <a:gd name="connsiteX6" fmla="*/ 2339162 w 3987209"/>
                    <a:gd name="connsiteY6" fmla="*/ 86435 h 174627"/>
                    <a:gd name="connsiteX7" fmla="*/ 2371060 w 3987209"/>
                    <a:gd name="connsiteY7" fmla="*/ 75803 h 174627"/>
                    <a:gd name="connsiteX8" fmla="*/ 2477386 w 3987209"/>
                    <a:gd name="connsiteY8" fmla="*/ 54538 h 174627"/>
                    <a:gd name="connsiteX9" fmla="*/ 2541181 w 3987209"/>
                    <a:gd name="connsiteY9" fmla="*/ 43905 h 174627"/>
                    <a:gd name="connsiteX10" fmla="*/ 2573079 w 3987209"/>
                    <a:gd name="connsiteY10" fmla="*/ 33273 h 174627"/>
                    <a:gd name="connsiteX11" fmla="*/ 3104707 w 3987209"/>
                    <a:gd name="connsiteY11" fmla="*/ 22640 h 174627"/>
                    <a:gd name="connsiteX12" fmla="*/ 3317358 w 3987209"/>
                    <a:gd name="connsiteY12" fmla="*/ 12007 h 174627"/>
                    <a:gd name="connsiteX13" fmla="*/ 3402418 w 3987209"/>
                    <a:gd name="connsiteY13" fmla="*/ 1375 h 174627"/>
                    <a:gd name="connsiteX14" fmla="*/ 3987209 w 3987209"/>
                    <a:gd name="connsiteY14" fmla="*/ 1375 h 17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87209" h="174627">
                      <a:moveTo>
                        <a:pt x="0" y="75803"/>
                      </a:moveTo>
                      <a:cubicBezTo>
                        <a:pt x="159565" y="80115"/>
                        <a:pt x="447914" y="85493"/>
                        <a:pt x="627321" y="97068"/>
                      </a:cubicBezTo>
                      <a:cubicBezTo>
                        <a:pt x="659348" y="99134"/>
                        <a:pt x="690983" y="105699"/>
                        <a:pt x="723014" y="107701"/>
                      </a:cubicBezTo>
                      <a:cubicBezTo>
                        <a:pt x="804448" y="112791"/>
                        <a:pt x="886046" y="114789"/>
                        <a:pt x="967562" y="118333"/>
                      </a:cubicBezTo>
                      <a:cubicBezTo>
                        <a:pt x="1003004" y="121877"/>
                        <a:pt x="1038269" y="128966"/>
                        <a:pt x="1073888" y="128966"/>
                      </a:cubicBezTo>
                      <a:cubicBezTo>
                        <a:pt x="2254376" y="128966"/>
                        <a:pt x="1896310" y="244677"/>
                        <a:pt x="2307265" y="107701"/>
                      </a:cubicBezTo>
                      <a:cubicBezTo>
                        <a:pt x="2317897" y="100612"/>
                        <a:pt x="2327732" y="92150"/>
                        <a:pt x="2339162" y="86435"/>
                      </a:cubicBezTo>
                      <a:cubicBezTo>
                        <a:pt x="2349186" y="81423"/>
                        <a:pt x="2360139" y="78323"/>
                        <a:pt x="2371060" y="75803"/>
                      </a:cubicBezTo>
                      <a:cubicBezTo>
                        <a:pt x="2406278" y="67676"/>
                        <a:pt x="2441734" y="60480"/>
                        <a:pt x="2477386" y="54538"/>
                      </a:cubicBezTo>
                      <a:cubicBezTo>
                        <a:pt x="2498651" y="50994"/>
                        <a:pt x="2520136" y="48582"/>
                        <a:pt x="2541181" y="43905"/>
                      </a:cubicBezTo>
                      <a:cubicBezTo>
                        <a:pt x="2552122" y="41474"/>
                        <a:pt x="2561879" y="33696"/>
                        <a:pt x="2573079" y="33273"/>
                      </a:cubicBezTo>
                      <a:cubicBezTo>
                        <a:pt x="2750198" y="26589"/>
                        <a:pt x="2927498" y="26184"/>
                        <a:pt x="3104707" y="22640"/>
                      </a:cubicBezTo>
                      <a:cubicBezTo>
                        <a:pt x="3175591" y="19096"/>
                        <a:pt x="3246566" y="17064"/>
                        <a:pt x="3317358" y="12007"/>
                      </a:cubicBezTo>
                      <a:cubicBezTo>
                        <a:pt x="3345859" y="9971"/>
                        <a:pt x="3373848" y="1828"/>
                        <a:pt x="3402418" y="1375"/>
                      </a:cubicBezTo>
                      <a:cubicBezTo>
                        <a:pt x="3597324" y="-1719"/>
                        <a:pt x="3792279" y="1375"/>
                        <a:pt x="3987209" y="1375"/>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
            <p:nvSpPr>
              <p:cNvPr id="81" name="TextBox 80">
                <a:extLst>
                  <a:ext uri="{FF2B5EF4-FFF2-40B4-BE49-F238E27FC236}">
                    <a16:creationId xmlns:a16="http://schemas.microsoft.com/office/drawing/2014/main" id="{0132B292-80F3-4EE7-8107-0407392E22C3}"/>
                  </a:ext>
                </a:extLst>
              </p:cNvPr>
              <p:cNvSpPr txBox="1"/>
              <p:nvPr/>
            </p:nvSpPr>
            <p:spPr>
              <a:xfrm>
                <a:off x="7626280" y="3527622"/>
                <a:ext cx="1871885" cy="1754326"/>
              </a:xfrm>
              <a:prstGeom prst="rect">
                <a:avLst/>
              </a:prstGeom>
              <a:noFill/>
              <a:ln>
                <a:noFill/>
              </a:ln>
            </p:spPr>
            <p:txBody>
              <a:bodyPr wrap="square" rtlCol="0">
                <a:spAutoFit/>
              </a:bodyPr>
              <a:lstStyle/>
              <a:p>
                <a:pPr algn="ctr"/>
                <a:r>
                  <a:rPr lang="en-US" u="sng" dirty="0"/>
                  <a:t>Low Level: </a:t>
                </a:r>
              </a:p>
              <a:p>
                <a:pPr algn="ctr"/>
                <a:r>
                  <a:rPr lang="en-US" dirty="0">
                    <a:solidFill>
                      <a:srgbClr val="002060"/>
                    </a:solidFill>
                  </a:rPr>
                  <a:t>Descent Checks</a:t>
                </a:r>
              </a:p>
              <a:p>
                <a:pPr algn="ctr"/>
                <a:r>
                  <a:rPr lang="en-US" dirty="0">
                    <a:solidFill>
                      <a:srgbClr val="002060"/>
                    </a:solidFill>
                  </a:rPr>
                  <a:t>Map reading</a:t>
                </a:r>
              </a:p>
              <a:p>
                <a:pPr algn="ctr"/>
                <a:r>
                  <a:rPr lang="en-US" dirty="0">
                    <a:solidFill>
                      <a:srgbClr val="002060"/>
                    </a:solidFill>
                  </a:rPr>
                  <a:t>Wind effect</a:t>
                </a:r>
              </a:p>
              <a:p>
                <a:pPr algn="ctr"/>
                <a:r>
                  <a:rPr lang="en-US" dirty="0">
                    <a:solidFill>
                      <a:srgbClr val="002060"/>
                    </a:solidFill>
                  </a:rPr>
                  <a:t>Heading / Time</a:t>
                </a:r>
              </a:p>
              <a:p>
                <a:pPr algn="ctr"/>
                <a:endParaRPr lang="en-NZ" dirty="0">
                  <a:solidFill>
                    <a:srgbClr val="002060"/>
                  </a:solidFill>
                </a:endParaRPr>
              </a:p>
            </p:txBody>
          </p:sp>
          <p:sp>
            <p:nvSpPr>
              <p:cNvPr id="82" name="TextBox 81">
                <a:extLst>
                  <a:ext uri="{FF2B5EF4-FFF2-40B4-BE49-F238E27FC236}">
                    <a16:creationId xmlns:a16="http://schemas.microsoft.com/office/drawing/2014/main" id="{9E21F473-C769-4BE1-B327-FD576B074F1D}"/>
                  </a:ext>
                </a:extLst>
              </p:cNvPr>
              <p:cNvSpPr txBox="1"/>
              <p:nvPr/>
            </p:nvSpPr>
            <p:spPr>
              <a:xfrm>
                <a:off x="5927119" y="4649974"/>
                <a:ext cx="1715150" cy="1200329"/>
              </a:xfrm>
              <a:prstGeom prst="rect">
                <a:avLst/>
              </a:prstGeom>
              <a:noFill/>
              <a:ln>
                <a:noFill/>
              </a:ln>
            </p:spPr>
            <p:txBody>
              <a:bodyPr wrap="none" rtlCol="0">
                <a:spAutoFit/>
              </a:bodyPr>
              <a:lstStyle/>
              <a:p>
                <a:pPr algn="ctr"/>
                <a:r>
                  <a:rPr lang="en-US" u="sng" dirty="0"/>
                  <a:t>SOHJ: </a:t>
                </a:r>
              </a:p>
              <a:p>
                <a:pPr algn="ctr"/>
                <a:r>
                  <a:rPr lang="en-US" dirty="0">
                    <a:solidFill>
                      <a:srgbClr val="FF0000"/>
                    </a:solidFill>
                  </a:rPr>
                  <a:t>LOOKOUT</a:t>
                </a:r>
              </a:p>
              <a:p>
                <a:pPr algn="ctr"/>
                <a:r>
                  <a:rPr lang="en-US" dirty="0">
                    <a:solidFill>
                      <a:srgbClr val="002060"/>
                    </a:solidFill>
                  </a:rPr>
                  <a:t>Brief / Orientate</a:t>
                </a:r>
              </a:p>
              <a:p>
                <a:pPr algn="ctr"/>
                <a:r>
                  <a:rPr lang="en-US" dirty="0">
                    <a:solidFill>
                      <a:srgbClr val="002060"/>
                    </a:solidFill>
                  </a:rPr>
                  <a:t>Radio Calls</a:t>
                </a:r>
                <a:endParaRPr lang="en-NZ" dirty="0">
                  <a:solidFill>
                    <a:srgbClr val="002060"/>
                  </a:solidFill>
                </a:endParaRPr>
              </a:p>
            </p:txBody>
          </p:sp>
        </p:grpSp>
        <p:sp>
          <p:nvSpPr>
            <p:cNvPr id="78" name="TextBox 77">
              <a:extLst>
                <a:ext uri="{FF2B5EF4-FFF2-40B4-BE49-F238E27FC236}">
                  <a16:creationId xmlns:a16="http://schemas.microsoft.com/office/drawing/2014/main" id="{49BC1806-D5DC-48ED-9D5B-2C586EB2A78A}"/>
                </a:ext>
              </a:extLst>
            </p:cNvPr>
            <p:cNvSpPr txBox="1"/>
            <p:nvPr/>
          </p:nvSpPr>
          <p:spPr>
            <a:xfrm>
              <a:off x="9698800" y="2980220"/>
              <a:ext cx="409086" cy="369332"/>
            </a:xfrm>
            <a:prstGeom prst="rect">
              <a:avLst/>
            </a:prstGeom>
            <a:noFill/>
            <a:ln>
              <a:noFill/>
            </a:ln>
          </p:spPr>
          <p:txBody>
            <a:bodyPr wrap="none" rtlCol="0">
              <a:spAutoFit/>
            </a:bodyPr>
            <a:lstStyle/>
            <a:p>
              <a:pPr algn="ctr"/>
              <a:r>
                <a:rPr lang="en-US" dirty="0"/>
                <a:t>SP</a:t>
              </a:r>
              <a:endParaRPr lang="en-NZ" dirty="0">
                <a:solidFill>
                  <a:srgbClr val="002060"/>
                </a:solidFill>
              </a:endParaRPr>
            </a:p>
          </p:txBody>
        </p:sp>
      </p:grpSp>
      <p:cxnSp>
        <p:nvCxnSpPr>
          <p:cNvPr id="67" name="Straight Connector 66">
            <a:extLst>
              <a:ext uri="{FF2B5EF4-FFF2-40B4-BE49-F238E27FC236}">
                <a16:creationId xmlns:a16="http://schemas.microsoft.com/office/drawing/2014/main" id="{EB79F3A9-6D54-487C-B01B-273C6F256492}"/>
              </a:ext>
            </a:extLst>
          </p:cNvPr>
          <p:cNvCxnSpPr/>
          <p:nvPr/>
        </p:nvCxnSpPr>
        <p:spPr>
          <a:xfrm flipH="1" flipV="1">
            <a:off x="5112059" y="4622762"/>
            <a:ext cx="484084" cy="11585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23FB4F7D-8E41-40C9-9BD1-DBD39D13190D}"/>
              </a:ext>
            </a:extLst>
          </p:cNvPr>
          <p:cNvCxnSpPr>
            <a:cxnSpLocks/>
          </p:cNvCxnSpPr>
          <p:nvPr/>
        </p:nvCxnSpPr>
        <p:spPr>
          <a:xfrm flipH="1" flipV="1">
            <a:off x="4323904" y="2769671"/>
            <a:ext cx="670446" cy="15910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919DB94-BC23-4215-8522-163E0E0F1F4E}"/>
              </a:ext>
            </a:extLst>
          </p:cNvPr>
          <p:cNvCxnSpPr>
            <a:cxnSpLocks/>
          </p:cNvCxnSpPr>
          <p:nvPr/>
        </p:nvCxnSpPr>
        <p:spPr>
          <a:xfrm flipV="1">
            <a:off x="5028084" y="4736357"/>
            <a:ext cx="346520" cy="151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7CFD2763-04FF-4145-A031-1943DCB0925D}"/>
              </a:ext>
            </a:extLst>
          </p:cNvPr>
          <p:cNvCxnSpPr>
            <a:cxnSpLocks/>
          </p:cNvCxnSpPr>
          <p:nvPr/>
        </p:nvCxnSpPr>
        <p:spPr>
          <a:xfrm flipV="1">
            <a:off x="4428281" y="3344892"/>
            <a:ext cx="346520" cy="151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739E640-900F-4F22-894F-264AE991A7CB}"/>
              </a:ext>
            </a:extLst>
          </p:cNvPr>
          <p:cNvCxnSpPr>
            <a:cxnSpLocks/>
          </p:cNvCxnSpPr>
          <p:nvPr/>
        </p:nvCxnSpPr>
        <p:spPr>
          <a:xfrm flipV="1">
            <a:off x="3788466" y="1805919"/>
            <a:ext cx="346520" cy="151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FD685DFD-900A-4F4F-B06C-AFE232FB7C37}"/>
              </a:ext>
            </a:extLst>
          </p:cNvPr>
          <p:cNvGrpSpPr/>
          <p:nvPr/>
        </p:nvGrpSpPr>
        <p:grpSpPr>
          <a:xfrm rot="14729551">
            <a:off x="4731481" y="3895770"/>
            <a:ext cx="287867" cy="344171"/>
            <a:chOff x="4918193" y="4236987"/>
            <a:chExt cx="287867" cy="344171"/>
          </a:xfrm>
        </p:grpSpPr>
        <p:cxnSp>
          <p:nvCxnSpPr>
            <p:cNvPr id="74" name="Straight Connector 73">
              <a:extLst>
                <a:ext uri="{FF2B5EF4-FFF2-40B4-BE49-F238E27FC236}">
                  <a16:creationId xmlns:a16="http://schemas.microsoft.com/office/drawing/2014/main" id="{AEAF871D-8E09-4EE6-BE7C-6A45BEB0FF02}"/>
                </a:ext>
              </a:extLst>
            </p:cNvPr>
            <p:cNvCxnSpPr/>
            <p:nvPr/>
          </p:nvCxnSpPr>
          <p:spPr>
            <a:xfrm rot="5400000" flipH="1">
              <a:off x="5062127" y="4268386"/>
              <a:ext cx="0" cy="2878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D6EC843-DB9B-4E12-A378-0894556F55EF}"/>
                </a:ext>
              </a:extLst>
            </p:cNvPr>
            <p:cNvCxnSpPr>
              <a:cxnSpLocks/>
            </p:cNvCxnSpPr>
            <p:nvPr/>
          </p:nvCxnSpPr>
          <p:spPr>
            <a:xfrm rot="5400000">
              <a:off x="4957775" y="4409073"/>
              <a:ext cx="3441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063A230-2BC6-4FFB-9B9B-B650330A0104}"/>
                </a:ext>
              </a:extLst>
            </p:cNvPr>
            <p:cNvCxnSpPr>
              <a:cxnSpLocks/>
            </p:cNvCxnSpPr>
            <p:nvPr/>
          </p:nvCxnSpPr>
          <p:spPr>
            <a:xfrm rot="5400000" flipH="1">
              <a:off x="4850008" y="4412319"/>
              <a:ext cx="13637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3" name="TextBox 72">
            <a:extLst>
              <a:ext uri="{FF2B5EF4-FFF2-40B4-BE49-F238E27FC236}">
                <a16:creationId xmlns:a16="http://schemas.microsoft.com/office/drawing/2014/main" id="{EB6E4A3E-EA87-4315-AD38-06C39B9D153F}"/>
              </a:ext>
            </a:extLst>
          </p:cNvPr>
          <p:cNvSpPr txBox="1"/>
          <p:nvPr/>
        </p:nvSpPr>
        <p:spPr>
          <a:xfrm>
            <a:off x="4828475" y="3821027"/>
            <a:ext cx="1871885" cy="923330"/>
          </a:xfrm>
          <a:prstGeom prst="rect">
            <a:avLst/>
          </a:prstGeom>
          <a:noFill/>
          <a:ln>
            <a:noFill/>
          </a:ln>
        </p:spPr>
        <p:txBody>
          <a:bodyPr wrap="square" rtlCol="0">
            <a:spAutoFit/>
          </a:bodyPr>
          <a:lstStyle/>
          <a:p>
            <a:pPr algn="ctr"/>
            <a:r>
              <a:rPr lang="en-US" u="sng" dirty="0"/>
              <a:t>Practice: </a:t>
            </a:r>
          </a:p>
          <a:p>
            <a:pPr algn="ctr"/>
            <a:r>
              <a:rPr lang="en-US" dirty="0">
                <a:solidFill>
                  <a:srgbClr val="002060"/>
                </a:solidFill>
              </a:rPr>
              <a:t>Low level</a:t>
            </a:r>
          </a:p>
          <a:p>
            <a:pPr algn="ctr"/>
            <a:endParaRPr lang="en-NZ" dirty="0">
              <a:solidFill>
                <a:srgbClr val="002060"/>
              </a:solidFill>
            </a:endParaRPr>
          </a:p>
        </p:txBody>
      </p:sp>
    </p:spTree>
    <p:extLst>
      <p:ext uri="{BB962C8B-B14F-4D97-AF65-F5344CB8AC3E}">
        <p14:creationId xmlns:p14="http://schemas.microsoft.com/office/powerpoint/2010/main" val="388037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901F13-1F76-431E-9C66-0C1DB432F8CF}"/>
              </a:ext>
            </a:extLst>
          </p:cNvPr>
          <p:cNvSpPr>
            <a:spLocks noGrp="1"/>
          </p:cNvSpPr>
          <p:nvPr>
            <p:ph type="title"/>
          </p:nvPr>
        </p:nvSpPr>
        <p:spPr/>
        <p:txBody>
          <a:bodyPr/>
          <a:lstStyle/>
          <a:p>
            <a:r>
              <a:rPr lang="en-US" dirty="0"/>
              <a:t>Lesson 3</a:t>
            </a:r>
            <a:endParaRPr lang="en-NZ" dirty="0"/>
          </a:p>
        </p:txBody>
      </p:sp>
      <p:pic>
        <p:nvPicPr>
          <p:cNvPr id="4" name="Picture 2" descr="W:\corporate_image\caa_logo\CAA-Full-Logo_300.jpg">
            <a:extLst>
              <a:ext uri="{FF2B5EF4-FFF2-40B4-BE49-F238E27FC236}">
                <a16:creationId xmlns:a16="http://schemas.microsoft.com/office/drawing/2014/main" id="{23ADFF17-4FEA-4426-8B4D-EEC9E9A4E20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57510" y="163929"/>
            <a:ext cx="1742606" cy="9584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4035F623-2E09-4841-9247-71F2846BE29A}"/>
              </a:ext>
            </a:extLst>
          </p:cNvPr>
          <p:cNvSpPr/>
          <p:nvPr/>
        </p:nvSpPr>
        <p:spPr>
          <a:xfrm>
            <a:off x="528735" y="1430219"/>
            <a:ext cx="4033934" cy="1200329"/>
          </a:xfrm>
          <a:prstGeom prst="rect">
            <a:avLst/>
          </a:prstGeom>
        </p:spPr>
        <p:txBody>
          <a:bodyPr wrap="square">
            <a:spAutoFit/>
          </a:bodyPr>
          <a:lstStyle/>
          <a:p>
            <a:r>
              <a:rPr lang="en-US" u="sng" dirty="0"/>
              <a:t>Objectives: </a:t>
            </a:r>
          </a:p>
          <a:p>
            <a:r>
              <a:rPr lang="en-US" dirty="0">
                <a:solidFill>
                  <a:schemeClr val="accent6">
                    <a:lumMod val="50000"/>
                  </a:schemeClr>
                </a:solidFill>
              </a:rPr>
              <a:t>Conduct Weather Avoidance Procedure</a:t>
            </a:r>
          </a:p>
          <a:p>
            <a:r>
              <a:rPr lang="en-US" dirty="0">
                <a:solidFill>
                  <a:schemeClr val="accent6">
                    <a:lumMod val="50000"/>
                  </a:schemeClr>
                </a:solidFill>
              </a:rPr>
              <a:t>Plan and Execute a Diversion</a:t>
            </a:r>
          </a:p>
          <a:p>
            <a:r>
              <a:rPr lang="en-US" dirty="0">
                <a:solidFill>
                  <a:schemeClr val="accent6">
                    <a:lumMod val="50000"/>
                  </a:schemeClr>
                </a:solidFill>
              </a:rPr>
              <a:t>Practice Low Level Navigation</a:t>
            </a:r>
          </a:p>
        </p:txBody>
      </p:sp>
      <p:sp>
        <p:nvSpPr>
          <p:cNvPr id="7" name="TextBox 6">
            <a:extLst>
              <a:ext uri="{FF2B5EF4-FFF2-40B4-BE49-F238E27FC236}">
                <a16:creationId xmlns:a16="http://schemas.microsoft.com/office/drawing/2014/main" id="{36781AA7-BA85-4296-8296-7928402FA6E0}"/>
              </a:ext>
            </a:extLst>
          </p:cNvPr>
          <p:cNvSpPr txBox="1"/>
          <p:nvPr/>
        </p:nvSpPr>
        <p:spPr>
          <a:xfrm>
            <a:off x="5176008" y="3059668"/>
            <a:ext cx="2158924" cy="369332"/>
          </a:xfrm>
          <a:prstGeom prst="rect">
            <a:avLst/>
          </a:prstGeom>
          <a:noFill/>
        </p:spPr>
        <p:txBody>
          <a:bodyPr wrap="none" rtlCol="0">
            <a:spAutoFit/>
          </a:bodyPr>
          <a:lstStyle/>
          <a:p>
            <a:r>
              <a:rPr lang="en-US" dirty="0">
                <a:solidFill>
                  <a:srgbClr val="FF0000"/>
                </a:solidFill>
              </a:rPr>
              <a:t>TIME-MAP-GROUND</a:t>
            </a:r>
            <a:endParaRPr lang="en-NZ" dirty="0">
              <a:solidFill>
                <a:srgbClr val="FF0000"/>
              </a:solidFill>
            </a:endParaRPr>
          </a:p>
        </p:txBody>
      </p:sp>
      <p:grpSp>
        <p:nvGrpSpPr>
          <p:cNvPr id="8" name="Group 7">
            <a:extLst>
              <a:ext uri="{FF2B5EF4-FFF2-40B4-BE49-F238E27FC236}">
                <a16:creationId xmlns:a16="http://schemas.microsoft.com/office/drawing/2014/main" id="{87FAA545-42D7-4B00-B278-97EACEF4B858}"/>
              </a:ext>
            </a:extLst>
          </p:cNvPr>
          <p:cNvGrpSpPr/>
          <p:nvPr/>
        </p:nvGrpSpPr>
        <p:grpSpPr>
          <a:xfrm>
            <a:off x="3461804" y="1056646"/>
            <a:ext cx="8423592" cy="5254831"/>
            <a:chOff x="3805753" y="1210104"/>
            <a:chExt cx="8423592" cy="5254831"/>
          </a:xfrm>
        </p:grpSpPr>
        <p:pic>
          <p:nvPicPr>
            <p:cNvPr id="9" name="Picture 8">
              <a:extLst>
                <a:ext uri="{FF2B5EF4-FFF2-40B4-BE49-F238E27FC236}">
                  <a16:creationId xmlns:a16="http://schemas.microsoft.com/office/drawing/2014/main" id="{046D2FCE-8D3A-4A98-8A7D-87D46766D247}"/>
                </a:ext>
              </a:extLst>
            </p:cNvPr>
            <p:cNvPicPr>
              <a:picLocks noChangeAspect="1"/>
            </p:cNvPicPr>
            <p:nvPr/>
          </p:nvPicPr>
          <p:blipFill>
            <a:blip r:embed="rId4"/>
            <a:stretch>
              <a:fillRect/>
            </a:stretch>
          </p:blipFill>
          <p:spPr>
            <a:xfrm rot="18069451" flipH="1">
              <a:off x="4921456" y="2429244"/>
              <a:ext cx="322171" cy="335309"/>
            </a:xfrm>
            <a:prstGeom prst="rect">
              <a:avLst/>
            </a:prstGeom>
          </p:spPr>
        </p:pic>
        <p:grpSp>
          <p:nvGrpSpPr>
            <p:cNvPr id="10" name="Group 9">
              <a:extLst>
                <a:ext uri="{FF2B5EF4-FFF2-40B4-BE49-F238E27FC236}">
                  <a16:creationId xmlns:a16="http://schemas.microsoft.com/office/drawing/2014/main" id="{E12403A1-E475-4072-9F1D-646F4055F9D1}"/>
                </a:ext>
              </a:extLst>
            </p:cNvPr>
            <p:cNvGrpSpPr/>
            <p:nvPr/>
          </p:nvGrpSpPr>
          <p:grpSpPr>
            <a:xfrm>
              <a:off x="3805753" y="1210104"/>
              <a:ext cx="8423592" cy="5254831"/>
              <a:chOff x="3805753" y="1210104"/>
              <a:chExt cx="8423592" cy="5254831"/>
            </a:xfrm>
          </p:grpSpPr>
          <p:sp>
            <p:nvSpPr>
              <p:cNvPr id="14" name="Oval 13">
                <a:extLst>
                  <a:ext uri="{FF2B5EF4-FFF2-40B4-BE49-F238E27FC236}">
                    <a16:creationId xmlns:a16="http://schemas.microsoft.com/office/drawing/2014/main" id="{91590F00-B5B4-4690-BDAC-5EB76D570C82}"/>
                  </a:ext>
                </a:extLst>
              </p:cNvPr>
              <p:cNvSpPr/>
              <p:nvPr/>
            </p:nvSpPr>
            <p:spPr>
              <a:xfrm>
                <a:off x="10013053" y="4092630"/>
                <a:ext cx="385654" cy="3656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nvGrpSpPr>
              <p:cNvPr id="15" name="Group 14">
                <a:extLst>
                  <a:ext uri="{FF2B5EF4-FFF2-40B4-BE49-F238E27FC236}">
                    <a16:creationId xmlns:a16="http://schemas.microsoft.com/office/drawing/2014/main" id="{82F95BCA-3255-4F2B-AB8C-B14F0BF5FD9B}"/>
                  </a:ext>
                </a:extLst>
              </p:cNvPr>
              <p:cNvGrpSpPr/>
              <p:nvPr/>
            </p:nvGrpSpPr>
            <p:grpSpPr>
              <a:xfrm>
                <a:off x="3805753" y="1210104"/>
                <a:ext cx="8423592" cy="5254831"/>
                <a:chOff x="3805753" y="1210104"/>
                <a:chExt cx="8423592" cy="5254831"/>
              </a:xfrm>
            </p:grpSpPr>
            <p:grpSp>
              <p:nvGrpSpPr>
                <p:cNvPr id="16" name="Group 15">
                  <a:extLst>
                    <a:ext uri="{FF2B5EF4-FFF2-40B4-BE49-F238E27FC236}">
                      <a16:creationId xmlns:a16="http://schemas.microsoft.com/office/drawing/2014/main" id="{0D8CA7EA-6509-4F83-92FC-0DFC586E85CB}"/>
                    </a:ext>
                  </a:extLst>
                </p:cNvPr>
                <p:cNvGrpSpPr/>
                <p:nvPr/>
              </p:nvGrpSpPr>
              <p:grpSpPr>
                <a:xfrm rot="11402394">
                  <a:off x="9471436" y="3559259"/>
                  <a:ext cx="1324592" cy="489991"/>
                  <a:chOff x="4710958" y="2531235"/>
                  <a:chExt cx="1527512" cy="551801"/>
                </a:xfrm>
              </p:grpSpPr>
              <p:sp>
                <p:nvSpPr>
                  <p:cNvPr id="84" name="Arc 83">
                    <a:extLst>
                      <a:ext uri="{FF2B5EF4-FFF2-40B4-BE49-F238E27FC236}">
                        <a16:creationId xmlns:a16="http://schemas.microsoft.com/office/drawing/2014/main" id="{F8BB6293-EB41-4D4C-A592-DA2D0315110F}"/>
                      </a:ext>
                    </a:extLst>
                  </p:cNvPr>
                  <p:cNvSpPr/>
                  <p:nvPr/>
                </p:nvSpPr>
                <p:spPr>
                  <a:xfrm rot="17407708" flipH="1">
                    <a:off x="5198813" y="2043380"/>
                    <a:ext cx="551801" cy="1527512"/>
                  </a:xfrm>
                  <a:prstGeom prst="arc">
                    <a:avLst>
                      <a:gd name="adj1" fmla="val 15208890"/>
                      <a:gd name="adj2" fmla="val 17206909"/>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cxnSp>
                <p:nvCxnSpPr>
                  <p:cNvPr id="85" name="Straight Arrow Connector 84">
                    <a:extLst>
                      <a:ext uri="{FF2B5EF4-FFF2-40B4-BE49-F238E27FC236}">
                        <a16:creationId xmlns:a16="http://schemas.microsoft.com/office/drawing/2014/main" id="{90E1F44B-FD6B-4EB6-A6C1-16E354CB621F}"/>
                      </a:ext>
                    </a:extLst>
                  </p:cNvPr>
                  <p:cNvCxnSpPr>
                    <a:cxnSpLocks/>
                  </p:cNvCxnSpPr>
                  <p:nvPr/>
                </p:nvCxnSpPr>
                <p:spPr>
                  <a:xfrm flipH="1" flipV="1">
                    <a:off x="4904233" y="2799315"/>
                    <a:ext cx="348053" cy="25484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0C120A2A-0EBA-48E5-94EB-95D776AA367B}"/>
                    </a:ext>
                  </a:extLst>
                </p:cNvPr>
                <p:cNvGrpSpPr/>
                <p:nvPr/>
              </p:nvGrpSpPr>
              <p:grpSpPr>
                <a:xfrm>
                  <a:off x="3805753" y="1210104"/>
                  <a:ext cx="8423592" cy="5254831"/>
                  <a:chOff x="3805753" y="1210104"/>
                  <a:chExt cx="8423592" cy="5254831"/>
                </a:xfrm>
              </p:grpSpPr>
              <p:cxnSp>
                <p:nvCxnSpPr>
                  <p:cNvPr id="18" name="Straight Arrow Connector 17">
                    <a:extLst>
                      <a:ext uri="{FF2B5EF4-FFF2-40B4-BE49-F238E27FC236}">
                        <a16:creationId xmlns:a16="http://schemas.microsoft.com/office/drawing/2014/main" id="{49B88EEE-31E9-4C3B-A4F5-6C3185A9A22F}"/>
                      </a:ext>
                    </a:extLst>
                  </p:cNvPr>
                  <p:cNvCxnSpPr>
                    <a:cxnSpLocks/>
                  </p:cNvCxnSpPr>
                  <p:nvPr/>
                </p:nvCxnSpPr>
                <p:spPr>
                  <a:xfrm>
                    <a:off x="6751109" y="2414726"/>
                    <a:ext cx="219407" cy="152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B359DDDF-BC1B-47F8-B801-B06BD02DBEF7}"/>
                      </a:ext>
                    </a:extLst>
                  </p:cNvPr>
                  <p:cNvCxnSpPr>
                    <a:cxnSpLocks/>
                  </p:cNvCxnSpPr>
                  <p:nvPr/>
                </p:nvCxnSpPr>
                <p:spPr>
                  <a:xfrm flipH="1">
                    <a:off x="7676975" y="2138234"/>
                    <a:ext cx="270979" cy="221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16FFA7C-9025-426E-B760-76B33168E558}"/>
                      </a:ext>
                    </a:extLst>
                  </p:cNvPr>
                  <p:cNvSpPr txBox="1"/>
                  <p:nvPr/>
                </p:nvSpPr>
                <p:spPr>
                  <a:xfrm>
                    <a:off x="7800130" y="3537481"/>
                    <a:ext cx="1913684" cy="923330"/>
                  </a:xfrm>
                  <a:prstGeom prst="rect">
                    <a:avLst/>
                  </a:prstGeom>
                  <a:noFill/>
                  <a:ln>
                    <a:noFill/>
                  </a:ln>
                </p:spPr>
                <p:txBody>
                  <a:bodyPr wrap="square" rtlCol="0">
                    <a:spAutoFit/>
                  </a:bodyPr>
                  <a:lstStyle/>
                  <a:p>
                    <a:pPr algn="ctr"/>
                    <a:r>
                      <a:rPr lang="en-US" dirty="0">
                        <a:solidFill>
                          <a:srgbClr val="002060"/>
                        </a:solidFill>
                      </a:rPr>
                      <a:t>6-Min Markers</a:t>
                    </a:r>
                  </a:p>
                  <a:p>
                    <a:pPr algn="ctr"/>
                    <a:r>
                      <a:rPr lang="en-US" dirty="0">
                        <a:solidFill>
                          <a:srgbClr val="002060"/>
                        </a:solidFill>
                      </a:rPr>
                      <a:t>ETA</a:t>
                    </a:r>
                  </a:p>
                  <a:p>
                    <a:pPr algn="ctr"/>
                    <a:r>
                      <a:rPr lang="en-US" dirty="0">
                        <a:solidFill>
                          <a:srgbClr val="002060"/>
                        </a:solidFill>
                      </a:rPr>
                      <a:t>Choose Fixes</a:t>
                    </a:r>
                    <a:endParaRPr lang="en-NZ" dirty="0">
                      <a:solidFill>
                        <a:srgbClr val="002060"/>
                      </a:solidFill>
                    </a:endParaRPr>
                  </a:p>
                </p:txBody>
              </p:sp>
              <p:grpSp>
                <p:nvGrpSpPr>
                  <p:cNvPr id="21" name="Group 20">
                    <a:extLst>
                      <a:ext uri="{FF2B5EF4-FFF2-40B4-BE49-F238E27FC236}">
                        <a16:creationId xmlns:a16="http://schemas.microsoft.com/office/drawing/2014/main" id="{419AFB41-4262-465C-8C38-207C0F3568E0}"/>
                      </a:ext>
                    </a:extLst>
                  </p:cNvPr>
                  <p:cNvGrpSpPr/>
                  <p:nvPr/>
                </p:nvGrpSpPr>
                <p:grpSpPr>
                  <a:xfrm>
                    <a:off x="3805753" y="1210104"/>
                    <a:ext cx="8423592" cy="5254831"/>
                    <a:chOff x="3805753" y="1210104"/>
                    <a:chExt cx="8423592" cy="5254831"/>
                  </a:xfrm>
                </p:grpSpPr>
                <p:sp>
                  <p:nvSpPr>
                    <p:cNvPr id="22" name="TextBox 21">
                      <a:extLst>
                        <a:ext uri="{FF2B5EF4-FFF2-40B4-BE49-F238E27FC236}">
                          <a16:creationId xmlns:a16="http://schemas.microsoft.com/office/drawing/2014/main" id="{DDCCF6C7-5BDC-489A-9FAF-2313ED1A67F8}"/>
                        </a:ext>
                      </a:extLst>
                    </p:cNvPr>
                    <p:cNvSpPr txBox="1"/>
                    <p:nvPr/>
                  </p:nvSpPr>
                  <p:spPr>
                    <a:xfrm>
                      <a:off x="10605240" y="2807880"/>
                      <a:ext cx="1624105" cy="1200329"/>
                    </a:xfrm>
                    <a:prstGeom prst="rect">
                      <a:avLst/>
                    </a:prstGeom>
                    <a:noFill/>
                    <a:ln>
                      <a:noFill/>
                    </a:ln>
                  </p:spPr>
                  <p:txBody>
                    <a:bodyPr wrap="square" rtlCol="0">
                      <a:spAutoFit/>
                    </a:bodyPr>
                    <a:lstStyle/>
                    <a:p>
                      <a:pPr algn="ctr"/>
                      <a:r>
                        <a:rPr lang="en-US" u="sng" dirty="0"/>
                        <a:t>Diversion: </a:t>
                      </a:r>
                    </a:p>
                    <a:p>
                      <a:pPr algn="ctr"/>
                      <a:r>
                        <a:rPr lang="en-US" dirty="0">
                          <a:solidFill>
                            <a:srgbClr val="002060"/>
                          </a:solidFill>
                        </a:rPr>
                        <a:t>Choose SP</a:t>
                      </a:r>
                    </a:p>
                    <a:p>
                      <a:pPr algn="ctr"/>
                      <a:r>
                        <a:rPr lang="en-US" dirty="0">
                          <a:solidFill>
                            <a:srgbClr val="002060"/>
                          </a:solidFill>
                        </a:rPr>
                        <a:t>Draw </a:t>
                      </a:r>
                      <a:r>
                        <a:rPr lang="en-US" dirty="0" err="1">
                          <a:solidFill>
                            <a:srgbClr val="002060"/>
                          </a:solidFill>
                        </a:rPr>
                        <a:t>Trk</a:t>
                      </a:r>
                      <a:endParaRPr lang="en-US" dirty="0">
                        <a:solidFill>
                          <a:srgbClr val="002060"/>
                        </a:solidFill>
                      </a:endParaRPr>
                    </a:p>
                    <a:p>
                      <a:pPr algn="ctr"/>
                      <a:r>
                        <a:rPr lang="en-US" dirty="0">
                          <a:solidFill>
                            <a:srgbClr val="002060"/>
                          </a:solidFill>
                        </a:rPr>
                        <a:t>Calculate </a:t>
                      </a:r>
                      <a:r>
                        <a:rPr lang="en-US" dirty="0" err="1">
                          <a:solidFill>
                            <a:srgbClr val="002060"/>
                          </a:solidFill>
                        </a:rPr>
                        <a:t>Hdg</a:t>
                      </a:r>
                      <a:endParaRPr lang="en-NZ" dirty="0">
                        <a:solidFill>
                          <a:srgbClr val="002060"/>
                        </a:solidFill>
                      </a:endParaRPr>
                    </a:p>
                  </p:txBody>
                </p:sp>
                <p:sp>
                  <p:nvSpPr>
                    <p:cNvPr id="23" name="TextBox 22">
                      <a:extLst>
                        <a:ext uri="{FF2B5EF4-FFF2-40B4-BE49-F238E27FC236}">
                          <a16:creationId xmlns:a16="http://schemas.microsoft.com/office/drawing/2014/main" id="{4EDFE786-1210-483C-93FE-71A60EE2BB94}"/>
                        </a:ext>
                      </a:extLst>
                    </p:cNvPr>
                    <p:cNvSpPr txBox="1"/>
                    <p:nvPr/>
                  </p:nvSpPr>
                  <p:spPr>
                    <a:xfrm>
                      <a:off x="5259161" y="1521992"/>
                      <a:ext cx="2140971" cy="923330"/>
                    </a:xfrm>
                    <a:prstGeom prst="rect">
                      <a:avLst/>
                    </a:prstGeom>
                    <a:noFill/>
                    <a:ln>
                      <a:noFill/>
                    </a:ln>
                  </p:spPr>
                  <p:txBody>
                    <a:bodyPr wrap="none" rtlCol="0">
                      <a:spAutoFit/>
                    </a:bodyPr>
                    <a:lstStyle/>
                    <a:p>
                      <a:pPr algn="ctr"/>
                      <a:r>
                        <a:rPr lang="en-US" u="sng" dirty="0"/>
                        <a:t>Weather Avoidance: </a:t>
                      </a:r>
                    </a:p>
                    <a:p>
                      <a:pPr algn="ctr"/>
                      <a:r>
                        <a:rPr lang="en-US" dirty="0">
                          <a:solidFill>
                            <a:srgbClr val="002060"/>
                          </a:solidFill>
                        </a:rPr>
                        <a:t>Note time</a:t>
                      </a:r>
                    </a:p>
                    <a:p>
                      <a:pPr algn="ctr"/>
                      <a:r>
                        <a:rPr lang="en-US" dirty="0">
                          <a:solidFill>
                            <a:srgbClr val="002060"/>
                          </a:solidFill>
                        </a:rPr>
                        <a:t>Turn 30⁰,45⁰ or 60⁰</a:t>
                      </a:r>
                      <a:endParaRPr lang="en-NZ" dirty="0">
                        <a:solidFill>
                          <a:srgbClr val="002060"/>
                        </a:solidFill>
                      </a:endParaRPr>
                    </a:p>
                  </p:txBody>
                </p:sp>
                <p:sp>
                  <p:nvSpPr>
                    <p:cNvPr id="24" name="TextBox 23">
                      <a:extLst>
                        <a:ext uri="{FF2B5EF4-FFF2-40B4-BE49-F238E27FC236}">
                          <a16:creationId xmlns:a16="http://schemas.microsoft.com/office/drawing/2014/main" id="{8098B2B7-8EAF-4A52-900E-92468B2B18F1}"/>
                        </a:ext>
                      </a:extLst>
                    </p:cNvPr>
                    <p:cNvSpPr txBox="1"/>
                    <p:nvPr/>
                  </p:nvSpPr>
                  <p:spPr>
                    <a:xfrm>
                      <a:off x="10106080" y="4291401"/>
                      <a:ext cx="1861099" cy="1200329"/>
                    </a:xfrm>
                    <a:prstGeom prst="rect">
                      <a:avLst/>
                    </a:prstGeom>
                    <a:noFill/>
                    <a:ln>
                      <a:noFill/>
                    </a:ln>
                  </p:spPr>
                  <p:txBody>
                    <a:bodyPr wrap="square" rtlCol="0">
                      <a:spAutoFit/>
                    </a:bodyPr>
                    <a:lstStyle/>
                    <a:p>
                      <a:pPr algn="ctr"/>
                      <a:r>
                        <a:rPr lang="en-US" u="sng" dirty="0"/>
                        <a:t>Overhead:</a:t>
                      </a:r>
                    </a:p>
                    <a:p>
                      <a:pPr algn="ctr"/>
                      <a:r>
                        <a:rPr lang="en-US" dirty="0">
                          <a:solidFill>
                            <a:srgbClr val="002060"/>
                          </a:solidFill>
                        </a:rPr>
                        <a:t>Note time</a:t>
                      </a:r>
                    </a:p>
                    <a:p>
                      <a:pPr algn="ctr"/>
                      <a:r>
                        <a:rPr lang="en-US" dirty="0">
                          <a:solidFill>
                            <a:srgbClr val="002060"/>
                          </a:solidFill>
                        </a:rPr>
                        <a:t>Gross Error Check</a:t>
                      </a:r>
                    </a:p>
                    <a:p>
                      <a:pPr algn="ctr"/>
                      <a:r>
                        <a:rPr lang="en-US" dirty="0">
                          <a:solidFill>
                            <a:srgbClr val="002060"/>
                          </a:solidFill>
                        </a:rPr>
                        <a:t>WHAT Check </a:t>
                      </a:r>
                      <a:endParaRPr lang="en-NZ" dirty="0">
                        <a:solidFill>
                          <a:srgbClr val="002060"/>
                        </a:solidFill>
                      </a:endParaRPr>
                    </a:p>
                  </p:txBody>
                </p:sp>
                <p:grpSp>
                  <p:nvGrpSpPr>
                    <p:cNvPr id="25" name="Group 24">
                      <a:extLst>
                        <a:ext uri="{FF2B5EF4-FFF2-40B4-BE49-F238E27FC236}">
                          <a16:creationId xmlns:a16="http://schemas.microsoft.com/office/drawing/2014/main" id="{D1E77DE6-4F0F-4944-989D-2D6F9FCD9A37}"/>
                        </a:ext>
                      </a:extLst>
                    </p:cNvPr>
                    <p:cNvGrpSpPr/>
                    <p:nvPr/>
                  </p:nvGrpSpPr>
                  <p:grpSpPr>
                    <a:xfrm>
                      <a:off x="6989625" y="2189610"/>
                      <a:ext cx="3436017" cy="4125345"/>
                      <a:chOff x="7279872" y="2083330"/>
                      <a:chExt cx="3436017" cy="4125345"/>
                    </a:xfrm>
                  </p:grpSpPr>
                  <p:pic>
                    <p:nvPicPr>
                      <p:cNvPr id="73" name="Picture 72">
                        <a:extLst>
                          <a:ext uri="{FF2B5EF4-FFF2-40B4-BE49-F238E27FC236}">
                            <a16:creationId xmlns:a16="http://schemas.microsoft.com/office/drawing/2014/main" id="{F266F7CD-1C21-4DA8-958B-56061D8A229F}"/>
                          </a:ext>
                        </a:extLst>
                      </p:cNvPr>
                      <p:cNvPicPr>
                        <a:picLocks noChangeAspect="1"/>
                      </p:cNvPicPr>
                      <p:nvPr/>
                    </p:nvPicPr>
                    <p:blipFill>
                      <a:blip r:embed="rId4"/>
                      <a:stretch>
                        <a:fillRect/>
                      </a:stretch>
                    </p:blipFill>
                    <p:spPr>
                      <a:xfrm rot="18069451" flipH="1">
                        <a:off x="9928114" y="5879935"/>
                        <a:ext cx="322171" cy="335309"/>
                      </a:xfrm>
                      <a:prstGeom prst="rect">
                        <a:avLst/>
                      </a:prstGeom>
                    </p:spPr>
                  </p:pic>
                  <p:grpSp>
                    <p:nvGrpSpPr>
                      <p:cNvPr id="74" name="Group 73">
                        <a:extLst>
                          <a:ext uri="{FF2B5EF4-FFF2-40B4-BE49-F238E27FC236}">
                            <a16:creationId xmlns:a16="http://schemas.microsoft.com/office/drawing/2014/main" id="{384FDF5E-9C85-4D90-B8A7-DA00A1F0022D}"/>
                          </a:ext>
                        </a:extLst>
                      </p:cNvPr>
                      <p:cNvGrpSpPr/>
                      <p:nvPr/>
                    </p:nvGrpSpPr>
                    <p:grpSpPr>
                      <a:xfrm>
                        <a:off x="7279872" y="2083330"/>
                        <a:ext cx="1274863" cy="472176"/>
                        <a:chOff x="6032618" y="2017765"/>
                        <a:chExt cx="1274863" cy="472176"/>
                      </a:xfrm>
                    </p:grpSpPr>
                    <p:cxnSp>
                      <p:nvCxnSpPr>
                        <p:cNvPr id="82" name="Straight Connector 81">
                          <a:extLst>
                            <a:ext uri="{FF2B5EF4-FFF2-40B4-BE49-F238E27FC236}">
                              <a16:creationId xmlns:a16="http://schemas.microsoft.com/office/drawing/2014/main" id="{C1E68802-C0F2-4CAE-88EC-50E6F3BD9A19}"/>
                            </a:ext>
                          </a:extLst>
                        </p:cNvPr>
                        <p:cNvCxnSpPr/>
                        <p:nvPr/>
                      </p:nvCxnSpPr>
                      <p:spPr>
                        <a:xfrm flipV="1">
                          <a:off x="6032618" y="2017765"/>
                          <a:ext cx="577502" cy="435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4B4E3E12-A921-4E93-BE70-90945E80315A}"/>
                            </a:ext>
                          </a:extLst>
                        </p:cNvPr>
                        <p:cNvCxnSpPr>
                          <a:cxnSpLocks/>
                        </p:cNvCxnSpPr>
                        <p:nvPr/>
                      </p:nvCxnSpPr>
                      <p:spPr>
                        <a:xfrm>
                          <a:off x="6674413" y="2017765"/>
                          <a:ext cx="633068" cy="47217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C9F1A3DC-EE72-4DD2-B219-9C9E054D0A29}"/>
                          </a:ext>
                        </a:extLst>
                      </p:cNvPr>
                      <p:cNvGrpSpPr/>
                      <p:nvPr/>
                    </p:nvGrpSpPr>
                    <p:grpSpPr>
                      <a:xfrm rot="10800000">
                        <a:off x="9053186" y="2616160"/>
                        <a:ext cx="1274863" cy="472176"/>
                        <a:chOff x="6032618" y="2017765"/>
                        <a:chExt cx="1274863" cy="472176"/>
                      </a:xfrm>
                    </p:grpSpPr>
                    <p:cxnSp>
                      <p:nvCxnSpPr>
                        <p:cNvPr id="80" name="Straight Connector 79">
                          <a:extLst>
                            <a:ext uri="{FF2B5EF4-FFF2-40B4-BE49-F238E27FC236}">
                              <a16:creationId xmlns:a16="http://schemas.microsoft.com/office/drawing/2014/main" id="{AAB43F9F-3216-48F8-A2BE-FCEF89B29C14}"/>
                            </a:ext>
                          </a:extLst>
                        </p:cNvPr>
                        <p:cNvCxnSpPr/>
                        <p:nvPr/>
                      </p:nvCxnSpPr>
                      <p:spPr>
                        <a:xfrm flipV="1">
                          <a:off x="6032618" y="2017765"/>
                          <a:ext cx="577502" cy="43528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EB33CF6F-0EE8-4E97-8A3B-EAC3669A72FD}"/>
                            </a:ext>
                          </a:extLst>
                        </p:cNvPr>
                        <p:cNvCxnSpPr>
                          <a:cxnSpLocks/>
                        </p:cNvCxnSpPr>
                        <p:nvPr/>
                      </p:nvCxnSpPr>
                      <p:spPr>
                        <a:xfrm>
                          <a:off x="6674413" y="2017765"/>
                          <a:ext cx="633068" cy="472176"/>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16476C5F-65B7-467B-BB2A-35E50933D045}"/>
                          </a:ext>
                        </a:extLst>
                      </p:cNvPr>
                      <p:cNvGrpSpPr/>
                      <p:nvPr/>
                    </p:nvGrpSpPr>
                    <p:grpSpPr>
                      <a:xfrm rot="15203597" flipH="1">
                        <a:off x="10399870" y="3996793"/>
                        <a:ext cx="344171" cy="287867"/>
                        <a:chOff x="5238044" y="3002844"/>
                        <a:chExt cx="598311" cy="575735"/>
                      </a:xfrm>
                    </p:grpSpPr>
                    <p:cxnSp>
                      <p:nvCxnSpPr>
                        <p:cNvPr id="77" name="Straight Connector 76">
                          <a:extLst>
                            <a:ext uri="{FF2B5EF4-FFF2-40B4-BE49-F238E27FC236}">
                              <a16:creationId xmlns:a16="http://schemas.microsoft.com/office/drawing/2014/main" id="{8347186F-0A26-4065-BCC4-9076EFA2302C}"/>
                            </a:ext>
                          </a:extLst>
                        </p:cNvPr>
                        <p:cNvCxnSpPr/>
                        <p:nvPr/>
                      </p:nvCxnSpPr>
                      <p:spPr>
                        <a:xfrm>
                          <a:off x="5531556" y="3002844"/>
                          <a:ext cx="0" cy="575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E109DD08-0D19-43D4-BC47-15EE4C38151A}"/>
                            </a:ext>
                          </a:extLst>
                        </p:cNvPr>
                        <p:cNvCxnSpPr>
                          <a:cxnSpLocks/>
                        </p:cNvCxnSpPr>
                        <p:nvPr/>
                      </p:nvCxnSpPr>
                      <p:spPr>
                        <a:xfrm flipH="1">
                          <a:off x="5238044" y="3155244"/>
                          <a:ext cx="5983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6237F4A-7312-47A6-8D02-C1DE8066AD53}"/>
                            </a:ext>
                          </a:extLst>
                        </p:cNvPr>
                        <p:cNvCxnSpPr>
                          <a:cxnSpLocks/>
                        </p:cNvCxnSpPr>
                        <p:nvPr/>
                      </p:nvCxnSpPr>
                      <p:spPr>
                        <a:xfrm>
                          <a:off x="5413022" y="3578579"/>
                          <a:ext cx="23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 name="Group 25">
                      <a:extLst>
                        <a:ext uri="{FF2B5EF4-FFF2-40B4-BE49-F238E27FC236}">
                          <a16:creationId xmlns:a16="http://schemas.microsoft.com/office/drawing/2014/main" id="{1A162CD1-37AF-4628-83AB-096E3C632832}"/>
                        </a:ext>
                      </a:extLst>
                    </p:cNvPr>
                    <p:cNvGrpSpPr/>
                    <p:nvPr/>
                  </p:nvGrpSpPr>
                  <p:grpSpPr>
                    <a:xfrm rot="19416871" flipH="1">
                      <a:off x="4152363" y="5212891"/>
                      <a:ext cx="1874398" cy="817880"/>
                      <a:chOff x="6907713" y="5010886"/>
                      <a:chExt cx="1844422" cy="817880"/>
                    </a:xfrm>
                  </p:grpSpPr>
                  <p:sp>
                    <p:nvSpPr>
                      <p:cNvPr id="62" name="Oval 61">
                        <a:extLst>
                          <a:ext uri="{FF2B5EF4-FFF2-40B4-BE49-F238E27FC236}">
                            <a16:creationId xmlns:a16="http://schemas.microsoft.com/office/drawing/2014/main" id="{9D2A3FBC-8098-413B-B667-01194D7C845A}"/>
                          </a:ext>
                        </a:extLst>
                      </p:cNvPr>
                      <p:cNvSpPr/>
                      <p:nvPr/>
                    </p:nvSpPr>
                    <p:spPr>
                      <a:xfrm>
                        <a:off x="8162693" y="5105264"/>
                        <a:ext cx="301083" cy="323386"/>
                      </a:xfrm>
                      <a:prstGeom prst="ellipse">
                        <a:avLst/>
                      </a:prstGeom>
                      <a:solidFill>
                        <a:schemeClr val="bg1"/>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NZ">
                          <a:ln>
                            <a:solidFill>
                              <a:schemeClr val="tx1"/>
                            </a:solidFill>
                          </a:ln>
                          <a:noFill/>
                        </a:endParaRPr>
                      </a:p>
                    </p:txBody>
                  </p:sp>
                  <p:cxnSp>
                    <p:nvCxnSpPr>
                      <p:cNvPr id="63" name="Straight Arrow Connector 62">
                        <a:extLst>
                          <a:ext uri="{FF2B5EF4-FFF2-40B4-BE49-F238E27FC236}">
                            <a16:creationId xmlns:a16="http://schemas.microsoft.com/office/drawing/2014/main" id="{DE49520A-FC2D-4BA9-97E6-94B57A698D55}"/>
                          </a:ext>
                        </a:extLst>
                      </p:cNvPr>
                      <p:cNvCxnSpPr>
                        <a:cxnSpLocks/>
                      </p:cNvCxnSpPr>
                      <p:nvPr/>
                    </p:nvCxnSpPr>
                    <p:spPr>
                      <a:xfrm>
                        <a:off x="7456330" y="5610963"/>
                        <a:ext cx="869538" cy="217803"/>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64" name="Group 63">
                        <a:extLst>
                          <a:ext uri="{FF2B5EF4-FFF2-40B4-BE49-F238E27FC236}">
                            <a16:creationId xmlns:a16="http://schemas.microsoft.com/office/drawing/2014/main" id="{AF3AB9A2-4A24-4D24-9044-9E96BF4D7D3D}"/>
                          </a:ext>
                        </a:extLst>
                      </p:cNvPr>
                      <p:cNvGrpSpPr/>
                      <p:nvPr/>
                    </p:nvGrpSpPr>
                    <p:grpSpPr>
                      <a:xfrm>
                        <a:off x="6907713" y="5312687"/>
                        <a:ext cx="506067" cy="505446"/>
                        <a:chOff x="7791771" y="2374231"/>
                        <a:chExt cx="506067" cy="505446"/>
                      </a:xfrm>
                    </p:grpSpPr>
                    <p:cxnSp>
                      <p:nvCxnSpPr>
                        <p:cNvPr id="70" name="Straight Connector 69">
                          <a:extLst>
                            <a:ext uri="{FF2B5EF4-FFF2-40B4-BE49-F238E27FC236}">
                              <a16:creationId xmlns:a16="http://schemas.microsoft.com/office/drawing/2014/main" id="{9F00AA34-273B-4EDE-B84E-410660DE443C}"/>
                            </a:ext>
                          </a:extLst>
                        </p:cNvPr>
                        <p:cNvCxnSpPr>
                          <a:cxnSpLocks/>
                        </p:cNvCxnSpPr>
                        <p:nvPr/>
                      </p:nvCxnSpPr>
                      <p:spPr>
                        <a:xfrm>
                          <a:off x="7905135" y="2492477"/>
                          <a:ext cx="309717" cy="28022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C4D0C61-5992-4346-B883-B134C2699514}"/>
                            </a:ext>
                          </a:extLst>
                        </p:cNvPr>
                        <p:cNvCxnSpPr>
                          <a:cxnSpLocks/>
                        </p:cNvCxnSpPr>
                        <p:nvPr/>
                      </p:nvCxnSpPr>
                      <p:spPr>
                        <a:xfrm flipV="1">
                          <a:off x="7963284" y="2492477"/>
                          <a:ext cx="96709" cy="241182"/>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35DB2CE3-C302-4B2F-9342-CE4239B94EDE}"/>
                            </a:ext>
                          </a:extLst>
                        </p:cNvPr>
                        <p:cNvSpPr/>
                        <p:nvPr/>
                      </p:nvSpPr>
                      <p:spPr>
                        <a:xfrm>
                          <a:off x="7791771" y="2374231"/>
                          <a:ext cx="506067" cy="5054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grpSp>
                    <p:nvGrpSpPr>
                      <p:cNvPr id="65" name="Group 64">
                        <a:extLst>
                          <a:ext uri="{FF2B5EF4-FFF2-40B4-BE49-F238E27FC236}">
                            <a16:creationId xmlns:a16="http://schemas.microsoft.com/office/drawing/2014/main" id="{E8B0383B-DC05-465D-A509-823F1E584B3C}"/>
                          </a:ext>
                        </a:extLst>
                      </p:cNvPr>
                      <p:cNvGrpSpPr/>
                      <p:nvPr/>
                    </p:nvGrpSpPr>
                    <p:grpSpPr>
                      <a:xfrm rot="18890581">
                        <a:off x="8303374" y="5256627"/>
                        <a:ext cx="338667" cy="287867"/>
                        <a:chOff x="5238044" y="3002844"/>
                        <a:chExt cx="598311" cy="575735"/>
                      </a:xfrm>
                    </p:grpSpPr>
                    <p:cxnSp>
                      <p:nvCxnSpPr>
                        <p:cNvPr id="67" name="Straight Connector 66">
                          <a:extLst>
                            <a:ext uri="{FF2B5EF4-FFF2-40B4-BE49-F238E27FC236}">
                              <a16:creationId xmlns:a16="http://schemas.microsoft.com/office/drawing/2014/main" id="{8DF27FAA-12C7-4220-97AF-76C2A9EEEEE0}"/>
                            </a:ext>
                          </a:extLst>
                        </p:cNvPr>
                        <p:cNvCxnSpPr/>
                        <p:nvPr/>
                      </p:nvCxnSpPr>
                      <p:spPr>
                        <a:xfrm>
                          <a:off x="5531556" y="3002844"/>
                          <a:ext cx="0" cy="575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BEDF487E-7D8C-4C8D-AC98-41D5404F18CF}"/>
                            </a:ext>
                          </a:extLst>
                        </p:cNvPr>
                        <p:cNvCxnSpPr>
                          <a:cxnSpLocks/>
                        </p:cNvCxnSpPr>
                        <p:nvPr/>
                      </p:nvCxnSpPr>
                      <p:spPr>
                        <a:xfrm flipH="1">
                          <a:off x="5238044" y="3155244"/>
                          <a:ext cx="5983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EF149C0-D921-4CB5-B417-E85A851E032C}"/>
                            </a:ext>
                          </a:extLst>
                        </p:cNvPr>
                        <p:cNvCxnSpPr>
                          <a:cxnSpLocks/>
                        </p:cNvCxnSpPr>
                        <p:nvPr/>
                      </p:nvCxnSpPr>
                      <p:spPr>
                        <a:xfrm>
                          <a:off x="5413022" y="3578579"/>
                          <a:ext cx="23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6" name="Arc 65">
                        <a:extLst>
                          <a:ext uri="{FF2B5EF4-FFF2-40B4-BE49-F238E27FC236}">
                            <a16:creationId xmlns:a16="http://schemas.microsoft.com/office/drawing/2014/main" id="{AB247A39-47F2-4293-92FE-9D08C3D44315}"/>
                          </a:ext>
                        </a:extLst>
                      </p:cNvPr>
                      <p:cNvSpPr/>
                      <p:nvPr/>
                    </p:nvSpPr>
                    <p:spPr>
                      <a:xfrm rot="7381263">
                        <a:off x="7616673" y="4508793"/>
                        <a:ext cx="633370" cy="1637555"/>
                      </a:xfrm>
                      <a:prstGeom prst="arc">
                        <a:avLst>
                          <a:gd name="adj1" fmla="val 15208890"/>
                          <a:gd name="adj2" fmla="val 17206909"/>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grpSp>
                <p:grpSp>
                  <p:nvGrpSpPr>
                    <p:cNvPr id="27" name="Group 26">
                      <a:extLst>
                        <a:ext uri="{FF2B5EF4-FFF2-40B4-BE49-F238E27FC236}">
                          <a16:creationId xmlns:a16="http://schemas.microsoft.com/office/drawing/2014/main" id="{174EE2DA-DC22-45E6-8286-B723D00D9008}"/>
                        </a:ext>
                      </a:extLst>
                    </p:cNvPr>
                    <p:cNvGrpSpPr/>
                    <p:nvPr/>
                  </p:nvGrpSpPr>
                  <p:grpSpPr>
                    <a:xfrm rot="5526383" flipH="1">
                      <a:off x="4709618" y="2440273"/>
                      <a:ext cx="344171" cy="287867"/>
                      <a:chOff x="5238044" y="3002844"/>
                      <a:chExt cx="598311" cy="575735"/>
                    </a:xfrm>
                  </p:grpSpPr>
                  <p:cxnSp>
                    <p:nvCxnSpPr>
                      <p:cNvPr id="59" name="Straight Connector 58">
                        <a:extLst>
                          <a:ext uri="{FF2B5EF4-FFF2-40B4-BE49-F238E27FC236}">
                            <a16:creationId xmlns:a16="http://schemas.microsoft.com/office/drawing/2014/main" id="{8088F02B-04CB-4FEE-9584-ECD603FF5DD0}"/>
                          </a:ext>
                        </a:extLst>
                      </p:cNvPr>
                      <p:cNvCxnSpPr/>
                      <p:nvPr/>
                    </p:nvCxnSpPr>
                    <p:spPr>
                      <a:xfrm>
                        <a:off x="5531556" y="3002844"/>
                        <a:ext cx="0" cy="5757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2CDB081-F659-47F2-A917-F3C796976F0E}"/>
                          </a:ext>
                        </a:extLst>
                      </p:cNvPr>
                      <p:cNvCxnSpPr>
                        <a:cxnSpLocks/>
                      </p:cNvCxnSpPr>
                      <p:nvPr/>
                    </p:nvCxnSpPr>
                    <p:spPr>
                      <a:xfrm flipH="1">
                        <a:off x="5238044" y="3155244"/>
                        <a:ext cx="59831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2D7FFAA8-04C4-44FC-855E-1C9164C647BE}"/>
                          </a:ext>
                        </a:extLst>
                      </p:cNvPr>
                      <p:cNvCxnSpPr>
                        <a:cxnSpLocks/>
                      </p:cNvCxnSpPr>
                      <p:nvPr/>
                    </p:nvCxnSpPr>
                    <p:spPr>
                      <a:xfrm>
                        <a:off x="5413022" y="3578579"/>
                        <a:ext cx="23706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298CBDA9-B3B2-4F71-8469-61EBDEBFA14F}"/>
                        </a:ext>
                      </a:extLst>
                    </p:cNvPr>
                    <p:cNvGrpSpPr/>
                    <p:nvPr/>
                  </p:nvGrpSpPr>
                  <p:grpSpPr>
                    <a:xfrm>
                      <a:off x="4401738" y="2634035"/>
                      <a:ext cx="1527512" cy="551801"/>
                      <a:chOff x="4710958" y="2531235"/>
                      <a:chExt cx="1527512" cy="551801"/>
                    </a:xfrm>
                  </p:grpSpPr>
                  <p:sp>
                    <p:nvSpPr>
                      <p:cNvPr id="57" name="Arc 56">
                        <a:extLst>
                          <a:ext uri="{FF2B5EF4-FFF2-40B4-BE49-F238E27FC236}">
                            <a16:creationId xmlns:a16="http://schemas.microsoft.com/office/drawing/2014/main" id="{612B34E5-EDDC-451E-B77B-D15D9772469B}"/>
                          </a:ext>
                        </a:extLst>
                      </p:cNvPr>
                      <p:cNvSpPr/>
                      <p:nvPr/>
                    </p:nvSpPr>
                    <p:spPr>
                      <a:xfrm rot="17407708" flipH="1">
                        <a:off x="5198813" y="2043380"/>
                        <a:ext cx="551801" cy="1527512"/>
                      </a:xfrm>
                      <a:prstGeom prst="arc">
                        <a:avLst>
                          <a:gd name="adj1" fmla="val 15208890"/>
                          <a:gd name="adj2" fmla="val 17206909"/>
                        </a:avLst>
                      </a:prstGeom>
                      <a:ln>
                        <a:solidFill>
                          <a:srgbClr val="FF0000"/>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NZ"/>
                      </a:p>
                    </p:txBody>
                  </p:sp>
                  <p:cxnSp>
                    <p:nvCxnSpPr>
                      <p:cNvPr id="58" name="Straight Arrow Connector 57">
                        <a:extLst>
                          <a:ext uri="{FF2B5EF4-FFF2-40B4-BE49-F238E27FC236}">
                            <a16:creationId xmlns:a16="http://schemas.microsoft.com/office/drawing/2014/main" id="{3C8F3DBD-A4B2-4437-BE0D-ED71B0DD5C92}"/>
                          </a:ext>
                        </a:extLst>
                      </p:cNvPr>
                      <p:cNvCxnSpPr>
                        <a:cxnSpLocks/>
                      </p:cNvCxnSpPr>
                      <p:nvPr/>
                    </p:nvCxnSpPr>
                    <p:spPr>
                      <a:xfrm flipH="1" flipV="1">
                        <a:off x="4904233" y="2799315"/>
                        <a:ext cx="348053" cy="254842"/>
                      </a:xfrm>
                      <a:prstGeom prst="straightConnector1">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47751F0A-A8FF-4303-B8BC-2014C9C4ED2D}"/>
                        </a:ext>
                      </a:extLst>
                    </p:cNvPr>
                    <p:cNvGrpSpPr/>
                    <p:nvPr/>
                  </p:nvGrpSpPr>
                  <p:grpSpPr>
                    <a:xfrm>
                      <a:off x="3805753" y="1210104"/>
                      <a:ext cx="6963321" cy="5254831"/>
                      <a:chOff x="3805753" y="1210104"/>
                      <a:chExt cx="6963321" cy="5254831"/>
                    </a:xfrm>
                  </p:grpSpPr>
                  <p:grpSp>
                    <p:nvGrpSpPr>
                      <p:cNvPr id="31" name="Group 30">
                        <a:extLst>
                          <a:ext uri="{FF2B5EF4-FFF2-40B4-BE49-F238E27FC236}">
                            <a16:creationId xmlns:a16="http://schemas.microsoft.com/office/drawing/2014/main" id="{20F022FB-57FB-4D79-96E4-1F92D41FEB78}"/>
                          </a:ext>
                        </a:extLst>
                      </p:cNvPr>
                      <p:cNvGrpSpPr/>
                      <p:nvPr/>
                    </p:nvGrpSpPr>
                    <p:grpSpPr>
                      <a:xfrm rot="19416871" flipH="1">
                        <a:off x="3805753" y="3194722"/>
                        <a:ext cx="2019000" cy="1996540"/>
                        <a:chOff x="5069439" y="2270178"/>
                        <a:chExt cx="3053515" cy="2920571"/>
                      </a:xfrm>
                    </p:grpSpPr>
                    <p:cxnSp>
                      <p:nvCxnSpPr>
                        <p:cNvPr id="54" name="Straight Connector 53">
                          <a:extLst>
                            <a:ext uri="{FF2B5EF4-FFF2-40B4-BE49-F238E27FC236}">
                              <a16:creationId xmlns:a16="http://schemas.microsoft.com/office/drawing/2014/main" id="{446C1C6E-70DC-4E29-B561-9DD4B52268C2}"/>
                            </a:ext>
                          </a:extLst>
                        </p:cNvPr>
                        <p:cNvCxnSpPr>
                          <a:cxnSpLocks/>
                        </p:cNvCxnSpPr>
                        <p:nvPr/>
                      </p:nvCxnSpPr>
                      <p:spPr>
                        <a:xfrm flipH="1" flipV="1">
                          <a:off x="7192645" y="4298767"/>
                          <a:ext cx="930309" cy="891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A7D0CC5A-12AD-4DAB-8231-AC3348B5D8F4}"/>
                            </a:ext>
                          </a:extLst>
                        </p:cNvPr>
                        <p:cNvCxnSpPr>
                          <a:cxnSpLocks/>
                        </p:cNvCxnSpPr>
                        <p:nvPr/>
                      </p:nvCxnSpPr>
                      <p:spPr>
                        <a:xfrm flipH="1" flipV="1">
                          <a:off x="6033159" y="3192924"/>
                          <a:ext cx="986492" cy="9358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C7AEA90-25F3-43C1-A75E-9ACFBBEF7635}"/>
                            </a:ext>
                          </a:extLst>
                        </p:cNvPr>
                        <p:cNvCxnSpPr>
                          <a:cxnSpLocks/>
                        </p:cNvCxnSpPr>
                        <p:nvPr/>
                      </p:nvCxnSpPr>
                      <p:spPr>
                        <a:xfrm flipH="1" flipV="1">
                          <a:off x="5069439" y="2270178"/>
                          <a:ext cx="741574" cy="694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45172C6F-CECF-40A7-879C-99EC420B61B0}"/>
                          </a:ext>
                        </a:extLst>
                      </p:cNvPr>
                      <p:cNvGrpSpPr/>
                      <p:nvPr/>
                    </p:nvGrpSpPr>
                    <p:grpSpPr>
                      <a:xfrm rot="18447590" flipH="1">
                        <a:off x="6345102" y="631934"/>
                        <a:ext cx="2930989" cy="4087329"/>
                        <a:chOff x="3278353" y="2211054"/>
                        <a:chExt cx="1626354" cy="2926208"/>
                      </a:xfrm>
                    </p:grpSpPr>
                    <p:cxnSp>
                      <p:nvCxnSpPr>
                        <p:cNvPr id="51" name="Straight Connector 50">
                          <a:extLst>
                            <a:ext uri="{FF2B5EF4-FFF2-40B4-BE49-F238E27FC236}">
                              <a16:creationId xmlns:a16="http://schemas.microsoft.com/office/drawing/2014/main" id="{E7FB30B5-1FAC-4304-94A6-11CDBD230D5B}"/>
                            </a:ext>
                          </a:extLst>
                        </p:cNvPr>
                        <p:cNvCxnSpPr>
                          <a:cxnSpLocks/>
                        </p:cNvCxnSpPr>
                        <p:nvPr/>
                      </p:nvCxnSpPr>
                      <p:spPr>
                        <a:xfrm flipH="1">
                          <a:off x="3891840" y="3178512"/>
                          <a:ext cx="467779" cy="85969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6E33BA0E-BED6-40AF-9C80-764BCA84A4F4}"/>
                            </a:ext>
                          </a:extLst>
                        </p:cNvPr>
                        <p:cNvCxnSpPr>
                          <a:cxnSpLocks/>
                        </p:cNvCxnSpPr>
                        <p:nvPr/>
                      </p:nvCxnSpPr>
                      <p:spPr>
                        <a:xfrm flipH="1">
                          <a:off x="3278353" y="4223841"/>
                          <a:ext cx="518608" cy="91342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A087F82B-9A13-4026-819E-556DEF4A3EC8}"/>
                            </a:ext>
                          </a:extLst>
                        </p:cNvPr>
                        <p:cNvCxnSpPr>
                          <a:cxnSpLocks/>
                        </p:cNvCxnSpPr>
                        <p:nvPr/>
                      </p:nvCxnSpPr>
                      <p:spPr>
                        <a:xfrm flipH="1">
                          <a:off x="4430212" y="2211054"/>
                          <a:ext cx="474495" cy="83774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96641676-B36E-46AC-B4D8-864BD8942065}"/>
                          </a:ext>
                        </a:extLst>
                      </p:cNvPr>
                      <p:cNvGrpSpPr/>
                      <p:nvPr/>
                    </p:nvGrpSpPr>
                    <p:grpSpPr>
                      <a:xfrm rot="16886755" flipH="1" flipV="1">
                        <a:off x="8617448" y="4448595"/>
                        <a:ext cx="3046231" cy="45719"/>
                        <a:chOff x="3389449" y="5410640"/>
                        <a:chExt cx="3462783" cy="159116"/>
                      </a:xfrm>
                    </p:grpSpPr>
                    <p:cxnSp>
                      <p:nvCxnSpPr>
                        <p:cNvPr id="48" name="Straight Connector 47">
                          <a:extLst>
                            <a:ext uri="{FF2B5EF4-FFF2-40B4-BE49-F238E27FC236}">
                              <a16:creationId xmlns:a16="http://schemas.microsoft.com/office/drawing/2014/main" id="{CD430072-E523-4A88-8D60-468DCAA0B4F7}"/>
                            </a:ext>
                          </a:extLst>
                        </p:cNvPr>
                        <p:cNvCxnSpPr>
                          <a:cxnSpLocks/>
                        </p:cNvCxnSpPr>
                        <p:nvPr/>
                      </p:nvCxnSpPr>
                      <p:spPr>
                        <a:xfrm flipH="1" flipV="1">
                          <a:off x="3389449" y="5410640"/>
                          <a:ext cx="989279" cy="457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D5ED85FB-9CB9-4F06-BD05-F66187CAA846}"/>
                            </a:ext>
                          </a:extLst>
                        </p:cNvPr>
                        <p:cNvCxnSpPr>
                          <a:cxnSpLocks/>
                        </p:cNvCxnSpPr>
                        <p:nvPr/>
                      </p:nvCxnSpPr>
                      <p:spPr>
                        <a:xfrm flipH="1" flipV="1">
                          <a:off x="4576037" y="5481072"/>
                          <a:ext cx="1109664" cy="476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DD314EE-E00D-4605-A5A4-B37C402C225C}"/>
                            </a:ext>
                          </a:extLst>
                        </p:cNvPr>
                        <p:cNvCxnSpPr>
                          <a:cxnSpLocks/>
                        </p:cNvCxnSpPr>
                        <p:nvPr/>
                      </p:nvCxnSpPr>
                      <p:spPr>
                        <a:xfrm flipH="1" flipV="1">
                          <a:off x="5892233" y="5529397"/>
                          <a:ext cx="959999" cy="403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4" name="Freeform: Shape 33">
                        <a:extLst>
                          <a:ext uri="{FF2B5EF4-FFF2-40B4-BE49-F238E27FC236}">
                            <a16:creationId xmlns:a16="http://schemas.microsoft.com/office/drawing/2014/main" id="{2A3846A9-3012-4632-A105-2F459F2C7619}"/>
                          </a:ext>
                        </a:extLst>
                      </p:cNvPr>
                      <p:cNvSpPr/>
                      <p:nvPr/>
                    </p:nvSpPr>
                    <p:spPr>
                      <a:xfrm>
                        <a:off x="6042531" y="4301704"/>
                        <a:ext cx="3917703" cy="877740"/>
                      </a:xfrm>
                      <a:custGeom>
                        <a:avLst/>
                        <a:gdLst>
                          <a:gd name="connsiteX0" fmla="*/ 3933022 w 3933022"/>
                          <a:gd name="connsiteY0" fmla="*/ 0 h 1238237"/>
                          <a:gd name="connsiteX1" fmla="*/ 3877937 w 3933022"/>
                          <a:gd name="connsiteY1" fmla="*/ 22034 h 1238237"/>
                          <a:gd name="connsiteX2" fmla="*/ 3844887 w 3933022"/>
                          <a:gd name="connsiteY2" fmla="*/ 33051 h 1238237"/>
                          <a:gd name="connsiteX3" fmla="*/ 3811836 w 3933022"/>
                          <a:gd name="connsiteY3" fmla="*/ 55084 h 1238237"/>
                          <a:gd name="connsiteX4" fmla="*/ 3701668 w 3933022"/>
                          <a:gd name="connsiteY4" fmla="*/ 88135 h 1238237"/>
                          <a:gd name="connsiteX5" fmla="*/ 3668617 w 3933022"/>
                          <a:gd name="connsiteY5" fmla="*/ 110169 h 1238237"/>
                          <a:gd name="connsiteX6" fmla="*/ 3591499 w 3933022"/>
                          <a:gd name="connsiteY6" fmla="*/ 132202 h 1238237"/>
                          <a:gd name="connsiteX7" fmla="*/ 3558448 w 3933022"/>
                          <a:gd name="connsiteY7" fmla="*/ 154236 h 1238237"/>
                          <a:gd name="connsiteX8" fmla="*/ 3514381 w 3933022"/>
                          <a:gd name="connsiteY8" fmla="*/ 165253 h 1238237"/>
                          <a:gd name="connsiteX9" fmla="*/ 3426246 w 3933022"/>
                          <a:gd name="connsiteY9" fmla="*/ 187287 h 1238237"/>
                          <a:gd name="connsiteX10" fmla="*/ 3382178 w 3933022"/>
                          <a:gd name="connsiteY10" fmla="*/ 209320 h 1238237"/>
                          <a:gd name="connsiteX11" fmla="*/ 3349128 w 3933022"/>
                          <a:gd name="connsiteY11" fmla="*/ 231354 h 1238237"/>
                          <a:gd name="connsiteX12" fmla="*/ 3194892 w 3933022"/>
                          <a:gd name="connsiteY12" fmla="*/ 264405 h 1238237"/>
                          <a:gd name="connsiteX13" fmla="*/ 3161841 w 3933022"/>
                          <a:gd name="connsiteY13" fmla="*/ 275422 h 1238237"/>
                          <a:gd name="connsiteX14" fmla="*/ 3128790 w 3933022"/>
                          <a:gd name="connsiteY14" fmla="*/ 297455 h 1238237"/>
                          <a:gd name="connsiteX15" fmla="*/ 2985571 w 3933022"/>
                          <a:gd name="connsiteY15" fmla="*/ 341523 h 1238237"/>
                          <a:gd name="connsiteX16" fmla="*/ 2941504 w 3933022"/>
                          <a:gd name="connsiteY16" fmla="*/ 363557 h 1238237"/>
                          <a:gd name="connsiteX17" fmla="*/ 2897436 w 3933022"/>
                          <a:gd name="connsiteY17" fmla="*/ 374573 h 1238237"/>
                          <a:gd name="connsiteX18" fmla="*/ 2864386 w 3933022"/>
                          <a:gd name="connsiteY18" fmla="*/ 385590 h 1238237"/>
                          <a:gd name="connsiteX19" fmla="*/ 2820318 w 3933022"/>
                          <a:gd name="connsiteY19" fmla="*/ 396607 h 1238237"/>
                          <a:gd name="connsiteX20" fmla="*/ 2787268 w 3933022"/>
                          <a:gd name="connsiteY20" fmla="*/ 407624 h 1238237"/>
                          <a:gd name="connsiteX21" fmla="*/ 2721166 w 3933022"/>
                          <a:gd name="connsiteY21" fmla="*/ 440675 h 1238237"/>
                          <a:gd name="connsiteX22" fmla="*/ 2610998 w 3933022"/>
                          <a:gd name="connsiteY22" fmla="*/ 462708 h 1238237"/>
                          <a:gd name="connsiteX23" fmla="*/ 2544896 w 3933022"/>
                          <a:gd name="connsiteY23" fmla="*/ 484742 h 1238237"/>
                          <a:gd name="connsiteX24" fmla="*/ 2357610 w 3933022"/>
                          <a:gd name="connsiteY24" fmla="*/ 517793 h 1238237"/>
                          <a:gd name="connsiteX25" fmla="*/ 2313542 w 3933022"/>
                          <a:gd name="connsiteY25" fmla="*/ 539827 h 1238237"/>
                          <a:gd name="connsiteX26" fmla="*/ 2236424 w 3933022"/>
                          <a:gd name="connsiteY26" fmla="*/ 561860 h 1238237"/>
                          <a:gd name="connsiteX27" fmla="*/ 2203374 w 3933022"/>
                          <a:gd name="connsiteY27" fmla="*/ 572877 h 1238237"/>
                          <a:gd name="connsiteX28" fmla="*/ 2115239 w 3933022"/>
                          <a:gd name="connsiteY28" fmla="*/ 583894 h 1238237"/>
                          <a:gd name="connsiteX29" fmla="*/ 2049137 w 3933022"/>
                          <a:gd name="connsiteY29" fmla="*/ 605928 h 1238237"/>
                          <a:gd name="connsiteX30" fmla="*/ 1916935 w 3933022"/>
                          <a:gd name="connsiteY30" fmla="*/ 616945 h 1238237"/>
                          <a:gd name="connsiteX31" fmla="*/ 1850834 w 3933022"/>
                          <a:gd name="connsiteY31" fmla="*/ 627961 h 1238237"/>
                          <a:gd name="connsiteX32" fmla="*/ 1773716 w 3933022"/>
                          <a:gd name="connsiteY32" fmla="*/ 638978 h 1238237"/>
                          <a:gd name="connsiteX33" fmla="*/ 1663547 w 3933022"/>
                          <a:gd name="connsiteY33" fmla="*/ 672029 h 1238237"/>
                          <a:gd name="connsiteX34" fmla="*/ 1575412 w 3933022"/>
                          <a:gd name="connsiteY34" fmla="*/ 694063 h 1238237"/>
                          <a:gd name="connsiteX35" fmla="*/ 1542361 w 3933022"/>
                          <a:gd name="connsiteY35" fmla="*/ 705080 h 1238237"/>
                          <a:gd name="connsiteX36" fmla="*/ 1432193 w 3933022"/>
                          <a:gd name="connsiteY36" fmla="*/ 727113 h 1238237"/>
                          <a:gd name="connsiteX37" fmla="*/ 1333041 w 3933022"/>
                          <a:gd name="connsiteY37" fmla="*/ 749147 h 1238237"/>
                          <a:gd name="connsiteX38" fmla="*/ 1266940 w 3933022"/>
                          <a:gd name="connsiteY38" fmla="*/ 760164 h 1238237"/>
                          <a:gd name="connsiteX39" fmla="*/ 1200839 w 3933022"/>
                          <a:gd name="connsiteY39" fmla="*/ 782198 h 1238237"/>
                          <a:gd name="connsiteX40" fmla="*/ 1079653 w 3933022"/>
                          <a:gd name="connsiteY40" fmla="*/ 804231 h 1238237"/>
                          <a:gd name="connsiteX41" fmla="*/ 1024569 w 3933022"/>
                          <a:gd name="connsiteY41" fmla="*/ 815248 h 1238237"/>
                          <a:gd name="connsiteX42" fmla="*/ 991518 w 3933022"/>
                          <a:gd name="connsiteY42" fmla="*/ 826265 h 1238237"/>
                          <a:gd name="connsiteX43" fmla="*/ 859316 w 3933022"/>
                          <a:gd name="connsiteY43" fmla="*/ 859316 h 1238237"/>
                          <a:gd name="connsiteX44" fmla="*/ 815248 w 3933022"/>
                          <a:gd name="connsiteY44" fmla="*/ 870333 h 1238237"/>
                          <a:gd name="connsiteX45" fmla="*/ 738130 w 3933022"/>
                          <a:gd name="connsiteY45" fmla="*/ 892366 h 1238237"/>
                          <a:gd name="connsiteX46" fmla="*/ 705080 w 3933022"/>
                          <a:gd name="connsiteY46" fmla="*/ 914400 h 1238237"/>
                          <a:gd name="connsiteX47" fmla="*/ 594911 w 3933022"/>
                          <a:gd name="connsiteY47" fmla="*/ 947451 h 1238237"/>
                          <a:gd name="connsiteX48" fmla="*/ 550843 w 3933022"/>
                          <a:gd name="connsiteY48" fmla="*/ 969484 h 1238237"/>
                          <a:gd name="connsiteX49" fmla="*/ 495759 w 3933022"/>
                          <a:gd name="connsiteY49" fmla="*/ 991518 h 1238237"/>
                          <a:gd name="connsiteX50" fmla="*/ 440675 w 3933022"/>
                          <a:gd name="connsiteY50" fmla="*/ 1024569 h 1238237"/>
                          <a:gd name="connsiteX51" fmla="*/ 396607 w 3933022"/>
                          <a:gd name="connsiteY51" fmla="*/ 1046602 h 1238237"/>
                          <a:gd name="connsiteX52" fmla="*/ 363557 w 3933022"/>
                          <a:gd name="connsiteY52" fmla="*/ 1057619 h 1238237"/>
                          <a:gd name="connsiteX53" fmla="*/ 297455 w 3933022"/>
                          <a:gd name="connsiteY53" fmla="*/ 1090670 h 1238237"/>
                          <a:gd name="connsiteX54" fmla="*/ 198304 w 3933022"/>
                          <a:gd name="connsiteY54" fmla="*/ 1134737 h 1238237"/>
                          <a:gd name="connsiteX55" fmla="*/ 165253 w 3933022"/>
                          <a:gd name="connsiteY55" fmla="*/ 1145754 h 1238237"/>
                          <a:gd name="connsiteX56" fmla="*/ 99152 w 3933022"/>
                          <a:gd name="connsiteY56" fmla="*/ 1178805 h 1238237"/>
                          <a:gd name="connsiteX57" fmla="*/ 33051 w 3933022"/>
                          <a:gd name="connsiteY57" fmla="*/ 1211855 h 1238237"/>
                          <a:gd name="connsiteX58" fmla="*/ 0 w 3933022"/>
                          <a:gd name="connsiteY58" fmla="*/ 1233889 h 1238237"/>
                          <a:gd name="connsiteX59" fmla="*/ 33051 w 3933022"/>
                          <a:gd name="connsiteY59" fmla="*/ 1222872 h 1238237"/>
                          <a:gd name="connsiteX60" fmla="*/ 11017 w 3933022"/>
                          <a:gd name="connsiteY60" fmla="*/ 1222872 h 1238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933022" h="1238237">
                            <a:moveTo>
                              <a:pt x="3933022" y="0"/>
                            </a:moveTo>
                            <a:cubicBezTo>
                              <a:pt x="3914660" y="7345"/>
                              <a:pt x="3896454" y="15090"/>
                              <a:pt x="3877937" y="22034"/>
                            </a:cubicBezTo>
                            <a:cubicBezTo>
                              <a:pt x="3867064" y="26112"/>
                              <a:pt x="3855274" y="27858"/>
                              <a:pt x="3844887" y="33051"/>
                            </a:cubicBezTo>
                            <a:cubicBezTo>
                              <a:pt x="3833044" y="38972"/>
                              <a:pt x="3824006" y="49868"/>
                              <a:pt x="3811836" y="55084"/>
                            </a:cubicBezTo>
                            <a:cubicBezTo>
                              <a:pt x="3768728" y="73558"/>
                              <a:pt x="3746099" y="58515"/>
                              <a:pt x="3701668" y="88135"/>
                            </a:cubicBezTo>
                            <a:cubicBezTo>
                              <a:pt x="3690651" y="95480"/>
                              <a:pt x="3680460" y="104248"/>
                              <a:pt x="3668617" y="110169"/>
                            </a:cubicBezTo>
                            <a:cubicBezTo>
                              <a:pt x="3652810" y="118073"/>
                              <a:pt x="3605622" y="128672"/>
                              <a:pt x="3591499" y="132202"/>
                            </a:cubicBezTo>
                            <a:cubicBezTo>
                              <a:pt x="3580482" y="139547"/>
                              <a:pt x="3570618" y="149020"/>
                              <a:pt x="3558448" y="154236"/>
                            </a:cubicBezTo>
                            <a:cubicBezTo>
                              <a:pt x="3544531" y="160200"/>
                              <a:pt x="3528940" y="161093"/>
                              <a:pt x="3514381" y="165253"/>
                            </a:cubicBezTo>
                            <a:cubicBezTo>
                              <a:pt x="3435338" y="187837"/>
                              <a:pt x="3538234" y="164889"/>
                              <a:pt x="3426246" y="187287"/>
                            </a:cubicBezTo>
                            <a:cubicBezTo>
                              <a:pt x="3411557" y="194631"/>
                              <a:pt x="3396437" y="201172"/>
                              <a:pt x="3382178" y="209320"/>
                            </a:cubicBezTo>
                            <a:cubicBezTo>
                              <a:pt x="3370682" y="215889"/>
                              <a:pt x="3361830" y="227618"/>
                              <a:pt x="3349128" y="231354"/>
                            </a:cubicBezTo>
                            <a:cubicBezTo>
                              <a:pt x="3298685" y="246190"/>
                              <a:pt x="3244773" y="247778"/>
                              <a:pt x="3194892" y="264405"/>
                            </a:cubicBezTo>
                            <a:cubicBezTo>
                              <a:pt x="3183875" y="268077"/>
                              <a:pt x="3172228" y="270229"/>
                              <a:pt x="3161841" y="275422"/>
                            </a:cubicBezTo>
                            <a:cubicBezTo>
                              <a:pt x="3149998" y="281343"/>
                              <a:pt x="3141012" y="292362"/>
                              <a:pt x="3128790" y="297455"/>
                            </a:cubicBezTo>
                            <a:cubicBezTo>
                              <a:pt x="3072027" y="321106"/>
                              <a:pt x="3038771" y="328223"/>
                              <a:pt x="2985571" y="341523"/>
                            </a:cubicBezTo>
                            <a:cubicBezTo>
                              <a:pt x="2970882" y="348868"/>
                              <a:pt x="2956881" y="357791"/>
                              <a:pt x="2941504" y="363557"/>
                            </a:cubicBezTo>
                            <a:cubicBezTo>
                              <a:pt x="2927327" y="368873"/>
                              <a:pt x="2911995" y="370413"/>
                              <a:pt x="2897436" y="374573"/>
                            </a:cubicBezTo>
                            <a:cubicBezTo>
                              <a:pt x="2886270" y="377763"/>
                              <a:pt x="2875552" y="382400"/>
                              <a:pt x="2864386" y="385590"/>
                            </a:cubicBezTo>
                            <a:cubicBezTo>
                              <a:pt x="2849827" y="389750"/>
                              <a:pt x="2834877" y="392447"/>
                              <a:pt x="2820318" y="396607"/>
                            </a:cubicBezTo>
                            <a:cubicBezTo>
                              <a:pt x="2809152" y="399797"/>
                              <a:pt x="2797655" y="402431"/>
                              <a:pt x="2787268" y="407624"/>
                            </a:cubicBezTo>
                            <a:cubicBezTo>
                              <a:pt x="2737927" y="432295"/>
                              <a:pt x="2772591" y="428808"/>
                              <a:pt x="2721166" y="440675"/>
                            </a:cubicBezTo>
                            <a:cubicBezTo>
                              <a:pt x="2684675" y="449096"/>
                              <a:pt x="2646526" y="450865"/>
                              <a:pt x="2610998" y="462708"/>
                            </a:cubicBezTo>
                            <a:cubicBezTo>
                              <a:pt x="2588964" y="470053"/>
                              <a:pt x="2567806" y="480924"/>
                              <a:pt x="2544896" y="484742"/>
                            </a:cubicBezTo>
                            <a:cubicBezTo>
                              <a:pt x="2394224" y="509854"/>
                              <a:pt x="2456502" y="498014"/>
                              <a:pt x="2357610" y="517793"/>
                            </a:cubicBezTo>
                            <a:cubicBezTo>
                              <a:pt x="2342921" y="525138"/>
                              <a:pt x="2328637" y="533358"/>
                              <a:pt x="2313542" y="539827"/>
                            </a:cubicBezTo>
                            <a:cubicBezTo>
                              <a:pt x="2287133" y="551145"/>
                              <a:pt x="2264370" y="553875"/>
                              <a:pt x="2236424" y="561860"/>
                            </a:cubicBezTo>
                            <a:cubicBezTo>
                              <a:pt x="2225258" y="565050"/>
                              <a:pt x="2214799" y="570800"/>
                              <a:pt x="2203374" y="572877"/>
                            </a:cubicBezTo>
                            <a:cubicBezTo>
                              <a:pt x="2174245" y="578173"/>
                              <a:pt x="2144617" y="580222"/>
                              <a:pt x="2115239" y="583894"/>
                            </a:cubicBezTo>
                            <a:cubicBezTo>
                              <a:pt x="2093205" y="591239"/>
                              <a:pt x="2072283" y="603999"/>
                              <a:pt x="2049137" y="605928"/>
                            </a:cubicBezTo>
                            <a:cubicBezTo>
                              <a:pt x="2005070" y="609600"/>
                              <a:pt x="1960885" y="612062"/>
                              <a:pt x="1916935" y="616945"/>
                            </a:cubicBezTo>
                            <a:cubicBezTo>
                              <a:pt x="1894734" y="619412"/>
                              <a:pt x="1872912" y="624565"/>
                              <a:pt x="1850834" y="627961"/>
                            </a:cubicBezTo>
                            <a:cubicBezTo>
                              <a:pt x="1825169" y="631909"/>
                              <a:pt x="1799264" y="634333"/>
                              <a:pt x="1773716" y="638978"/>
                            </a:cubicBezTo>
                            <a:cubicBezTo>
                              <a:pt x="1709598" y="650636"/>
                              <a:pt x="1740205" y="652864"/>
                              <a:pt x="1663547" y="672029"/>
                            </a:cubicBezTo>
                            <a:cubicBezTo>
                              <a:pt x="1634169" y="679374"/>
                              <a:pt x="1604141" y="684487"/>
                              <a:pt x="1575412" y="694063"/>
                            </a:cubicBezTo>
                            <a:cubicBezTo>
                              <a:pt x="1564395" y="697735"/>
                              <a:pt x="1553677" y="702469"/>
                              <a:pt x="1542361" y="705080"/>
                            </a:cubicBezTo>
                            <a:cubicBezTo>
                              <a:pt x="1505870" y="713501"/>
                              <a:pt x="1468525" y="718030"/>
                              <a:pt x="1432193" y="727113"/>
                            </a:cubicBezTo>
                            <a:cubicBezTo>
                              <a:pt x="1385040" y="738901"/>
                              <a:pt x="1384323" y="739823"/>
                              <a:pt x="1333041" y="749147"/>
                            </a:cubicBezTo>
                            <a:cubicBezTo>
                              <a:pt x="1311064" y="753143"/>
                              <a:pt x="1288611" y="754746"/>
                              <a:pt x="1266940" y="760164"/>
                            </a:cubicBezTo>
                            <a:cubicBezTo>
                              <a:pt x="1244408" y="765797"/>
                              <a:pt x="1223831" y="778914"/>
                              <a:pt x="1200839" y="782198"/>
                            </a:cubicBezTo>
                            <a:cubicBezTo>
                              <a:pt x="1067170" y="801292"/>
                              <a:pt x="1173147" y="783454"/>
                              <a:pt x="1079653" y="804231"/>
                            </a:cubicBezTo>
                            <a:cubicBezTo>
                              <a:pt x="1061374" y="808293"/>
                              <a:pt x="1042735" y="810706"/>
                              <a:pt x="1024569" y="815248"/>
                            </a:cubicBezTo>
                            <a:cubicBezTo>
                              <a:pt x="1013303" y="818065"/>
                              <a:pt x="1002722" y="823209"/>
                              <a:pt x="991518" y="826265"/>
                            </a:cubicBezTo>
                            <a:cubicBezTo>
                              <a:pt x="947695" y="838217"/>
                              <a:pt x="903383" y="848299"/>
                              <a:pt x="859316" y="859316"/>
                            </a:cubicBezTo>
                            <a:cubicBezTo>
                              <a:pt x="844627" y="862988"/>
                              <a:pt x="829612" y="865545"/>
                              <a:pt x="815248" y="870333"/>
                            </a:cubicBezTo>
                            <a:cubicBezTo>
                              <a:pt x="767834" y="886137"/>
                              <a:pt x="793464" y="878533"/>
                              <a:pt x="738130" y="892366"/>
                            </a:cubicBezTo>
                            <a:cubicBezTo>
                              <a:pt x="727113" y="899711"/>
                              <a:pt x="717179" y="909022"/>
                              <a:pt x="705080" y="914400"/>
                            </a:cubicBezTo>
                            <a:cubicBezTo>
                              <a:pt x="569503" y="974657"/>
                              <a:pt x="697437" y="909004"/>
                              <a:pt x="594911" y="947451"/>
                            </a:cubicBezTo>
                            <a:cubicBezTo>
                              <a:pt x="579534" y="953217"/>
                              <a:pt x="565851" y="962814"/>
                              <a:pt x="550843" y="969484"/>
                            </a:cubicBezTo>
                            <a:cubicBezTo>
                              <a:pt x="532772" y="977516"/>
                              <a:pt x="513447" y="982674"/>
                              <a:pt x="495759" y="991518"/>
                            </a:cubicBezTo>
                            <a:cubicBezTo>
                              <a:pt x="476607" y="1001094"/>
                              <a:pt x="459393" y="1014170"/>
                              <a:pt x="440675" y="1024569"/>
                            </a:cubicBezTo>
                            <a:cubicBezTo>
                              <a:pt x="426319" y="1032545"/>
                              <a:pt x="411702" y="1040133"/>
                              <a:pt x="396607" y="1046602"/>
                            </a:cubicBezTo>
                            <a:cubicBezTo>
                              <a:pt x="385933" y="1051176"/>
                              <a:pt x="373944" y="1052426"/>
                              <a:pt x="363557" y="1057619"/>
                            </a:cubicBezTo>
                            <a:cubicBezTo>
                              <a:pt x="278134" y="1100331"/>
                              <a:pt x="380526" y="1062980"/>
                              <a:pt x="297455" y="1090670"/>
                            </a:cubicBezTo>
                            <a:cubicBezTo>
                              <a:pt x="245080" y="1125588"/>
                              <a:pt x="276967" y="1108517"/>
                              <a:pt x="198304" y="1134737"/>
                            </a:cubicBezTo>
                            <a:cubicBezTo>
                              <a:pt x="187287" y="1138409"/>
                              <a:pt x="174916" y="1139312"/>
                              <a:pt x="165253" y="1145754"/>
                            </a:cubicBezTo>
                            <a:cubicBezTo>
                              <a:pt x="70532" y="1208901"/>
                              <a:pt x="190376" y="1133192"/>
                              <a:pt x="99152" y="1178805"/>
                            </a:cubicBezTo>
                            <a:cubicBezTo>
                              <a:pt x="13735" y="1221514"/>
                              <a:pt x="116115" y="1184169"/>
                              <a:pt x="33051" y="1211855"/>
                            </a:cubicBezTo>
                            <a:cubicBezTo>
                              <a:pt x="22034" y="1219200"/>
                              <a:pt x="0" y="1220648"/>
                              <a:pt x="0" y="1233889"/>
                            </a:cubicBezTo>
                            <a:cubicBezTo>
                              <a:pt x="0" y="1245502"/>
                              <a:pt x="24839" y="1231084"/>
                              <a:pt x="33051" y="1222872"/>
                            </a:cubicBezTo>
                            <a:cubicBezTo>
                              <a:pt x="38244" y="1217679"/>
                              <a:pt x="18362" y="1222872"/>
                              <a:pt x="11017" y="1222872"/>
                            </a:cubicBezTo>
                          </a:path>
                        </a:pathLst>
                      </a:cu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cxnSp>
                    <p:nvCxnSpPr>
                      <p:cNvPr id="35" name="Straight Connector 34">
                        <a:extLst>
                          <a:ext uri="{FF2B5EF4-FFF2-40B4-BE49-F238E27FC236}">
                            <a16:creationId xmlns:a16="http://schemas.microsoft.com/office/drawing/2014/main" id="{B8E17555-4749-4F05-A4B6-034EA088F47C}"/>
                          </a:ext>
                        </a:extLst>
                      </p:cNvPr>
                      <p:cNvCxnSpPr>
                        <a:cxnSpLocks/>
                      </p:cNvCxnSpPr>
                      <p:nvPr/>
                    </p:nvCxnSpPr>
                    <p:spPr>
                      <a:xfrm>
                        <a:off x="4543122" y="4783811"/>
                        <a:ext cx="355199" cy="66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D322DEB-5E74-4282-B00B-750EBABCFA40}"/>
                          </a:ext>
                        </a:extLst>
                      </p:cNvPr>
                      <p:cNvCxnSpPr>
                        <a:cxnSpLocks/>
                      </p:cNvCxnSpPr>
                      <p:nvPr/>
                    </p:nvCxnSpPr>
                    <p:spPr>
                      <a:xfrm>
                        <a:off x="4713062" y="3675155"/>
                        <a:ext cx="355199" cy="66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1F90045-87CD-49FA-8A67-A5E530F4370D}"/>
                          </a:ext>
                        </a:extLst>
                      </p:cNvPr>
                      <p:cNvCxnSpPr>
                        <a:cxnSpLocks/>
                      </p:cNvCxnSpPr>
                      <p:nvPr/>
                    </p:nvCxnSpPr>
                    <p:spPr>
                      <a:xfrm>
                        <a:off x="10090461" y="3691773"/>
                        <a:ext cx="355199" cy="66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B43FE5D-D303-459F-92FA-8A4A0BC4EE69}"/>
                          </a:ext>
                        </a:extLst>
                      </p:cNvPr>
                      <p:cNvCxnSpPr>
                        <a:cxnSpLocks/>
                      </p:cNvCxnSpPr>
                      <p:nvPr/>
                    </p:nvCxnSpPr>
                    <p:spPr>
                      <a:xfrm>
                        <a:off x="4928552" y="2283525"/>
                        <a:ext cx="355199" cy="66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058032F-F3C1-4F9B-AA01-13A39339DCFB}"/>
                          </a:ext>
                        </a:extLst>
                      </p:cNvPr>
                      <p:cNvCxnSpPr>
                        <a:cxnSpLocks/>
                      </p:cNvCxnSpPr>
                      <p:nvPr/>
                    </p:nvCxnSpPr>
                    <p:spPr>
                      <a:xfrm>
                        <a:off x="6514475" y="2427956"/>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17ABA1E1-22BD-4525-B024-723208DC4EF1}"/>
                          </a:ext>
                        </a:extLst>
                      </p:cNvPr>
                      <p:cNvCxnSpPr>
                        <a:cxnSpLocks/>
                      </p:cNvCxnSpPr>
                      <p:nvPr/>
                    </p:nvCxnSpPr>
                    <p:spPr>
                      <a:xfrm>
                        <a:off x="10769074" y="2566430"/>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4B492EC8-E78D-4134-AC2F-0FEDEDB3DDB3}"/>
                          </a:ext>
                        </a:extLst>
                      </p:cNvPr>
                      <p:cNvCxnSpPr>
                        <a:cxnSpLocks/>
                      </p:cNvCxnSpPr>
                      <p:nvPr/>
                    </p:nvCxnSpPr>
                    <p:spPr>
                      <a:xfrm>
                        <a:off x="9427589" y="2546092"/>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F9701C0-0772-47DE-B580-F1775635C89F}"/>
                          </a:ext>
                        </a:extLst>
                      </p:cNvPr>
                      <p:cNvCxnSpPr>
                        <a:cxnSpLocks/>
                      </p:cNvCxnSpPr>
                      <p:nvPr/>
                    </p:nvCxnSpPr>
                    <p:spPr>
                      <a:xfrm>
                        <a:off x="8001382" y="2518163"/>
                        <a:ext cx="0" cy="3476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B4BA4CBD-F2AF-4496-9F80-C491D08A446E}"/>
                          </a:ext>
                        </a:extLst>
                      </p:cNvPr>
                      <p:cNvCxnSpPr>
                        <a:cxnSpLocks/>
                      </p:cNvCxnSpPr>
                      <p:nvPr/>
                    </p:nvCxnSpPr>
                    <p:spPr>
                      <a:xfrm>
                        <a:off x="9531553" y="6398897"/>
                        <a:ext cx="355199" cy="66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26AB7F4-9BE6-44A0-AEB7-39F1BF405127}"/>
                          </a:ext>
                        </a:extLst>
                      </p:cNvPr>
                      <p:cNvCxnSpPr>
                        <a:cxnSpLocks/>
                      </p:cNvCxnSpPr>
                      <p:nvPr/>
                    </p:nvCxnSpPr>
                    <p:spPr>
                      <a:xfrm>
                        <a:off x="9815907" y="5164782"/>
                        <a:ext cx="355199" cy="660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D37A99B4-9935-42A6-9C33-A3835A21EA40}"/>
                          </a:ext>
                        </a:extLst>
                      </p:cNvPr>
                      <p:cNvCxnSpPr>
                        <a:cxnSpLocks/>
                      </p:cNvCxnSpPr>
                      <p:nvPr/>
                    </p:nvCxnSpPr>
                    <p:spPr>
                      <a:xfrm>
                        <a:off x="8901849" y="4403359"/>
                        <a:ext cx="80440" cy="3476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4FF875B1-8208-4800-928F-AED1F680AB4D}"/>
                          </a:ext>
                        </a:extLst>
                      </p:cNvPr>
                      <p:cNvCxnSpPr>
                        <a:cxnSpLocks/>
                      </p:cNvCxnSpPr>
                      <p:nvPr/>
                    </p:nvCxnSpPr>
                    <p:spPr>
                      <a:xfrm>
                        <a:off x="6120605" y="4958196"/>
                        <a:ext cx="80440" cy="3476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EB31D31F-6905-49DD-B8DB-6C7C441AC32D}"/>
                          </a:ext>
                        </a:extLst>
                      </p:cNvPr>
                      <p:cNvCxnSpPr>
                        <a:cxnSpLocks/>
                      </p:cNvCxnSpPr>
                      <p:nvPr/>
                    </p:nvCxnSpPr>
                    <p:spPr>
                      <a:xfrm>
                        <a:off x="7549138" y="4643006"/>
                        <a:ext cx="80440" cy="34764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24D476BD-6534-4D6A-90C4-C6782D42D05F}"/>
                        </a:ext>
                      </a:extLst>
                    </p:cNvPr>
                    <p:cNvSpPr txBox="1"/>
                    <p:nvPr/>
                  </p:nvSpPr>
                  <p:spPr>
                    <a:xfrm>
                      <a:off x="7732711" y="1530291"/>
                      <a:ext cx="3303918" cy="923330"/>
                    </a:xfrm>
                    <a:prstGeom prst="rect">
                      <a:avLst/>
                    </a:prstGeom>
                    <a:noFill/>
                    <a:ln>
                      <a:noFill/>
                    </a:ln>
                  </p:spPr>
                  <p:txBody>
                    <a:bodyPr wrap="none" rtlCol="0">
                      <a:spAutoFit/>
                    </a:bodyPr>
                    <a:lstStyle/>
                    <a:p>
                      <a:pPr algn="ctr"/>
                      <a:r>
                        <a:rPr lang="en-US" dirty="0">
                          <a:solidFill>
                            <a:srgbClr val="002060"/>
                          </a:solidFill>
                        </a:rPr>
                        <a:t>Note elapsed time</a:t>
                      </a:r>
                    </a:p>
                    <a:p>
                      <a:pPr algn="ctr"/>
                      <a:r>
                        <a:rPr lang="en-US" dirty="0">
                          <a:solidFill>
                            <a:srgbClr val="002060"/>
                          </a:solidFill>
                        </a:rPr>
                        <a:t>Turn back 2 x original </a:t>
                      </a:r>
                      <a:r>
                        <a:rPr lang="en-US" dirty="0" err="1">
                          <a:solidFill>
                            <a:srgbClr val="002060"/>
                          </a:solidFill>
                        </a:rPr>
                        <a:t>hdg</a:t>
                      </a:r>
                      <a:r>
                        <a:rPr lang="en-US" dirty="0">
                          <a:solidFill>
                            <a:srgbClr val="002060"/>
                          </a:solidFill>
                        </a:rPr>
                        <a:t> change</a:t>
                      </a:r>
                    </a:p>
                    <a:p>
                      <a:pPr algn="ctr"/>
                      <a:r>
                        <a:rPr lang="en-US" dirty="0">
                          <a:solidFill>
                            <a:srgbClr val="002060"/>
                          </a:solidFill>
                        </a:rPr>
                        <a:t>For same as elapsed time</a:t>
                      </a:r>
                      <a:endParaRPr lang="en-NZ" dirty="0">
                        <a:solidFill>
                          <a:srgbClr val="002060"/>
                        </a:solidFill>
                      </a:endParaRPr>
                    </a:p>
                  </p:txBody>
                </p:sp>
              </p:grpSp>
            </p:grpSp>
          </p:grpSp>
        </p:grpSp>
        <p:cxnSp>
          <p:nvCxnSpPr>
            <p:cNvPr id="11" name="Straight Connector 10">
              <a:extLst>
                <a:ext uri="{FF2B5EF4-FFF2-40B4-BE49-F238E27FC236}">
                  <a16:creationId xmlns:a16="http://schemas.microsoft.com/office/drawing/2014/main" id="{27A47C9D-EA5D-45F7-9316-2EEBF10D0A7A}"/>
                </a:ext>
              </a:extLst>
            </p:cNvPr>
            <p:cNvCxnSpPr>
              <a:cxnSpLocks/>
            </p:cNvCxnSpPr>
            <p:nvPr/>
          </p:nvCxnSpPr>
          <p:spPr>
            <a:xfrm>
              <a:off x="10398707" y="2617080"/>
              <a:ext cx="309717" cy="280220"/>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9AC28D2-1DCB-4D74-BB0E-FA0232AFF684}"/>
                </a:ext>
              </a:extLst>
            </p:cNvPr>
            <p:cNvCxnSpPr>
              <a:cxnSpLocks/>
            </p:cNvCxnSpPr>
            <p:nvPr/>
          </p:nvCxnSpPr>
          <p:spPr>
            <a:xfrm flipV="1">
              <a:off x="10490770" y="2624890"/>
              <a:ext cx="96709" cy="241182"/>
            </a:xfrm>
            <a:prstGeom prst="line">
              <a:avLst/>
            </a:prstGeom>
            <a:ln w="28575"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3EAF8FA-B077-4630-8B08-109B40F9E909}"/>
                </a:ext>
              </a:extLst>
            </p:cNvPr>
            <p:cNvSpPr/>
            <p:nvPr/>
          </p:nvSpPr>
          <p:spPr>
            <a:xfrm>
              <a:off x="10307062" y="2498441"/>
              <a:ext cx="506067" cy="505446"/>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grpSp>
    </p:spTree>
    <p:extLst>
      <p:ext uri="{BB962C8B-B14F-4D97-AF65-F5344CB8AC3E}">
        <p14:creationId xmlns:p14="http://schemas.microsoft.com/office/powerpoint/2010/main" val="159564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1437</TotalTime>
  <Words>1609</Words>
  <Application>Microsoft Office PowerPoint</Application>
  <PresentationFormat>Widescreen</PresentationFormat>
  <Paragraphs>288</Paragraphs>
  <Slides>14</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Teaching Visual Navigation Part 2</vt:lpstr>
      <vt:lpstr>Content</vt:lpstr>
      <vt:lpstr>Lessons 1 - 4 Templates</vt:lpstr>
      <vt:lpstr>Planning and Preparation</vt:lpstr>
      <vt:lpstr>Planning and Preparation</vt:lpstr>
      <vt:lpstr>In-flight Equipment</vt:lpstr>
      <vt:lpstr>Lesson 1</vt:lpstr>
      <vt:lpstr>Lesson 2  </vt:lpstr>
      <vt:lpstr>Lesson 3</vt:lpstr>
      <vt:lpstr>Lesson 4  </vt:lpstr>
      <vt:lpstr>Content</vt:lpstr>
      <vt:lpstr>Solo Cross-Country</vt:lpstr>
      <vt:lpstr>Solo Supervision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Teaching Visual Navigation</dc:title>
  <dc:creator>Guy Brooking</dc:creator>
  <cp:lastModifiedBy>Guy Brooking</cp:lastModifiedBy>
  <cp:revision>100</cp:revision>
  <dcterms:created xsi:type="dcterms:W3CDTF">2022-08-15T23:33:02Z</dcterms:created>
  <dcterms:modified xsi:type="dcterms:W3CDTF">2022-10-04T22:20:09Z</dcterms:modified>
</cp:coreProperties>
</file>