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39"/>
  </p:notesMasterIdLst>
  <p:sldIdLst>
    <p:sldId id="288" r:id="rId3"/>
    <p:sldId id="320" r:id="rId4"/>
    <p:sldId id="325" r:id="rId5"/>
    <p:sldId id="327" r:id="rId6"/>
    <p:sldId id="328" r:id="rId7"/>
    <p:sldId id="329" r:id="rId8"/>
    <p:sldId id="261" r:id="rId9"/>
    <p:sldId id="265" r:id="rId10"/>
    <p:sldId id="347" r:id="rId11"/>
    <p:sldId id="330" r:id="rId12"/>
    <p:sldId id="332" r:id="rId13"/>
    <p:sldId id="333" r:id="rId14"/>
    <p:sldId id="266" r:id="rId15"/>
    <p:sldId id="267" r:id="rId16"/>
    <p:sldId id="268" r:id="rId17"/>
    <p:sldId id="269" r:id="rId18"/>
    <p:sldId id="340" r:id="rId19"/>
    <p:sldId id="275" r:id="rId20"/>
    <p:sldId id="274" r:id="rId21"/>
    <p:sldId id="348" r:id="rId22"/>
    <p:sldId id="276" r:id="rId23"/>
    <p:sldId id="344" r:id="rId24"/>
    <p:sldId id="345" r:id="rId25"/>
    <p:sldId id="341" r:id="rId26"/>
    <p:sldId id="277" r:id="rId27"/>
    <p:sldId id="279" r:id="rId28"/>
    <p:sldId id="278" r:id="rId29"/>
    <p:sldId id="349" r:id="rId30"/>
    <p:sldId id="281" r:id="rId31"/>
    <p:sldId id="280" r:id="rId32"/>
    <p:sldId id="346" r:id="rId33"/>
    <p:sldId id="318" r:id="rId34"/>
    <p:sldId id="294" r:id="rId35"/>
    <p:sldId id="350" r:id="rId36"/>
    <p:sldId id="343" r:id="rId37"/>
    <p:sldId id="34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A2C8E-6A7C-4DBD-9C43-BC71DA8FBB6C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B18B6-A665-484B-A465-C50B5189BF3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84876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392F54A2-B049-4916-9F7B-D9A808ACBA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66768007-30C4-40BD-A6CF-469FA09C50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265B32B9-FCC7-4981-8EBA-9DE28B82C3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246BC0D-F784-4B06-B59A-BBD39A7F5489}" type="slidenum">
              <a:rPr lang="en-NZ" altLang="en-US"/>
              <a:pPr eaLnBrk="1" hangingPunct="1"/>
              <a:t>2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2E879930-3095-4E4D-8E65-5B1ED1A9CC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2526B973-49EC-45EC-B8FE-B298E20A36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795C55C7-2D7C-4242-A578-A373A86AE1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4AD9155-C28C-4942-BFD6-82D3B8E76C63}" type="slidenum">
              <a:rPr lang="en-NZ" altLang="en-US"/>
              <a:pPr eaLnBrk="1" hangingPunct="1"/>
              <a:t>11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E912D3AD-6332-4A57-B8F9-62A7E2EB98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A621D6B4-9752-4B0D-98DF-426A086ABA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A743DA6F-C446-44BF-B723-2BCB998751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B5B99EB-D947-4040-BDB9-49C3F9ED5F78}" type="slidenum">
              <a:rPr lang="en-NZ" altLang="en-US"/>
              <a:pPr eaLnBrk="1" hangingPunct="1"/>
              <a:t>12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C62AD58C-6243-49D9-8750-8A8F1A2BF2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F8986258-95B6-4C48-9883-F6DF07A969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634C7FAC-43E0-4A96-A6E3-F692705F75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9FAC4AB-ACE9-4F62-A428-385DDF594051}" type="slidenum">
              <a:rPr lang="en-NZ" altLang="en-US"/>
              <a:pPr eaLnBrk="1" hangingPunct="1"/>
              <a:t>13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692AB61A-A080-4173-8EC2-32ED51D7B6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DF115D67-AAAC-4044-BA1E-2D0CA7128A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FD9FF7BB-DFD9-45AB-BFBD-D6011799D1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B684FDC-580F-4ED8-937D-ED7282A8ACAD}" type="slidenum">
              <a:rPr lang="en-NZ" altLang="en-US"/>
              <a:pPr eaLnBrk="1" hangingPunct="1"/>
              <a:t>14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>
            <a:extLst>
              <a:ext uri="{FF2B5EF4-FFF2-40B4-BE49-F238E27FC236}">
                <a16:creationId xmlns:a16="http://schemas.microsoft.com/office/drawing/2014/main" id="{462CC32B-2905-4F09-B685-7FD6E2A175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>
            <a:extLst>
              <a:ext uri="{FF2B5EF4-FFF2-40B4-BE49-F238E27FC236}">
                <a16:creationId xmlns:a16="http://schemas.microsoft.com/office/drawing/2014/main" id="{F4534DAF-250E-4B91-9429-867EB44A84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5394470F-D147-4DE2-A052-D6D9725A01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52B1B77-0985-4B16-8547-DEC7099C67FB}" type="slidenum">
              <a:rPr lang="en-NZ" altLang="en-US"/>
              <a:pPr eaLnBrk="1" hangingPunct="1"/>
              <a:t>15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02C2EDC6-B91B-4062-85A2-02FC1FFE2AC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97D522D1-72F5-47EE-8DD8-454144F979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8FA50B11-FE55-4EA4-9DFF-625B952406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C467EC3-3A14-43A7-8A7F-84D4973C56B0}" type="slidenum">
              <a:rPr lang="en-NZ" altLang="en-US"/>
              <a:pPr eaLnBrk="1" hangingPunct="1"/>
              <a:t>16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>
            <a:extLst>
              <a:ext uri="{FF2B5EF4-FFF2-40B4-BE49-F238E27FC236}">
                <a16:creationId xmlns:a16="http://schemas.microsoft.com/office/drawing/2014/main" id="{26BBEA5D-46D2-4E18-A8D9-63A650603A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8E05942D-C1EE-44CD-81F6-B744EE15DB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NZ" altLang="en-US"/>
          </a:p>
        </p:txBody>
      </p:sp>
      <p:sp>
        <p:nvSpPr>
          <p:cNvPr id="64516" name="Slide Number Placeholder 3">
            <a:extLst>
              <a:ext uri="{FF2B5EF4-FFF2-40B4-BE49-F238E27FC236}">
                <a16:creationId xmlns:a16="http://schemas.microsoft.com/office/drawing/2014/main" id="{D475CAE8-023D-487F-B8B0-BC4AD69EA6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EB01F91-F9AD-4B5F-A1BC-A467CE538DDE}" type="slidenum">
              <a:rPr lang="en-NZ" altLang="en-US"/>
              <a:pPr eaLnBrk="1" hangingPunct="1"/>
              <a:t>17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10D42C0C-40E7-4ACD-B633-1797783727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D654C386-577C-49C1-A225-1DEA617255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3BB5B0D4-6EA8-40AB-B0A1-F4AFCC3D01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76C3DC-16C6-4461-A610-E49FE08FB2E3}" type="slidenum">
              <a:rPr lang="en-NZ" altLang="en-US"/>
              <a:pPr eaLnBrk="1" hangingPunct="1"/>
              <a:t>18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70635E15-6CB7-45B5-A420-11D2FC193B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AD2EB839-1109-47FA-BDD5-6749B1F4ED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B5AFC242-6DE2-4F50-9A97-4026C8612D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A256F79-2452-45F8-B121-4ADDB698FF6A}" type="slidenum">
              <a:rPr lang="en-NZ" altLang="en-US"/>
              <a:pPr eaLnBrk="1" hangingPunct="1"/>
              <a:t>19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70635E15-6CB7-45B5-A420-11D2FC193B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AD2EB839-1109-47FA-BDD5-6749B1F4ED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B5AFC242-6DE2-4F50-9A97-4026C8612D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A256F79-2452-45F8-B121-4ADDB698FF6A}" type="slidenum">
              <a:rPr lang="en-NZ" altLang="en-US"/>
              <a:pPr eaLnBrk="1" hangingPunct="1"/>
              <a:t>20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4191186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15B6AEB2-44D5-4514-A86A-81E7F3A7C3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ABB53A35-5169-40B3-BD9E-ED47373A3A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NZ" altLang="en-US"/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30F3433C-F192-4838-9FE9-D5CA601923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FDEC8D5-1210-4A44-818B-32F73DF65C13}" type="slidenum">
              <a:rPr lang="en-NZ" altLang="en-US"/>
              <a:pPr eaLnBrk="1" hangingPunct="1"/>
              <a:t>3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112BCB65-5F19-48FA-B520-436C2BD919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C5787A87-A8DB-4A4E-AB8A-DD0B44B29A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02214B1E-515B-45D4-9E32-2D05FEED17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1757AB4-51D3-425B-A7C9-295285C0AE5B}" type="slidenum">
              <a:rPr lang="en-NZ" altLang="en-US"/>
              <a:pPr eaLnBrk="1" hangingPunct="1"/>
              <a:t>21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B241C8B2-02C0-46C2-9C95-929AFBD06A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895A4FA6-DA6C-4F97-A5DB-B3577A6060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NZ" altLang="en-US"/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A6E36992-D1D4-4DB7-96DD-3DA61587CD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7C93193-BD68-4D93-99CF-55AE857F8C0E}" type="slidenum">
              <a:rPr lang="en-US" altLang="en-US"/>
              <a:pPr eaLnBrk="1" hangingPunct="1"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F577A7DB-2E8D-4622-B358-B364B90D69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C79A1ABF-EBC8-441F-AC5B-723C7A0C8A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NZ" altLang="en-US"/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213B5FBA-D3D1-4EE2-95A7-13147606B0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EF314A-58F3-4C5B-A401-9E0205C81855}" type="slidenum">
              <a:rPr lang="en-US" altLang="en-US"/>
              <a:pPr eaLnBrk="1" hangingPunct="1"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47224447-4042-42D3-B639-C1D1FEDA8E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6A8BD364-0D94-4FA4-A1E4-BE3231202D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DFBCA8D2-BA19-4C4F-9B72-25D36207A3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95BFC7-243D-4637-ABF8-A92023D9F348}" type="slidenum">
              <a:rPr lang="en-US" altLang="en-US"/>
              <a:pPr eaLnBrk="1" hangingPunct="1"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78CF3904-59E0-4690-92F9-39790C367A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9CAB9F19-CDAE-48E0-92C3-A769234201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637A96D6-70F2-4DA4-A9E0-31D6DA0F31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ADDD13D-B5A3-427D-88D5-3493CD228DA1}" type="slidenum">
              <a:rPr lang="en-NZ" altLang="en-US"/>
              <a:pPr eaLnBrk="1" hangingPunct="1"/>
              <a:t>25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ADBD28E3-78A1-464A-962A-3C4240200F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C59970C4-A9F3-4314-8211-813D2860FD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68AB74B6-E3CE-4117-A16B-A337AED177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92F3C4A-C42D-4ED2-9755-1AE88322B228}" type="slidenum">
              <a:rPr lang="en-NZ" altLang="en-US"/>
              <a:pPr eaLnBrk="1" hangingPunct="1"/>
              <a:t>26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id="{33627680-9C95-4708-8B2A-9C3CFE43EA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B6AA3D88-D5B2-4BD4-A865-7B44DF969B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7A6858EE-94A8-4643-A085-E2F31CD7A3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BCABCCD-0994-4B4F-BF21-26982E541B0A}" type="slidenum">
              <a:rPr lang="en-NZ" altLang="en-US"/>
              <a:pPr eaLnBrk="1" hangingPunct="1"/>
              <a:t>27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F39A4056-4B9E-4F54-A461-1BD502DCF0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AED87A67-1B00-46B9-8209-B1F2A56822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05DD891B-36D7-4510-BBED-D56A3D8996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78F99F8-69F2-45C5-93D6-75AE7EFDFCA8}" type="slidenum">
              <a:rPr lang="en-NZ" altLang="en-US"/>
              <a:pPr eaLnBrk="1" hangingPunct="1"/>
              <a:t>29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5126D3B4-B81C-4B40-AED7-A5CC12DAA3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286737F2-D86E-460B-998B-50ECBDD3D9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0C12F9F9-7A30-4328-8111-BC6E2ECA95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5DD5410-0B82-4F20-B711-BF53C28919E1}" type="slidenum">
              <a:rPr lang="en-NZ" altLang="en-US"/>
              <a:pPr eaLnBrk="1" hangingPunct="1"/>
              <a:t>30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EE779B98-0731-4DF2-94C4-F6888B6661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18DC23D0-760B-45BA-A74F-28C88F42EA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NZ" altLang="en-US"/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8B77F922-77A3-4503-81FF-D1CD670FC2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25A9780-2D46-4051-B4D1-8582760C01CE}" type="slidenum">
              <a:rPr lang="en-NZ" altLang="en-US"/>
              <a:pPr eaLnBrk="1" hangingPunct="1"/>
              <a:t>31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353795DA-4CE3-48CC-B001-8E6600A62A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79203940-A026-4272-93A0-C79BB808FC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A3F8AA1E-94EE-4404-9491-CCFAAC7A5B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0C48906-B861-40DE-8FD1-CA2DE62E14E9}" type="slidenum">
              <a:rPr lang="en-NZ" altLang="en-US"/>
              <a:pPr eaLnBrk="1" hangingPunct="1"/>
              <a:t>4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>
            <a:extLst>
              <a:ext uri="{FF2B5EF4-FFF2-40B4-BE49-F238E27FC236}">
                <a16:creationId xmlns:a16="http://schemas.microsoft.com/office/drawing/2014/main" id="{7071B999-10F3-4624-9F73-9B9B4A3273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>
            <a:extLst>
              <a:ext uri="{FF2B5EF4-FFF2-40B4-BE49-F238E27FC236}">
                <a16:creationId xmlns:a16="http://schemas.microsoft.com/office/drawing/2014/main" id="{6348D7AB-9416-457C-987C-1B5AE8A2276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78852" name="Slide Number Placeholder 3">
            <a:extLst>
              <a:ext uri="{FF2B5EF4-FFF2-40B4-BE49-F238E27FC236}">
                <a16:creationId xmlns:a16="http://schemas.microsoft.com/office/drawing/2014/main" id="{AC31D962-C155-40C1-81C4-C09843C21A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1D1E4DE-6D0C-4421-A537-5B151901058C}" type="slidenum">
              <a:rPr lang="en-US" altLang="en-US"/>
              <a:pPr eaLnBrk="1" hangingPunct="1"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F4EBCD04-75A3-4F5D-A466-1171E64EC2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88F29B0A-9810-437A-AB22-0FBDC16E63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ACCA6DB0-B5E8-4BB0-9D12-D750EFEC0F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610561B-8217-4948-A8A9-8A821F895EE9}" type="slidenum">
              <a:rPr lang="en-US" altLang="en-US"/>
              <a:pPr eaLnBrk="1" hangingPunct="1"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727F4400-4E4C-4EFE-8CCD-7D68A62773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4601D412-7A8B-41F5-A49D-1989A426F4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NZ" altLang="en-US"/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72BA38AA-F0C6-4A83-93B0-7E02B0BB4A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2606299-15AB-4267-9DE6-5ECFC35694FF}" type="slidenum">
              <a:rPr lang="en-NZ" altLang="en-US"/>
              <a:pPr eaLnBrk="1" hangingPunct="1"/>
              <a:t>35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8B1CEF2B-3ADA-46F4-B732-AB889C6B24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F9720D23-E7AA-4625-A847-9FEB94B1BF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NZ" altLang="en-US"/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D9A7B258-82DC-43D5-BC70-014C423AFD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B034FC-E1EA-47AC-A0F0-4B17F441BDF9}" type="slidenum">
              <a:rPr lang="en-NZ" altLang="en-US"/>
              <a:pPr eaLnBrk="1" hangingPunct="1"/>
              <a:t>36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1DBE6D33-5865-41D1-A55D-67460B0DE2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151E33C1-2948-49FF-86F4-AEA31EA850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D265E3A7-10CD-4B5B-87EE-15E8875E98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09CC09F-F6DA-428E-AFBE-CB53BE41645A}" type="slidenum">
              <a:rPr lang="en-NZ" altLang="en-US"/>
              <a:pPr eaLnBrk="1" hangingPunct="1"/>
              <a:t>5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0F9B6F9A-5A46-4C6E-90C0-DA40AE8B34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60A9456F-11F5-4E1D-BAAC-90E7CE0153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E0720AEA-F15C-48D1-B98C-D057D639CF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BE2EBFF-F947-49B1-AF0F-8D96E0E6BC2F}" type="slidenum">
              <a:rPr lang="en-NZ" altLang="en-US"/>
              <a:pPr eaLnBrk="1" hangingPunct="1"/>
              <a:t>6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5EC18290-23FF-4768-A62E-10FCB02A42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39D62014-943F-4658-A968-A7481DDD40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4C3A1EC0-AAF9-4928-B3CB-D1BD9D745D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3D6ECDD-FA01-4B1A-9F48-001F623DD70F}" type="slidenum">
              <a:rPr lang="en-NZ" altLang="en-US"/>
              <a:pPr eaLnBrk="1" hangingPunct="1"/>
              <a:t>7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8D34F81E-1A5B-4566-9CCC-5C932DC964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D9D336D3-9420-4060-A331-D42A6D1A49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08B3EAFE-06BD-4D21-A568-E00165A92F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0469C5F-6215-4E5E-BFFE-29B3995B03BD}" type="slidenum">
              <a:rPr lang="en-NZ" altLang="en-US"/>
              <a:pPr eaLnBrk="1" hangingPunct="1"/>
              <a:t>8</a:t>
            </a:fld>
            <a:endParaRPr lang="en-NZ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8D34F81E-1A5B-4566-9CCC-5C932DC964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D9D336D3-9420-4060-A331-D42A6D1A49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NZ" altLang="en-U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08B3EAFE-06BD-4D21-A568-E00165A92F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469C5F-6215-4E5E-BFFE-29B3995B03BD}" type="slidenum">
              <a:rPr kumimoji="0" lang="en-NZ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NZ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000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BBCFE592-DA76-4F0D-B164-6CA1FF9153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59C1EAAA-9D3D-4B42-A1D9-C6AFDED38E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NZ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41414C5E-2A26-4280-9D37-4CFD97C124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76B3FD4-67D0-4FF2-9162-6630718949EF}" type="slidenum">
              <a:rPr lang="en-NZ" altLang="en-US"/>
              <a:pPr eaLnBrk="1" hangingPunct="1"/>
              <a:t>10</a:t>
            </a:fld>
            <a:endParaRPr lang="en-NZ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292D-5123-4252-87A2-6D82A86FA03E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7AA21-8C57-480A-81EF-DF1C6B660CF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13950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292D-5123-4252-87A2-6D82A86FA03E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7AA21-8C57-480A-81EF-DF1C6B660CF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9686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292D-5123-4252-87A2-6D82A86FA03E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7AA21-8C57-480A-81EF-DF1C6B660CFD}" type="slidenum">
              <a:rPr lang="en-NZ" smtClean="0"/>
              <a:t>‹#›</a:t>
            </a:fld>
            <a:endParaRPr lang="en-N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4975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292D-5123-4252-87A2-6D82A86FA03E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7AA21-8C57-480A-81EF-DF1C6B660CF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49330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292D-5123-4252-87A2-6D82A86FA03E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7AA21-8C57-480A-81EF-DF1C6B660CFD}" type="slidenum">
              <a:rPr lang="en-NZ" smtClean="0"/>
              <a:t>‹#›</a:t>
            </a:fld>
            <a:endParaRPr lang="en-N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9516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292D-5123-4252-87A2-6D82A86FA03E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7AA21-8C57-480A-81EF-DF1C6B660CF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00601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292D-5123-4252-87A2-6D82A86FA03E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7AA21-8C57-480A-81EF-DF1C6B660CF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63697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292D-5123-4252-87A2-6D82A86FA03E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7AA21-8C57-480A-81EF-DF1C6B660CF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0591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>
            <a:spLocks/>
          </p:cNvSpPr>
          <p:nvPr userDrawn="1"/>
        </p:nvSpPr>
        <p:spPr bwMode="auto">
          <a:xfrm>
            <a:off x="8512969" y="3763863"/>
            <a:ext cx="264914" cy="188640"/>
          </a:xfrm>
          <a:custGeom>
            <a:avLst/>
            <a:gdLst>
              <a:gd name="T0" fmla="*/ 183393 w 281940"/>
              <a:gd name="T1" fmla="*/ 155047 h 267969"/>
              <a:gd name="T2" fmla="*/ 119954 w 281940"/>
              <a:gd name="T3" fmla="*/ 155047 h 267969"/>
              <a:gd name="T4" fmla="*/ 84683 w 281940"/>
              <a:gd name="T5" fmla="*/ 267767 h 267969"/>
              <a:gd name="T6" fmla="*/ 112839 w 281940"/>
              <a:gd name="T7" fmla="*/ 267767 h 267969"/>
              <a:gd name="T8" fmla="*/ 183393 w 281940"/>
              <a:gd name="T9" fmla="*/ 155047 h 267969"/>
              <a:gd name="T10" fmla="*/ 21155 w 281940"/>
              <a:gd name="T11" fmla="*/ 84581 h 267969"/>
              <a:gd name="T12" fmla="*/ 0 w 281940"/>
              <a:gd name="T13" fmla="*/ 84581 h 267969"/>
              <a:gd name="T14" fmla="*/ 14128 w 281940"/>
              <a:gd name="T15" fmla="*/ 133928 h 267969"/>
              <a:gd name="T16" fmla="*/ 0 w 281940"/>
              <a:gd name="T17" fmla="*/ 183186 h 267969"/>
              <a:gd name="T18" fmla="*/ 21155 w 281940"/>
              <a:gd name="T19" fmla="*/ 183186 h 267969"/>
              <a:gd name="T20" fmla="*/ 42297 w 281940"/>
              <a:gd name="T21" fmla="*/ 155047 h 267969"/>
              <a:gd name="T22" fmla="*/ 261051 w 281940"/>
              <a:gd name="T23" fmla="*/ 155047 h 267969"/>
              <a:gd name="T24" fmla="*/ 269112 w 281940"/>
              <a:gd name="T25" fmla="*/ 153323 h 267969"/>
              <a:gd name="T26" fmla="*/ 275851 w 281940"/>
              <a:gd name="T27" fmla="*/ 148689 h 267969"/>
              <a:gd name="T28" fmla="*/ 280475 w 281940"/>
              <a:gd name="T29" fmla="*/ 141954 h 267969"/>
              <a:gd name="T30" fmla="*/ 282192 w 281940"/>
              <a:gd name="T31" fmla="*/ 133928 h 267969"/>
              <a:gd name="T32" fmla="*/ 280475 w 281940"/>
              <a:gd name="T33" fmla="*/ 125851 h 267969"/>
              <a:gd name="T34" fmla="*/ 275851 w 281940"/>
              <a:gd name="T35" fmla="*/ 119090 h 267969"/>
              <a:gd name="T36" fmla="*/ 269112 w 281940"/>
              <a:gd name="T37" fmla="*/ 114445 h 267969"/>
              <a:gd name="T38" fmla="*/ 261051 w 281940"/>
              <a:gd name="T39" fmla="*/ 112719 h 267969"/>
              <a:gd name="T40" fmla="*/ 42297 w 281940"/>
              <a:gd name="T41" fmla="*/ 112719 h 267969"/>
              <a:gd name="T42" fmla="*/ 21155 w 281940"/>
              <a:gd name="T43" fmla="*/ 84581 h 267969"/>
              <a:gd name="T44" fmla="*/ 112839 w 281940"/>
              <a:gd name="T45" fmla="*/ 0 h 267969"/>
              <a:gd name="T46" fmla="*/ 84683 w 281940"/>
              <a:gd name="T47" fmla="*/ 0 h 267969"/>
              <a:gd name="T48" fmla="*/ 119954 w 281940"/>
              <a:gd name="T49" fmla="*/ 112719 h 267969"/>
              <a:gd name="T50" fmla="*/ 183393 w 281940"/>
              <a:gd name="T51" fmla="*/ 112719 h 267969"/>
              <a:gd name="T52" fmla="*/ 112839 w 281940"/>
              <a:gd name="T53" fmla="*/ 0 h 26796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81940" h="267969">
                <a:moveTo>
                  <a:pt x="182981" y="154863"/>
                </a:moveTo>
                <a:lnTo>
                  <a:pt x="119684" y="154863"/>
                </a:lnTo>
                <a:lnTo>
                  <a:pt x="84493" y="267449"/>
                </a:lnTo>
                <a:lnTo>
                  <a:pt x="112585" y="267449"/>
                </a:lnTo>
                <a:lnTo>
                  <a:pt x="182981" y="154863"/>
                </a:lnTo>
                <a:close/>
              </a:path>
              <a:path w="281940" h="267969">
                <a:moveTo>
                  <a:pt x="21107" y="84480"/>
                </a:moveTo>
                <a:lnTo>
                  <a:pt x="0" y="84480"/>
                </a:lnTo>
                <a:lnTo>
                  <a:pt x="14096" y="133769"/>
                </a:lnTo>
                <a:lnTo>
                  <a:pt x="0" y="182968"/>
                </a:lnTo>
                <a:lnTo>
                  <a:pt x="21107" y="182968"/>
                </a:lnTo>
                <a:lnTo>
                  <a:pt x="42202" y="154863"/>
                </a:lnTo>
                <a:lnTo>
                  <a:pt x="260464" y="154863"/>
                </a:lnTo>
                <a:lnTo>
                  <a:pt x="268507" y="153141"/>
                </a:lnTo>
                <a:lnTo>
                  <a:pt x="275231" y="148512"/>
                </a:lnTo>
                <a:lnTo>
                  <a:pt x="279845" y="141785"/>
                </a:lnTo>
                <a:lnTo>
                  <a:pt x="281558" y="133769"/>
                </a:lnTo>
                <a:lnTo>
                  <a:pt x="279845" y="125701"/>
                </a:lnTo>
                <a:lnTo>
                  <a:pt x="275231" y="118948"/>
                </a:lnTo>
                <a:lnTo>
                  <a:pt x="268507" y="114309"/>
                </a:lnTo>
                <a:lnTo>
                  <a:pt x="260464" y="112585"/>
                </a:lnTo>
                <a:lnTo>
                  <a:pt x="42202" y="112585"/>
                </a:lnTo>
                <a:lnTo>
                  <a:pt x="21107" y="84480"/>
                </a:lnTo>
                <a:close/>
              </a:path>
              <a:path w="281940" h="267969">
                <a:moveTo>
                  <a:pt x="112585" y="0"/>
                </a:moveTo>
                <a:lnTo>
                  <a:pt x="84493" y="0"/>
                </a:lnTo>
                <a:lnTo>
                  <a:pt x="119684" y="112585"/>
                </a:lnTo>
                <a:lnTo>
                  <a:pt x="182981" y="112585"/>
                </a:lnTo>
                <a:lnTo>
                  <a:pt x="11258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5" name="object 5"/>
          <p:cNvSpPr>
            <a:spLocks/>
          </p:cNvSpPr>
          <p:nvPr userDrawn="1"/>
        </p:nvSpPr>
        <p:spPr bwMode="auto">
          <a:xfrm>
            <a:off x="3725169" y="3857625"/>
            <a:ext cx="4659808" cy="0"/>
          </a:xfrm>
          <a:custGeom>
            <a:avLst/>
            <a:gdLst>
              <a:gd name="T0" fmla="*/ 0 w 4969509"/>
              <a:gd name="T1" fmla="*/ 4970234 w 496950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969509">
                <a:moveTo>
                  <a:pt x="0" y="0"/>
                </a:moveTo>
                <a:lnTo>
                  <a:pt x="4969281" y="0"/>
                </a:lnTo>
              </a:path>
            </a:pathLst>
          </a:custGeom>
          <a:noFill/>
          <a:ln w="15049">
            <a:solidFill>
              <a:srgbClr val="FFFFF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595312" y="4071938"/>
            <a:ext cx="11358563" cy="482203"/>
          </a:xfrm>
          <a:prstGeom prst="rect">
            <a:avLst/>
          </a:prstGeom>
        </p:spPr>
        <p:txBody>
          <a:bodyPr vert="horz" anchor="b" anchorCtr="1"/>
          <a:lstStyle>
            <a:lvl1pPr marL="0" indent="0" algn="ctr">
              <a:buFontTx/>
              <a:buNone/>
              <a:defRPr sz="2109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95312" y="1125140"/>
            <a:ext cx="11358563" cy="241101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4922" b="1" i="0" spc="35">
                <a:solidFill>
                  <a:schemeClr val="bg1"/>
                </a:solidFill>
              </a:defRPr>
            </a:lvl1pPr>
            <a:lvl2pPr marL="321457" indent="0" algn="ctr">
              <a:buFontTx/>
              <a:buNone/>
              <a:defRPr sz="4922" b="1" i="0">
                <a:solidFill>
                  <a:schemeClr val="bg1"/>
                </a:solidFill>
              </a:defRPr>
            </a:lvl2pPr>
            <a:lvl3pPr marL="642915" indent="0" algn="ctr">
              <a:buFontTx/>
              <a:buNone/>
              <a:defRPr sz="4922" b="1" i="0">
                <a:solidFill>
                  <a:schemeClr val="bg1"/>
                </a:solidFill>
              </a:defRPr>
            </a:lvl3pPr>
            <a:lvl4pPr marL="964372" indent="0" algn="ctr">
              <a:buFontTx/>
              <a:buNone/>
              <a:defRPr sz="4922" b="1" i="0">
                <a:solidFill>
                  <a:schemeClr val="bg1"/>
                </a:solidFill>
              </a:defRPr>
            </a:lvl4pPr>
            <a:lvl5pPr marL="1285829" indent="0" algn="ctr">
              <a:buFontTx/>
              <a:buNone/>
              <a:defRPr sz="4922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1166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292D-5123-4252-87A2-6D82A86FA03E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7AA21-8C57-480A-81EF-DF1C6B660CF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60251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292D-5123-4252-87A2-6D82A86FA03E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7AA21-8C57-480A-81EF-DF1C6B660CF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37443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292D-5123-4252-87A2-6D82A86FA03E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7AA21-8C57-480A-81EF-DF1C6B660CF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25892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292D-5123-4252-87A2-6D82A86FA03E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7AA21-8C57-480A-81EF-DF1C6B660CF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813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292D-5123-4252-87A2-6D82A86FA03E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7AA21-8C57-480A-81EF-DF1C6B660CF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95743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292D-5123-4252-87A2-6D82A86FA03E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7AA21-8C57-480A-81EF-DF1C6B660CF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83759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292D-5123-4252-87A2-6D82A86FA03E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7AA21-8C57-480A-81EF-DF1C6B660CF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70872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7AA21-8C57-480A-81EF-DF1C6B660CFD}" type="slidenum">
              <a:rPr lang="en-NZ" smtClean="0"/>
              <a:t>‹#›</a:t>
            </a:fld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292D-5123-4252-87A2-6D82A86FA03E}" type="datetimeFigureOut">
              <a:rPr lang="en-NZ" smtClean="0"/>
              <a:t>10/10/2022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47076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4292D-5123-4252-87A2-6D82A86FA03E}" type="datetimeFigureOut">
              <a:rPr lang="en-NZ" smtClean="0"/>
              <a:t>10/10/2022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B67AA21-8C57-480A-81EF-DF1C6B660CF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83685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bject 2"/>
          <p:cNvSpPr>
            <a:spLocks/>
          </p:cNvSpPr>
          <p:nvPr/>
        </p:nvSpPr>
        <p:spPr bwMode="auto">
          <a:xfrm>
            <a:off x="0" y="0"/>
            <a:ext cx="12311063" cy="6911578"/>
          </a:xfrm>
          <a:custGeom>
            <a:avLst/>
            <a:gdLst>
              <a:gd name="T0" fmla="*/ 0 w 13004800"/>
              <a:gd name="T1" fmla="*/ 0 h 9753600"/>
              <a:gd name="T2" fmla="*/ 13004800 w 13004800"/>
              <a:gd name="T3" fmla="*/ 9753600 h 9753600"/>
            </a:gdLst>
            <a:ahLst/>
            <a:cxnLst/>
            <a:rect l="T0" t="T1" r="T2" b="T3"/>
            <a:pathLst>
              <a:path w="13004800" h="9753600">
                <a:moveTo>
                  <a:pt x="0" y="9753600"/>
                </a:moveTo>
                <a:lnTo>
                  <a:pt x="13004800" y="9753600"/>
                </a:lnTo>
                <a:lnTo>
                  <a:pt x="13004800" y="0"/>
                </a:lnTo>
                <a:lnTo>
                  <a:pt x="0" y="0"/>
                </a:lnTo>
                <a:lnTo>
                  <a:pt x="0" y="9753600"/>
                </a:lnTo>
                <a:close/>
              </a:path>
            </a:pathLst>
          </a:custGeom>
          <a:solidFill>
            <a:srgbClr val="0072BC"/>
          </a:solidFill>
          <a:ln>
            <a:noFill/>
          </a:ln>
        </p:spPr>
        <p:txBody>
          <a:bodyPr lIns="0" tIns="0" rIns="0" bIns="0"/>
          <a:lstStyle/>
          <a:p>
            <a:r>
              <a:rPr lang="en-AU" sz="1266">
                <a:solidFill>
                  <a:srgbClr val="00AAD8"/>
                </a:solidFill>
              </a:rPr>
              <a:t> </a:t>
            </a:r>
            <a:endParaRPr lang="en-US" sz="1266">
              <a:solidFill>
                <a:srgbClr val="00AAD8"/>
              </a:solidFill>
            </a:endParaRPr>
          </a:p>
        </p:txBody>
      </p:sp>
      <p:sp>
        <p:nvSpPr>
          <p:cNvPr id="1027" name="object 9"/>
          <p:cNvSpPr>
            <a:spLocks/>
          </p:cNvSpPr>
          <p:nvPr/>
        </p:nvSpPr>
        <p:spPr bwMode="auto">
          <a:xfrm>
            <a:off x="738188" y="6353473"/>
            <a:ext cx="10715625" cy="0"/>
          </a:xfrm>
          <a:custGeom>
            <a:avLst/>
            <a:gdLst>
              <a:gd name="T0" fmla="*/ 0 w 11430000"/>
              <a:gd name="T1" fmla="*/ 11430000 w 114300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1430000">
                <a:moveTo>
                  <a:pt x="0" y="0"/>
                </a:moveTo>
                <a:lnTo>
                  <a:pt x="11430000" y="0"/>
                </a:lnTo>
              </a:path>
            </a:pathLst>
          </a:custGeom>
          <a:noFill/>
          <a:ln w="1143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pic>
        <p:nvPicPr>
          <p:cNvPr id="1028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" y="5411391"/>
            <a:ext cx="2178844" cy="91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65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ctr" defTabSz="321457" rtl="0" eaLnBrk="1" fontAlgn="base" hangingPunct="1">
        <a:spcBef>
          <a:spcPct val="0"/>
        </a:spcBef>
        <a:spcAft>
          <a:spcPct val="0"/>
        </a:spcAft>
        <a:defRPr sz="3094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321457" rtl="0" eaLnBrk="1" fontAlgn="base" hangingPunct="1">
        <a:spcBef>
          <a:spcPct val="0"/>
        </a:spcBef>
        <a:spcAft>
          <a:spcPct val="0"/>
        </a:spcAft>
        <a:defRPr sz="3094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21457" rtl="0" eaLnBrk="1" fontAlgn="base" hangingPunct="1">
        <a:spcBef>
          <a:spcPct val="0"/>
        </a:spcBef>
        <a:spcAft>
          <a:spcPct val="0"/>
        </a:spcAft>
        <a:defRPr sz="3094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21457" rtl="0" eaLnBrk="1" fontAlgn="base" hangingPunct="1">
        <a:spcBef>
          <a:spcPct val="0"/>
        </a:spcBef>
        <a:spcAft>
          <a:spcPct val="0"/>
        </a:spcAft>
        <a:defRPr sz="3094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21457" rtl="0" eaLnBrk="1" fontAlgn="base" hangingPunct="1">
        <a:spcBef>
          <a:spcPct val="0"/>
        </a:spcBef>
        <a:spcAft>
          <a:spcPct val="0"/>
        </a:spcAft>
        <a:defRPr sz="3094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21457" algn="ctr" defTabSz="321457" rtl="0" eaLnBrk="1" fontAlgn="base" hangingPunct="1">
        <a:spcBef>
          <a:spcPct val="0"/>
        </a:spcBef>
        <a:spcAft>
          <a:spcPct val="0"/>
        </a:spcAft>
        <a:defRPr sz="3094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42915" algn="ctr" defTabSz="321457" rtl="0" eaLnBrk="1" fontAlgn="base" hangingPunct="1">
        <a:spcBef>
          <a:spcPct val="0"/>
        </a:spcBef>
        <a:spcAft>
          <a:spcPct val="0"/>
        </a:spcAft>
        <a:defRPr sz="3094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964372" algn="ctr" defTabSz="321457" rtl="0" eaLnBrk="1" fontAlgn="base" hangingPunct="1">
        <a:spcBef>
          <a:spcPct val="0"/>
        </a:spcBef>
        <a:spcAft>
          <a:spcPct val="0"/>
        </a:spcAft>
        <a:defRPr sz="3094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285829" algn="ctr" defTabSz="321457" rtl="0" eaLnBrk="1" fontAlgn="base" hangingPunct="1">
        <a:spcBef>
          <a:spcPct val="0"/>
        </a:spcBef>
        <a:spcAft>
          <a:spcPct val="0"/>
        </a:spcAft>
        <a:defRPr sz="3094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41093" indent="-241093" algn="l" defTabSz="321457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5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22368" indent="-200911" algn="l" defTabSz="321457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969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03643" indent="-160729" algn="l" defTabSz="321457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87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125101" indent="-160729" algn="l" defTabSz="321457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6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46558" indent="-160729" algn="l" defTabSz="321457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406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68015" indent="-160729" algn="l" defTabSz="321457" rtl="0" eaLnBrk="1" latinLnBrk="0" hangingPunct="1">
        <a:spcBef>
          <a:spcPct val="20000"/>
        </a:spcBef>
        <a:buFont typeface="Arial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321457" rtl="0" eaLnBrk="1" latinLnBrk="0" hangingPunct="1">
        <a:spcBef>
          <a:spcPct val="20000"/>
        </a:spcBef>
        <a:buFont typeface="Arial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321457" rtl="0" eaLnBrk="1" latinLnBrk="0" hangingPunct="1">
        <a:spcBef>
          <a:spcPct val="20000"/>
        </a:spcBef>
        <a:buFont typeface="Arial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321457" rtl="0" eaLnBrk="1" latinLnBrk="0" hangingPunct="1">
        <a:spcBef>
          <a:spcPct val="20000"/>
        </a:spcBef>
        <a:buFont typeface="Arial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70484" y="3214688"/>
            <a:ext cx="8518922" cy="187523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11937" y="1701488"/>
            <a:ext cx="11358563" cy="403429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Instructor Seminar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The Aging Pilot  </a:t>
            </a:r>
          </a:p>
          <a:p>
            <a:pPr fontAlgn="auto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October 2022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F6EB1D11-00C0-467A-810A-D0958778C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274638"/>
            <a:ext cx="7543800" cy="5826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NZ" dirty="0">
                <a:solidFill>
                  <a:schemeClr val="tx2">
                    <a:satMod val="130000"/>
                  </a:schemeClr>
                </a:solidFill>
              </a:rPr>
              <a:t>Vision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6280E1E5-C343-44FA-9AA5-5A1F7C283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192" y="1168175"/>
            <a:ext cx="8448729" cy="519747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NZ" altLang="en-US" sz="3600" dirty="0"/>
              <a:t>Decrease in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NZ" altLang="en-US" dirty="0"/>
          </a:p>
          <a:p>
            <a:pPr eaLnBrk="1" hangingPunct="1"/>
            <a:r>
              <a:rPr lang="en-NZ" altLang="en-US" sz="2400" dirty="0"/>
              <a:t>Visual acuity</a:t>
            </a:r>
          </a:p>
          <a:p>
            <a:pPr eaLnBrk="1" hangingPunct="1"/>
            <a:r>
              <a:rPr lang="en-NZ" altLang="en-US" sz="2400" dirty="0"/>
              <a:t>Decrease in dynamic visual acuity</a:t>
            </a:r>
          </a:p>
          <a:p>
            <a:pPr eaLnBrk="1" hangingPunct="1"/>
            <a:r>
              <a:rPr lang="en-NZ" altLang="en-US" sz="2400" dirty="0"/>
              <a:t>Worse in low illumination</a:t>
            </a:r>
          </a:p>
          <a:p>
            <a:pPr eaLnBrk="1" hangingPunct="1"/>
            <a:r>
              <a:rPr lang="en-NZ" altLang="en-US" sz="2400" dirty="0"/>
              <a:t>Contrast sensitivity</a:t>
            </a:r>
          </a:p>
          <a:p>
            <a:pPr eaLnBrk="1" hangingPunct="1"/>
            <a:r>
              <a:rPr lang="en-NZ" altLang="en-US" sz="2400" dirty="0"/>
              <a:t>Dark adaptation</a:t>
            </a:r>
          </a:p>
          <a:p>
            <a:pPr eaLnBrk="1" hangingPunct="1"/>
            <a:r>
              <a:rPr lang="en-NZ" altLang="en-US" sz="2400" dirty="0"/>
              <a:t>Visual fields</a:t>
            </a:r>
          </a:p>
        </p:txBody>
      </p:sp>
      <p:pic>
        <p:nvPicPr>
          <p:cNvPr id="19460" name="Content Placeholder 5">
            <a:extLst>
              <a:ext uri="{FF2B5EF4-FFF2-40B4-BE49-F238E27FC236}">
                <a16:creationId xmlns:a16="http://schemas.microsoft.com/office/drawing/2014/main" id="{B494F4C7-CC8D-42D5-8144-578176273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308" y="3859579"/>
            <a:ext cx="2723783" cy="272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71EA19-83B4-4E24-B5BC-E3FF39828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5288" y="478703"/>
            <a:ext cx="4733798" cy="616828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CD907C7E-3D46-4D09-9512-DC7CD916B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br>
              <a:rPr lang="en-NZ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en-NZ" dirty="0">
                <a:solidFill>
                  <a:schemeClr val="tx2">
                    <a:satMod val="130000"/>
                  </a:schemeClr>
                </a:solidFill>
              </a:rPr>
              <a:t>Hearing</a:t>
            </a:r>
            <a:br>
              <a:rPr lang="en-NZ" dirty="0">
                <a:solidFill>
                  <a:schemeClr val="tx2">
                    <a:satMod val="130000"/>
                  </a:schemeClr>
                </a:solidFill>
              </a:rPr>
            </a:br>
            <a:endParaRPr lang="en-NZ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C947D800-B4B8-4087-AF37-A09C060EA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899" y="3521076"/>
            <a:ext cx="8679646" cy="28130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 dirty="0"/>
              <a:t>Unable to hear higher frequencies – Presbycusis and noise induced hearing loss (NIHL)</a:t>
            </a:r>
          </a:p>
          <a:p>
            <a:pPr eaLnBrk="1" hangingPunct="1"/>
            <a:r>
              <a:rPr lang="en-US" altLang="en-US" sz="2400" dirty="0"/>
              <a:t>Difficult to pick out voice or sound in a </a:t>
            </a:r>
            <a:r>
              <a:rPr lang="en-NZ" altLang="en-US" sz="2400" dirty="0"/>
              <a:t>noisy environment</a:t>
            </a:r>
          </a:p>
          <a:p>
            <a:pPr eaLnBrk="1" hangingPunct="1"/>
            <a:r>
              <a:rPr lang="en-US" altLang="en-US" sz="2400" dirty="0"/>
              <a:t>Can affect how verbal instructions are heard</a:t>
            </a:r>
          </a:p>
          <a:p>
            <a:pPr eaLnBrk="1" hangingPunct="1"/>
            <a:r>
              <a:rPr lang="en-US" altLang="en-US" sz="2400" dirty="0"/>
              <a:t>In flight hearing test protocol available (forms for certification) </a:t>
            </a:r>
            <a:endParaRPr lang="en-NZ" altLang="en-US" sz="2400" dirty="0"/>
          </a:p>
        </p:txBody>
      </p:sp>
      <p:pic>
        <p:nvPicPr>
          <p:cNvPr id="20484" name="Picture 3">
            <a:extLst>
              <a:ext uri="{FF2B5EF4-FFF2-40B4-BE49-F238E27FC236}">
                <a16:creationId xmlns:a16="http://schemas.microsoft.com/office/drawing/2014/main" id="{43B6C86B-A577-435A-BC82-FD300C559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288" y="424656"/>
            <a:ext cx="5572125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AEF7E0CA-BE48-4433-B400-A25FFE3E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26" y="274638"/>
            <a:ext cx="3643313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NZ" dirty="0">
                <a:solidFill>
                  <a:schemeClr val="tx2">
                    <a:satMod val="130000"/>
                  </a:schemeClr>
                </a:solidFill>
              </a:rPr>
              <a:t>Age and Hearing</a:t>
            </a:r>
          </a:p>
        </p:txBody>
      </p:sp>
      <p:pic>
        <p:nvPicPr>
          <p:cNvPr id="21507" name="Content Placeholder 3">
            <a:extLst>
              <a:ext uri="{FF2B5EF4-FFF2-40B4-BE49-F238E27FC236}">
                <a16:creationId xmlns:a16="http://schemas.microsoft.com/office/drawing/2014/main" id="{E06705D5-7529-4DAC-8F68-BDD8FA360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353" y="1229405"/>
            <a:ext cx="5349754" cy="5392552"/>
          </a:xfrm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98759469-BCBE-48D6-997C-23E5C23B8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250" y="1229405"/>
            <a:ext cx="5962397" cy="447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32968865-7447-4290-BE89-94C327A73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086" y="557665"/>
            <a:ext cx="9361714" cy="106430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NZ">
                <a:solidFill>
                  <a:schemeClr val="tx2">
                    <a:satMod val="130000"/>
                  </a:schemeClr>
                </a:solidFill>
              </a:rPr>
              <a:t>Strength and Motion</a:t>
            </a:r>
            <a:br>
              <a:rPr lang="en-NZ">
                <a:solidFill>
                  <a:schemeClr val="tx2">
                    <a:satMod val="130000"/>
                  </a:schemeClr>
                </a:solidFill>
              </a:rPr>
            </a:br>
            <a:endParaRPr lang="en-NZ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BE0F0128-6348-483B-B48B-4418D17CD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6946" y="1776047"/>
            <a:ext cx="8115300" cy="4429125"/>
          </a:xfrm>
        </p:spPr>
        <p:txBody>
          <a:bodyPr>
            <a:normAutofit fontScale="92500" lnSpcReduction="10000"/>
          </a:bodyPr>
          <a:lstStyle/>
          <a:p>
            <a:pPr marL="365760" indent="-283464">
              <a:buFont typeface="Wingdings 2"/>
              <a:buChar char=""/>
              <a:defRPr/>
            </a:pPr>
            <a:r>
              <a:rPr lang="en-US" sz="2800" dirty="0"/>
              <a:t>Lose about 15 to 20 % of strength</a:t>
            </a:r>
            <a:br>
              <a:rPr lang="en-US" sz="2800" dirty="0"/>
            </a:br>
            <a:endParaRPr lang="en-US" sz="2800" dirty="0"/>
          </a:p>
          <a:p>
            <a:pPr marL="365760" indent="-283464">
              <a:buFont typeface="Wingdings 2"/>
              <a:buChar char=""/>
              <a:defRPr/>
            </a:pPr>
            <a:r>
              <a:rPr lang="en-US" sz="2800" dirty="0"/>
              <a:t>Older workers (pilots) can do the same tasks but they may be working closer to their maximum </a:t>
            </a:r>
          </a:p>
          <a:p>
            <a:pPr marL="640080" lvl="1" indent="-237744">
              <a:buFont typeface="Verdana"/>
              <a:buChar char="◦"/>
              <a:defRPr/>
            </a:pPr>
            <a:r>
              <a:rPr lang="en-US" sz="2600" dirty="0"/>
              <a:t>Hydraulics failure ?</a:t>
            </a:r>
          </a:p>
          <a:p>
            <a:pPr marL="640080" lvl="1" indent="-237744">
              <a:buFont typeface="Verdana"/>
              <a:buChar char="◦"/>
              <a:defRPr/>
            </a:pPr>
            <a:endParaRPr lang="en-US" sz="2400" dirty="0"/>
          </a:p>
          <a:p>
            <a:pPr marL="365760" indent="-283464">
              <a:buFont typeface="Wingdings 2"/>
              <a:buChar char=""/>
              <a:defRPr/>
            </a:pPr>
            <a:r>
              <a:rPr lang="en-US" sz="2800" dirty="0"/>
              <a:t>Loss of flexibility such as reduced, shoulders, neck motion. </a:t>
            </a:r>
          </a:p>
          <a:p>
            <a:pPr marL="640080" lvl="1" indent="-237744">
              <a:buFont typeface="Verdana"/>
              <a:buChar char="◦"/>
              <a:defRPr/>
            </a:pPr>
            <a:r>
              <a:rPr lang="en-US" sz="2600" dirty="0"/>
              <a:t>Overhead controls ?</a:t>
            </a:r>
          </a:p>
          <a:p>
            <a:pPr marL="640080" lvl="1" indent="-237744">
              <a:buFont typeface="Verdana"/>
              <a:buChar char="◦"/>
              <a:defRPr/>
            </a:pPr>
            <a:r>
              <a:rPr lang="en-US" sz="2600" dirty="0"/>
              <a:t>Lookout ?</a:t>
            </a:r>
            <a:endParaRPr lang="en-NZ" sz="2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FC7F9E5B-9D35-49D9-973C-7E4AEDDE6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07" y="785813"/>
            <a:ext cx="7658100" cy="5715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NZ" dirty="0">
                <a:solidFill>
                  <a:schemeClr val="tx2">
                    <a:satMod val="130000"/>
                  </a:schemeClr>
                </a:solidFill>
              </a:rPr>
              <a:t>Posture and  Balance</a:t>
            </a:r>
            <a:br>
              <a:rPr lang="en-NZ" dirty="0">
                <a:solidFill>
                  <a:schemeClr val="tx2">
                    <a:satMod val="130000"/>
                  </a:schemeClr>
                </a:solidFill>
              </a:rPr>
            </a:br>
            <a:br>
              <a:rPr lang="en-NZ" dirty="0">
                <a:solidFill>
                  <a:schemeClr val="tx2">
                    <a:satMod val="130000"/>
                  </a:schemeClr>
                </a:solidFill>
              </a:rPr>
            </a:br>
            <a:endParaRPr lang="en-NZ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3EB4377B-EA12-4685-AB9E-6A995D5FE7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0631" y="1773382"/>
            <a:ext cx="5445369" cy="429880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 dirty="0"/>
              <a:t>More difficult to maintain good posture </a:t>
            </a:r>
            <a:r>
              <a:rPr lang="en-NZ" altLang="en-US" sz="2400" dirty="0"/>
              <a:t>and balance </a:t>
            </a:r>
            <a:br>
              <a:rPr lang="en-NZ" altLang="en-US" sz="2400" dirty="0"/>
            </a:br>
            <a:endParaRPr lang="en-NZ" altLang="en-US" sz="2400" dirty="0"/>
          </a:p>
          <a:p>
            <a:pPr lvl="1" eaLnBrk="1" hangingPunct="1"/>
            <a:r>
              <a:rPr lang="en-NZ" altLang="en-US" sz="2400" dirty="0"/>
              <a:t>Cockpit comfort and general ergonomics ?</a:t>
            </a:r>
          </a:p>
          <a:p>
            <a:pPr lvl="1" eaLnBrk="1" hangingPunct="1"/>
            <a:endParaRPr lang="en-NZ" altLang="en-US" sz="2400" dirty="0"/>
          </a:p>
          <a:p>
            <a:pPr lvl="1" eaLnBrk="1" hangingPunct="1"/>
            <a:r>
              <a:rPr lang="en-NZ" altLang="en-US" sz="2400" dirty="0"/>
              <a:t>Can reach manual gear extension lever ?</a:t>
            </a:r>
          </a:p>
          <a:p>
            <a:pPr lvl="1" eaLnBrk="1" hangingPunct="1"/>
            <a:r>
              <a:rPr lang="en-NZ" altLang="en-US" sz="2400" dirty="0"/>
              <a:t>Passenger assistance needed ?</a:t>
            </a:r>
          </a:p>
          <a:p>
            <a:pPr eaLnBrk="1" hangingPunct="1"/>
            <a:endParaRPr lang="en-NZ" altLang="en-US" sz="2400" dirty="0"/>
          </a:p>
          <a:p>
            <a:pPr eaLnBrk="1" hangingPunct="1">
              <a:buFont typeface="Arial" panose="020B0604020202020204" pitchFamily="34" charset="0"/>
              <a:buNone/>
            </a:pPr>
            <a:endParaRPr lang="en-NZ" altLang="en-US" dirty="0"/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76C07B0C-2453-4028-9643-CAE09E0D750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96971" y="3429000"/>
            <a:ext cx="4522787" cy="3392488"/>
          </a:xfrm>
          <a:noFill/>
        </p:spPr>
      </p:pic>
      <p:pic>
        <p:nvPicPr>
          <p:cNvPr id="23557" name="Picture 10" descr="DSC00108">
            <a:extLst>
              <a:ext uri="{FF2B5EF4-FFF2-40B4-BE49-F238E27FC236}">
                <a16:creationId xmlns:a16="http://schemas.microsoft.com/office/drawing/2014/main" id="{EA901082-2846-4408-BD1C-BEBBA32A1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971" y="114444"/>
            <a:ext cx="4500562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F2A52AAD-FB10-4D7B-BA5E-D5DAE939C286}"/>
              </a:ext>
            </a:extLst>
          </p:cNvPr>
          <p:cNvSpPr/>
          <p:nvPr/>
        </p:nvSpPr>
        <p:spPr>
          <a:xfrm rot="1206005" flipH="1">
            <a:off x="8910489" y="134320"/>
            <a:ext cx="158292" cy="1302986"/>
          </a:xfrm>
          <a:prstGeom prst="downArrow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27C22EF3-CF9C-4F37-924C-A88E5DECE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NZ">
                <a:solidFill>
                  <a:schemeClr val="tx2">
                    <a:satMod val="130000"/>
                  </a:schemeClr>
                </a:solidFill>
              </a:rPr>
              <a:t>Sleep Regulation</a:t>
            </a:r>
          </a:p>
        </p:txBody>
      </p:sp>
      <p:pic>
        <p:nvPicPr>
          <p:cNvPr id="24579" name="Content Placeholder 5">
            <a:extLst>
              <a:ext uri="{FF2B5EF4-FFF2-40B4-BE49-F238E27FC236}">
                <a16:creationId xmlns:a16="http://schemas.microsoft.com/office/drawing/2014/main" id="{3E4D2D48-381B-45C4-AB25-E2689D699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1669" y="1600201"/>
            <a:ext cx="5044686" cy="3783515"/>
          </a:xfrm>
        </p:spPr>
      </p:pic>
      <p:sp>
        <p:nvSpPr>
          <p:cNvPr id="24580" name="Rectangle 4">
            <a:extLst>
              <a:ext uri="{FF2B5EF4-FFF2-40B4-BE49-F238E27FC236}">
                <a16:creationId xmlns:a16="http://schemas.microsoft.com/office/drawing/2014/main" id="{CE18815B-ACDF-4F9E-B234-285CD7689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45" y="1930400"/>
            <a:ext cx="6451457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NZ" altLang="en-US" dirty="0"/>
          </a:p>
          <a:p>
            <a:pPr eaLnBrk="1" hangingPunct="1"/>
            <a:r>
              <a:rPr lang="en-NZ" altLang="en-US" sz="2400" dirty="0"/>
              <a:t>Affects both length and quality</a:t>
            </a:r>
          </a:p>
          <a:p>
            <a:pPr eaLnBrk="1" hangingPunct="1"/>
            <a:endParaRPr lang="en-NZ" altLang="en-US" sz="2400" dirty="0"/>
          </a:p>
          <a:p>
            <a:pPr eaLnBrk="1" hangingPunct="1"/>
            <a:r>
              <a:rPr lang="en-NZ" altLang="en-US" sz="2400" dirty="0"/>
              <a:t>Body aches </a:t>
            </a:r>
          </a:p>
          <a:p>
            <a:pPr eaLnBrk="1" hangingPunct="1"/>
            <a:endParaRPr lang="en-NZ" altLang="en-US" sz="2400" dirty="0"/>
          </a:p>
          <a:p>
            <a:pPr eaLnBrk="1" hangingPunct="1"/>
            <a:r>
              <a:rPr lang="en-NZ" altLang="en-US" sz="2400" dirty="0"/>
              <a:t>Night wee  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B96F9566-DC65-4070-9081-9514144A2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174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NZ" dirty="0">
                <a:solidFill>
                  <a:schemeClr val="tx2">
                    <a:satMod val="130000"/>
                  </a:schemeClr>
                </a:solidFill>
              </a:rPr>
              <a:t>Sleep Regulation</a:t>
            </a:r>
            <a:br>
              <a:rPr lang="en-NZ" dirty="0">
                <a:solidFill>
                  <a:schemeClr val="tx2">
                    <a:satMod val="130000"/>
                  </a:schemeClr>
                </a:solidFill>
              </a:rPr>
            </a:br>
            <a:endParaRPr lang="en-NZ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08421A14-CEAF-49DF-9BDA-44CFB3E67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4067" y="1491343"/>
            <a:ext cx="7686675" cy="3884126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en-NZ" altLang="en-US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NZ" altLang="en-US" sz="2800" dirty="0"/>
              <a:t>Solutions: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en-NZ" altLang="en-US" sz="2800" dirty="0"/>
          </a:p>
          <a:p>
            <a:pPr eaLnBrk="1" hangingPunct="1"/>
            <a:r>
              <a:rPr lang="en-US" altLang="en-US" sz="2800" dirty="0"/>
              <a:t>Awareness of issue &amp; effects of fatigue</a:t>
            </a:r>
          </a:p>
          <a:p>
            <a:pPr eaLnBrk="1" hangingPunct="1"/>
            <a:r>
              <a:rPr lang="en-US" altLang="en-US" sz="2800" dirty="0"/>
              <a:t>More time between extended shifts </a:t>
            </a:r>
          </a:p>
          <a:p>
            <a:pPr eaLnBrk="1" hangingPunct="1"/>
            <a:r>
              <a:rPr lang="en-US" altLang="en-US" sz="2800" dirty="0"/>
              <a:t>Cockpit should not be too warm.</a:t>
            </a:r>
          </a:p>
          <a:p>
            <a:pPr eaLnBrk="1" hangingPunct="1"/>
            <a:r>
              <a:rPr lang="en-NZ" altLang="en-US" sz="2800" dirty="0"/>
              <a:t>Keep tasks interesting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NZ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EA9A1B03-982D-4259-841F-4E7BE28FE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NZ" dirty="0">
                <a:solidFill>
                  <a:schemeClr val="tx2">
                    <a:satMod val="130000"/>
                  </a:schemeClr>
                </a:solidFill>
              </a:rPr>
              <a:t>Cognition </a:t>
            </a: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24266CD5-9075-4E03-90C2-905F05DDD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793631"/>
            <a:ext cx="9873435" cy="4247731"/>
          </a:xfrm>
        </p:spPr>
        <p:txBody>
          <a:bodyPr>
            <a:normAutofit/>
          </a:bodyPr>
          <a:lstStyle/>
          <a:p>
            <a:pPr eaLnBrk="1" hangingPunct="1"/>
            <a:r>
              <a:rPr lang="en-NZ" altLang="en-US" sz="2400" dirty="0"/>
              <a:t>Memory:</a:t>
            </a:r>
          </a:p>
          <a:p>
            <a:pPr lvl="1" eaLnBrk="1" hangingPunct="1"/>
            <a:r>
              <a:rPr lang="en-NZ" altLang="en-US" sz="2400" dirty="0"/>
              <a:t>Working memory and memory span declines</a:t>
            </a:r>
          </a:p>
          <a:p>
            <a:pPr lvl="1" eaLnBrk="1" hangingPunct="1"/>
            <a:r>
              <a:rPr lang="en-NZ" altLang="en-US" sz="2400" dirty="0"/>
              <a:t>Retrieval of information from memory may be slower</a:t>
            </a:r>
          </a:p>
          <a:p>
            <a:pPr lvl="1" eaLnBrk="1" hangingPunct="1"/>
            <a:r>
              <a:rPr lang="en-NZ" altLang="en-US" sz="2400" dirty="0"/>
              <a:t>Less likely to remember instructions unless using memory aid</a:t>
            </a:r>
          </a:p>
          <a:p>
            <a:pPr lvl="1" eaLnBrk="1" hangingPunct="1"/>
            <a:r>
              <a:rPr lang="en-NZ" altLang="en-US" sz="2400" dirty="0">
                <a:solidFill>
                  <a:srgbClr val="FF0000"/>
                </a:solidFill>
              </a:rPr>
              <a:t>Procedural memory largely unaffected (crystallised memory)</a:t>
            </a:r>
          </a:p>
          <a:p>
            <a:pPr lvl="1" eaLnBrk="1" hangingPunct="1"/>
            <a:r>
              <a:rPr lang="en-NZ" altLang="en-US" sz="2400" dirty="0"/>
              <a:t>More time to learn &amp; acquire new skills. </a:t>
            </a:r>
          </a:p>
          <a:p>
            <a:pPr lvl="1" eaLnBrk="1" hangingPunct="1"/>
            <a:r>
              <a:rPr lang="en-NZ" altLang="en-US" sz="2400" dirty="0">
                <a:solidFill>
                  <a:srgbClr val="FF0000"/>
                </a:solidFill>
              </a:rPr>
              <a:t>Currency is important !</a:t>
            </a:r>
          </a:p>
          <a:p>
            <a:pPr lvl="1" eaLnBrk="1" hangingPunct="1"/>
            <a:endParaRPr lang="en-NZ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482BFD20-E25E-402D-9A10-7FD5F193A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103" y="0"/>
            <a:ext cx="8596668" cy="1248508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en-NZ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en-NZ" dirty="0">
                <a:solidFill>
                  <a:schemeClr val="tx2">
                    <a:satMod val="130000"/>
                  </a:schemeClr>
                </a:solidFill>
              </a:rPr>
              <a:t>Cognition </a:t>
            </a:r>
            <a:br>
              <a:rPr lang="en-NZ" dirty="0">
                <a:solidFill>
                  <a:schemeClr val="tx2">
                    <a:satMod val="130000"/>
                  </a:schemeClr>
                </a:solidFill>
              </a:rPr>
            </a:br>
            <a:endParaRPr lang="en-NZ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BC7B5635-E867-4E28-9385-5BAE72562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430" y="1441938"/>
            <a:ext cx="9013372" cy="4684225"/>
          </a:xfrm>
        </p:spPr>
        <p:txBody>
          <a:bodyPr>
            <a:normAutofit/>
          </a:bodyPr>
          <a:lstStyle/>
          <a:p>
            <a:pPr eaLnBrk="1" hangingPunct="1"/>
            <a:r>
              <a:rPr lang="en-NZ" altLang="en-US" sz="2800" dirty="0"/>
              <a:t>Fluid intelligence </a:t>
            </a:r>
          </a:p>
          <a:p>
            <a:pPr eaLnBrk="1" hangingPunct="1"/>
            <a:r>
              <a:rPr lang="en-NZ" altLang="en-US" sz="2800" dirty="0"/>
              <a:t>S</a:t>
            </a:r>
            <a:r>
              <a:rPr lang="en-US" altLang="en-US" sz="2800" dirty="0"/>
              <a:t>elective attention</a:t>
            </a:r>
          </a:p>
          <a:p>
            <a:pPr eaLnBrk="1" hangingPunct="1"/>
            <a:r>
              <a:rPr lang="en-US" altLang="en-US" sz="2800" dirty="0"/>
              <a:t>Dual task capability </a:t>
            </a:r>
          </a:p>
          <a:p>
            <a:r>
              <a:rPr lang="en-US" altLang="en-US" sz="2800" dirty="0"/>
              <a:t>Information processing</a:t>
            </a:r>
          </a:p>
          <a:p>
            <a:r>
              <a:rPr lang="en-NZ" altLang="en-US" sz="2800" dirty="0"/>
              <a:t>Reaction time</a:t>
            </a:r>
          </a:p>
          <a:p>
            <a:pPr eaLnBrk="1" hangingPunct="1"/>
            <a:endParaRPr lang="en-US" altLang="en-US" sz="2800" dirty="0"/>
          </a:p>
          <a:p>
            <a:pPr eaLnBrk="1" hangingPunct="1"/>
            <a:r>
              <a:rPr lang="en-US" altLang="en-US" sz="2800" dirty="0"/>
              <a:t>“</a:t>
            </a:r>
            <a:r>
              <a:rPr lang="en-US" altLang="en-US" sz="2800" dirty="0" err="1"/>
              <a:t>Crystallised</a:t>
            </a:r>
            <a:r>
              <a:rPr lang="en-US" altLang="en-US" sz="2800" dirty="0"/>
              <a:t>” intelligence, verbal tasks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 dirty="0"/>
              <a:t>	and vocabulary remain </a:t>
            </a:r>
            <a:endParaRPr lang="en-NZ" altLang="en-US" sz="2800" dirty="0"/>
          </a:p>
          <a:p>
            <a:pPr eaLnBrk="1" hangingPunct="1">
              <a:buFont typeface="Arial" panose="020B0604020202020204" pitchFamily="34" charset="0"/>
              <a:buNone/>
            </a:pPr>
            <a:endParaRPr lang="en-NZ" altLang="en-US" sz="2800" dirty="0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0CEBA21B-C007-47DB-A254-5CC35F5DCFE5}"/>
              </a:ext>
            </a:extLst>
          </p:cNvPr>
          <p:cNvSpPr/>
          <p:nvPr/>
        </p:nvSpPr>
        <p:spPr>
          <a:xfrm>
            <a:off x="7017595" y="1726399"/>
            <a:ext cx="501161" cy="19870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ED26056E-DDE6-451E-9006-0B98090C245A}"/>
              </a:ext>
            </a:extLst>
          </p:cNvPr>
          <p:cNvSpPr/>
          <p:nvPr/>
        </p:nvSpPr>
        <p:spPr>
          <a:xfrm>
            <a:off x="5626392" y="1652953"/>
            <a:ext cx="915085" cy="2290974"/>
          </a:xfrm>
          <a:prstGeom prst="rightBrac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954658C1-AE3A-4B46-80F1-C450F7D42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2683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NZ" dirty="0">
                <a:solidFill>
                  <a:schemeClr val="tx2">
                    <a:satMod val="130000"/>
                  </a:schemeClr>
                </a:solidFill>
              </a:rPr>
              <a:t>Cognition </a:t>
            </a:r>
            <a:br>
              <a:rPr lang="en-NZ" dirty="0">
                <a:solidFill>
                  <a:schemeClr val="tx2">
                    <a:satMod val="130000"/>
                  </a:schemeClr>
                </a:solidFill>
              </a:rPr>
            </a:br>
            <a:br>
              <a:rPr lang="en-NZ" dirty="0">
                <a:solidFill>
                  <a:schemeClr val="tx2">
                    <a:satMod val="130000"/>
                  </a:schemeClr>
                </a:solidFill>
              </a:rPr>
            </a:br>
            <a:endParaRPr lang="en-NZ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1837589E-EFEC-4D80-91C3-D582E6211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1777" y="1651000"/>
            <a:ext cx="7543800" cy="4597400"/>
          </a:xfrm>
        </p:spPr>
        <p:txBody>
          <a:bodyPr>
            <a:normAutofit/>
          </a:bodyPr>
          <a:lstStyle/>
          <a:p>
            <a:pPr eaLnBrk="1" hangingPunct="1"/>
            <a:r>
              <a:rPr lang="en-NZ" altLang="en-US" sz="2400" dirty="0"/>
              <a:t>Learn differently</a:t>
            </a:r>
          </a:p>
          <a:p>
            <a:pPr eaLnBrk="1" hangingPunct="1"/>
            <a:r>
              <a:rPr lang="en-US" altLang="en-US" sz="2400" dirty="0"/>
              <a:t>Based on what they already know</a:t>
            </a:r>
          </a:p>
          <a:p>
            <a:pPr eaLnBrk="1" hangingPunct="1"/>
            <a:r>
              <a:rPr lang="en-US" altLang="en-US" sz="2400" dirty="0"/>
              <a:t>Past experience with training and education</a:t>
            </a:r>
          </a:p>
          <a:p>
            <a:r>
              <a:rPr lang="en-NZ" altLang="en-US" sz="2400" dirty="0">
                <a:solidFill>
                  <a:srgbClr val="FF0000"/>
                </a:solidFill>
              </a:rPr>
              <a:t>Need to understand to learn</a:t>
            </a:r>
            <a:br>
              <a:rPr lang="en-NZ" altLang="en-US" sz="2400" dirty="0"/>
            </a:br>
            <a:endParaRPr lang="en-US" altLang="en-US" sz="2400" dirty="0"/>
          </a:p>
          <a:p>
            <a:pPr eaLnBrk="1" hangingPunct="1"/>
            <a:r>
              <a:rPr lang="en-US" altLang="en-US" sz="2400" dirty="0"/>
              <a:t>Some studies report that they may learn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dirty="0"/>
              <a:t>    slower but show no difference in </a:t>
            </a:r>
            <a:r>
              <a:rPr lang="en-NZ" altLang="en-US" sz="2400" dirty="0"/>
              <a:t>performance/accuracy once material is learned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NZ" alt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200001E-E5D6-4359-A363-770951FF3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5563" y="214313"/>
            <a:ext cx="7658100" cy="1143000"/>
          </a:xfrm>
        </p:spPr>
        <p:txBody>
          <a:bodyPr/>
          <a:lstStyle/>
          <a:p>
            <a:pPr>
              <a:defRPr/>
            </a:pPr>
            <a:r>
              <a:rPr lang="en-NZ" dirty="0">
                <a:solidFill>
                  <a:schemeClr val="tx2">
                    <a:satMod val="130000"/>
                  </a:schemeClr>
                </a:solidFill>
              </a:rPr>
              <a:t>Why speak about the aging pilot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F87FC77C-2E5C-4D54-845F-8859792182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7539" y="1979612"/>
            <a:ext cx="6479930" cy="4664075"/>
          </a:xfrm>
        </p:spPr>
        <p:txBody>
          <a:bodyPr>
            <a:normAutofit/>
          </a:bodyPr>
          <a:lstStyle/>
          <a:p>
            <a:pPr eaLnBrk="1" hangingPunct="1"/>
            <a:r>
              <a:rPr lang="en-NZ" altLang="en-US" sz="2400" dirty="0"/>
              <a:t>Pilots population is getting older </a:t>
            </a:r>
          </a:p>
          <a:p>
            <a:pPr eaLnBrk="1" hangingPunct="1"/>
            <a:r>
              <a:rPr lang="en-NZ" altLang="en-US" sz="2400" dirty="0"/>
              <a:t>Instructors are getting older</a:t>
            </a:r>
          </a:p>
          <a:p>
            <a:pPr eaLnBrk="1" hangingPunct="1"/>
            <a:r>
              <a:rPr lang="en-NZ" altLang="en-US" sz="2400" dirty="0">
                <a:solidFill>
                  <a:srgbClr val="FF0000"/>
                </a:solidFill>
              </a:rPr>
              <a:t>Instructors teach and assess old pilots</a:t>
            </a:r>
          </a:p>
          <a:p>
            <a:pPr eaLnBrk="1" hangingPunct="1"/>
            <a:r>
              <a:rPr lang="en-NZ" altLang="en-US" sz="2400" dirty="0"/>
              <a:t>Need to understand the effects of aging on pilots ability </a:t>
            </a:r>
          </a:p>
          <a:p>
            <a:pPr eaLnBrk="1" hangingPunct="1"/>
            <a:r>
              <a:rPr lang="en-NZ" altLang="en-US" sz="2400" dirty="0"/>
              <a:t>Need to have insight in one’s own aging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991E2C-8A76-43CD-91E3-ABEED9D0B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469" y="4044321"/>
            <a:ext cx="4831403" cy="259936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954658C1-AE3A-4B46-80F1-C450F7D42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752" y="387928"/>
            <a:ext cx="8596668" cy="72683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NZ" dirty="0">
                <a:solidFill>
                  <a:schemeClr val="tx2">
                    <a:satMod val="130000"/>
                  </a:schemeClr>
                </a:solidFill>
              </a:rPr>
              <a:t>Cognition </a:t>
            </a:r>
            <a:br>
              <a:rPr lang="en-NZ" dirty="0">
                <a:solidFill>
                  <a:schemeClr val="tx2">
                    <a:satMod val="130000"/>
                  </a:schemeClr>
                </a:solidFill>
              </a:rPr>
            </a:br>
            <a:br>
              <a:rPr lang="en-NZ" dirty="0">
                <a:solidFill>
                  <a:schemeClr val="tx2">
                    <a:satMod val="130000"/>
                  </a:schemeClr>
                </a:solidFill>
              </a:rPr>
            </a:br>
            <a:endParaRPr lang="en-NZ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1837589E-EFEC-4D80-91C3-D582E6211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1776" y="1336431"/>
            <a:ext cx="8376405" cy="527680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 dirty="0">
                <a:solidFill>
                  <a:srgbClr val="FF0000"/>
                </a:solidFill>
              </a:rPr>
              <a:t>Case study: </a:t>
            </a:r>
          </a:p>
          <a:p>
            <a:pPr lvl="1"/>
            <a:r>
              <a:rPr lang="en-US" altLang="en-US" sz="2200" dirty="0"/>
              <a:t>Age mid 50</a:t>
            </a:r>
          </a:p>
          <a:p>
            <a:pPr lvl="1"/>
            <a:r>
              <a:rPr lang="en-US" altLang="en-US" sz="2200" dirty="0"/>
              <a:t>Intelligent and good mental function – Uni graduate in science – Very skilled, motorbike licence</a:t>
            </a:r>
          </a:p>
          <a:p>
            <a:pPr lvl="1"/>
            <a:r>
              <a:rPr lang="en-US" altLang="en-US" sz="2200" dirty="0"/>
              <a:t>Instructor speaks very fast</a:t>
            </a:r>
          </a:p>
          <a:p>
            <a:pPr lvl="1"/>
            <a:r>
              <a:rPr lang="en-US" altLang="en-US" sz="2200" dirty="0"/>
              <a:t>Instructor tells student off for omissions rather than explains “I have told you before”</a:t>
            </a:r>
          </a:p>
          <a:p>
            <a:pPr lvl="1"/>
            <a:r>
              <a:rPr lang="en-US" altLang="en-US" sz="2200" dirty="0"/>
              <a:t>Student completely lost confidence within 3 lessons</a:t>
            </a:r>
          </a:p>
          <a:p>
            <a:pPr lvl="1"/>
            <a:r>
              <a:rPr lang="en-US" altLang="en-US" sz="2200" dirty="0"/>
              <a:t>Student stopped flying for over a year but eventually returned, good experience and loves it. </a:t>
            </a:r>
          </a:p>
          <a:p>
            <a:pPr lvl="1"/>
            <a:endParaRPr lang="en-US" altLang="en-US" sz="2200" dirty="0"/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79840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E69D9E45-28A0-47D8-B036-BC7622F17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214" y="440871"/>
            <a:ext cx="9105900" cy="118654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NZ" dirty="0">
                <a:solidFill>
                  <a:schemeClr val="tx2">
                    <a:satMod val="130000"/>
                  </a:schemeClr>
                </a:solidFill>
              </a:rPr>
              <a:t>Evidence for Age Related Pilot Performance Decrement </a:t>
            </a:r>
          </a:p>
        </p:txBody>
      </p:sp>
      <p:sp>
        <p:nvSpPr>
          <p:cNvPr id="29699" name="Content Placeholder 2">
            <a:extLst>
              <a:ext uri="{FF2B5EF4-FFF2-40B4-BE49-F238E27FC236}">
                <a16:creationId xmlns:a16="http://schemas.microsoft.com/office/drawing/2014/main" id="{64B69D16-A8F5-415A-8DD4-8102D2E6F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969" y="1953987"/>
            <a:ext cx="7686675" cy="4411663"/>
          </a:xfrm>
        </p:spPr>
        <p:txBody>
          <a:bodyPr>
            <a:normAutofit/>
          </a:bodyPr>
          <a:lstStyle/>
          <a:p>
            <a:pPr eaLnBrk="1" hangingPunct="1"/>
            <a:r>
              <a:rPr lang="en-NZ" altLang="en-US" sz="2800" dirty="0"/>
              <a:t>No good accident data to support age limit, but accident rate probably increases after age 60</a:t>
            </a:r>
          </a:p>
          <a:p>
            <a:pPr eaLnBrk="1" hangingPunct="1"/>
            <a:r>
              <a:rPr lang="en-NZ" altLang="en-US" sz="2800" dirty="0"/>
              <a:t> Sudden incapacitation remains unlikely and is mitigated by presence of co-pilot</a:t>
            </a:r>
          </a:p>
          <a:p>
            <a:pPr eaLnBrk="1" hangingPunct="1"/>
            <a:r>
              <a:rPr lang="en-NZ" altLang="en-US" sz="2800" dirty="0"/>
              <a:t>Relationship between age, cognitive function and pilot performance not so clear</a:t>
            </a:r>
          </a:p>
          <a:p>
            <a:pPr eaLnBrk="1" hangingPunct="1"/>
            <a:r>
              <a:rPr lang="en-NZ" altLang="en-US" sz="2800" dirty="0"/>
              <a:t>Delay in detecting failures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026">
            <a:extLst>
              <a:ext uri="{FF2B5EF4-FFF2-40B4-BE49-F238E27FC236}">
                <a16:creationId xmlns:a16="http://schemas.microsoft.com/office/drawing/2014/main" id="{DB45586D-43F3-4259-99BD-2CA8A2A4FE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4914" y="356282"/>
            <a:ext cx="8708572" cy="101993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cs typeface="Times New Roman" charset="0"/>
              </a:rPr>
              <a:t>How safe are old pilot - </a:t>
            </a:r>
            <a:r>
              <a:rPr lang="en-US" dirty="0" err="1">
                <a:solidFill>
                  <a:schemeClr val="tx1"/>
                </a:solidFill>
                <a:cs typeface="Times New Roman" charset="0"/>
              </a:rPr>
              <a:t>Golaszewski</a:t>
            </a:r>
            <a:r>
              <a:rPr lang="en-US" dirty="0">
                <a:solidFill>
                  <a:schemeClr val="tx1"/>
                </a:solidFill>
              </a:rPr>
              <a:t> (1)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https://skybrary.aero/sites/default/files/bookshelf/3838.pdf</a:t>
            </a:r>
          </a:p>
        </p:txBody>
      </p:sp>
      <p:sp>
        <p:nvSpPr>
          <p:cNvPr id="30723" name="Rectangle 1027">
            <a:extLst>
              <a:ext uri="{FF2B5EF4-FFF2-40B4-BE49-F238E27FC236}">
                <a16:creationId xmlns:a16="http://schemas.microsoft.com/office/drawing/2014/main" id="{811F0AF0-6139-4FAE-9AF6-5B952AFC43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57803" y="1727200"/>
            <a:ext cx="9063651" cy="4346591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tabLst>
                <a:tab pos="744538" algn="l"/>
              </a:tabLst>
            </a:pPr>
            <a:r>
              <a:rPr lang="en-US" altLang="en-US" sz="2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Incidents / accidents Rates </a:t>
            </a:r>
            <a:r>
              <a:rPr lang="en-US" altLang="en-US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inversely proportional to </a:t>
            </a:r>
            <a:r>
              <a:rPr lang="en-US" altLang="en-US" sz="2400" u="sng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recent</a:t>
            </a:r>
            <a:r>
              <a:rPr lang="en-US" altLang="en-US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flight time.  </a:t>
            </a:r>
            <a:br>
              <a:rPr lang="en-US" altLang="en-US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</a:br>
            <a:endParaRPr lang="en-US" altLang="en-US" sz="24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tabLst>
                <a:tab pos="744538" algn="l"/>
              </a:tabLst>
            </a:pPr>
            <a:r>
              <a:rPr lang="en-US" altLang="en-US" sz="2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Pilots with low amounts of recent flight time: </a:t>
            </a:r>
          </a:p>
          <a:p>
            <a:pPr lvl="1" algn="just">
              <a:lnSpc>
                <a:spcPct val="90000"/>
              </a:lnSpc>
              <a:tabLst>
                <a:tab pos="744538" algn="l"/>
              </a:tabLst>
            </a:pPr>
            <a:r>
              <a:rPr lang="en-US" altLang="en-US" sz="2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Older pilots have more accidents than younger pilots</a:t>
            </a:r>
          </a:p>
          <a:p>
            <a:pPr lvl="1" algn="just">
              <a:lnSpc>
                <a:spcPct val="90000"/>
              </a:lnSpc>
              <a:tabLst>
                <a:tab pos="744538" algn="l"/>
              </a:tabLst>
            </a:pPr>
            <a:r>
              <a:rPr lang="en-US" altLang="en-US" sz="2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Older pilots are less likely to have an accident than younger pilots if they have high amounts of recent flight time</a:t>
            </a:r>
            <a:r>
              <a:rPr lang="en-US" altLang="en-US" sz="2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.  </a:t>
            </a:r>
          </a:p>
          <a:p>
            <a:pPr lvl="1" algn="just">
              <a:lnSpc>
                <a:spcPct val="90000"/>
              </a:lnSpc>
              <a:tabLst>
                <a:tab pos="744538" algn="l"/>
              </a:tabLst>
            </a:pPr>
            <a:endParaRPr lang="en-US" altLang="en-US" sz="240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tabLst>
                <a:tab pos="744538" algn="l"/>
              </a:tabLst>
            </a:pPr>
            <a:r>
              <a:rPr lang="en-US" altLang="en-US" sz="2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When recent flight time is low professional pilots have more accidents than private pilots. </a:t>
            </a:r>
          </a:p>
          <a:p>
            <a:pPr algn="just">
              <a:lnSpc>
                <a:spcPct val="90000"/>
              </a:lnSpc>
              <a:tabLst>
                <a:tab pos="744538" algn="l"/>
              </a:tabLst>
            </a:pPr>
            <a:r>
              <a:rPr lang="en-US" altLang="en-US" sz="2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Independent of total flight time private pilots have more accidents. 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3490E7F0-DA77-4FF5-8FF1-52D2560584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>
                <a:cs typeface="Times New Roman" charset="0"/>
              </a:rPr>
              <a:t>Golaszewski</a:t>
            </a:r>
            <a:r>
              <a:rPr lang="en-US" dirty="0"/>
              <a:t> (2)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2000C5BB-A156-4C01-9F1D-2F88FEF684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7334" y="2187065"/>
            <a:ext cx="8596668" cy="4670935"/>
          </a:xfrm>
        </p:spPr>
        <p:txBody>
          <a:bodyPr>
            <a:normAutofit/>
          </a:bodyPr>
          <a:lstStyle/>
          <a:p>
            <a:pPr algn="just"/>
            <a:r>
              <a:rPr lang="en-US" altLang="en-US" sz="2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In private pilots the risk of accidents declines until age 60 when accidents become more likely  </a:t>
            </a:r>
          </a:p>
          <a:p>
            <a:pPr algn="just"/>
            <a:r>
              <a:rPr lang="en-US" altLang="en-US" sz="2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Pilots with more than a 1,000 hours total time and less than 50 hours recently have most accidents,</a:t>
            </a:r>
          </a:p>
          <a:p>
            <a:pPr algn="just"/>
            <a:r>
              <a:rPr lang="en-US" altLang="en-US" sz="2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Pilots with over 1,000 hours total time and more than 50 hours recently have the fewest accidents.  </a:t>
            </a:r>
          </a:p>
          <a:p>
            <a:endParaRPr lang="en-US" altLang="en-US" sz="2000" dirty="0">
              <a:latin typeface="+mj-lt"/>
            </a:endParaRPr>
          </a:p>
          <a:p>
            <a:endParaRPr lang="en-US" altLang="en-US" sz="2800" dirty="0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6B94C003-A888-41C4-BA56-01C4E3B2B9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2323" y="274638"/>
            <a:ext cx="9456127" cy="1143000"/>
          </a:xfrm>
        </p:spPr>
        <p:txBody>
          <a:bodyPr/>
          <a:lstStyle/>
          <a:p>
            <a:pPr>
              <a:defRPr/>
            </a:pPr>
            <a:r>
              <a:rPr lang="en-NZ" dirty="0">
                <a:solidFill>
                  <a:schemeClr val="tx2">
                    <a:satMod val="130000"/>
                  </a:schemeClr>
                </a:solidFill>
              </a:rPr>
              <a:t>Morrow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A391C73E-94E1-4588-9DB0-62F5FDA31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664" y="1417638"/>
            <a:ext cx="7162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EE01CA0D-E460-49E3-8C80-5EC4C2A8E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NZ">
                <a:solidFill>
                  <a:schemeClr val="tx2">
                    <a:satMod val="130000"/>
                  </a:schemeClr>
                </a:solidFill>
              </a:rPr>
              <a:t>Aerospace Medical Association</a:t>
            </a: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2591171B-603C-43D5-9068-D44DC06E61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65760" indent="-283464">
              <a:buFont typeface="Wingdings 2"/>
              <a:buChar char=""/>
              <a:defRPr/>
            </a:pPr>
            <a:r>
              <a:rPr lang="en-NZ" sz="2600" dirty="0"/>
              <a:t>August 2004</a:t>
            </a:r>
          </a:p>
          <a:p>
            <a:pPr marL="365760" indent="-283464">
              <a:buNone/>
              <a:defRPr/>
            </a:pPr>
            <a:endParaRPr lang="en-NZ" dirty="0"/>
          </a:p>
          <a:p>
            <a:pPr marL="365760" indent="-283464">
              <a:buNone/>
              <a:defRPr/>
            </a:pPr>
            <a:r>
              <a:rPr lang="en-NZ" sz="2800" dirty="0"/>
              <a:t>“On viewing the existing evidence, the AMA concludes there is insufficient medical evidence to support restriction of pilot certification based on age alone”.</a:t>
            </a:r>
          </a:p>
          <a:p>
            <a:pPr marL="365760" indent="-283464">
              <a:buNone/>
              <a:defRPr/>
            </a:pPr>
            <a:endParaRPr lang="en-NZ" sz="2800" b="1" dirty="0"/>
          </a:p>
          <a:p>
            <a:pPr marL="365760" indent="-283464" algn="ctr">
              <a:buNone/>
              <a:defRPr/>
            </a:pPr>
            <a:r>
              <a:rPr lang="en-NZ" sz="2800" b="1" dirty="0"/>
              <a:t>Current International Regulatory Situation:</a:t>
            </a:r>
          </a:p>
          <a:p>
            <a:pPr marL="365760" indent="-283464" algn="ctr">
              <a:buNone/>
              <a:defRPr/>
            </a:pPr>
            <a:r>
              <a:rPr lang="en-NZ" sz="2800" b="1" dirty="0"/>
              <a:t>Age limit is now 65 under ICAO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0F30731-CE40-4D62-A0AD-FE167EAB89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345550"/>
              </p:ext>
            </p:extLst>
          </p:nvPr>
        </p:nvGraphicFramePr>
        <p:xfrm>
          <a:off x="1051414" y="1000126"/>
          <a:ext cx="8858250" cy="5864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9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29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991">
                <a:tc>
                  <a:txBody>
                    <a:bodyPr/>
                    <a:lstStyle/>
                    <a:p>
                      <a:r>
                        <a:rPr lang="en-NZ" sz="1800" dirty="0"/>
                        <a:t>Problem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NZ" sz="1800" dirty="0"/>
                        <a:t>Check</a:t>
                      </a:r>
                      <a:r>
                        <a:rPr lang="en-NZ" sz="1800" baseline="0" dirty="0"/>
                        <a:t> For</a:t>
                      </a:r>
                      <a:endParaRPr lang="en-NZ" sz="1800" dirty="0"/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8326">
                <a:tc>
                  <a:txBody>
                    <a:bodyPr/>
                    <a:lstStyle/>
                    <a:p>
                      <a:r>
                        <a:rPr lang="en-NZ" sz="2400" dirty="0"/>
                        <a:t>Strength &amp; Mobility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NZ" sz="2000" dirty="0"/>
                        <a:t>Ability to operate controls etc during an emergency – Hydraulic failure</a:t>
                      </a:r>
                    </a:p>
                    <a:p>
                      <a:endParaRPr lang="en-NZ" sz="2000" dirty="0"/>
                    </a:p>
                    <a:p>
                      <a:r>
                        <a:rPr lang="en-NZ" sz="2000" dirty="0"/>
                        <a:t>Ability to maintain a</a:t>
                      </a:r>
                      <a:r>
                        <a:rPr lang="en-NZ" sz="2000" baseline="0" dirty="0"/>
                        <a:t> good lookout</a:t>
                      </a:r>
                      <a:endParaRPr lang="en-NZ" sz="2000" dirty="0"/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8867">
                <a:tc>
                  <a:txBody>
                    <a:bodyPr/>
                    <a:lstStyle/>
                    <a:p>
                      <a:r>
                        <a:rPr lang="en-NZ" sz="2400" dirty="0"/>
                        <a:t>Vision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NZ" sz="2000" dirty="0"/>
                        <a:t>Able to read instruments and charts and</a:t>
                      </a:r>
                      <a:r>
                        <a:rPr lang="en-NZ" sz="2000" baseline="0" dirty="0"/>
                        <a:t> observe objects in conditions of glare or reduced contrast sensitivity.</a:t>
                      </a:r>
                    </a:p>
                    <a:p>
                      <a:endParaRPr lang="en-NZ" sz="2000" baseline="0" dirty="0"/>
                    </a:p>
                    <a:p>
                      <a:r>
                        <a:rPr lang="en-NZ" sz="2000" baseline="0" dirty="0"/>
                        <a:t>Carries and uses spectacles if necessary</a:t>
                      </a:r>
                      <a:endParaRPr lang="en-NZ" sz="2000" dirty="0"/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7786">
                <a:tc>
                  <a:txBody>
                    <a:bodyPr/>
                    <a:lstStyle/>
                    <a:p>
                      <a:r>
                        <a:rPr lang="en-NZ" sz="2400" dirty="0"/>
                        <a:t>Hearing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NZ" sz="2000" dirty="0"/>
                        <a:t>Able to hear your instructions and accurately interpret ATC and communications from other aircraft</a:t>
                      </a:r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8591">
                <a:tc>
                  <a:txBody>
                    <a:bodyPr/>
                    <a:lstStyle/>
                    <a:p>
                      <a:r>
                        <a:rPr lang="en-NZ" sz="2400" dirty="0"/>
                        <a:t>Cognition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en-NZ" sz="2000" dirty="0"/>
                        <a:t>Ability to multi-task, cope with emergencies and problem solve whilst performing</a:t>
                      </a:r>
                      <a:r>
                        <a:rPr lang="en-NZ" sz="2000" baseline="0" dirty="0"/>
                        <a:t> pilot duties</a:t>
                      </a:r>
                      <a:endParaRPr lang="en-NZ" sz="2000" dirty="0"/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0742" name="Title 2">
            <a:extLst>
              <a:ext uri="{FF2B5EF4-FFF2-40B4-BE49-F238E27FC236}">
                <a16:creationId xmlns:a16="http://schemas.microsoft.com/office/drawing/2014/main" id="{30461EEB-8749-49AA-9F37-1089D8E56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254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NZ">
                <a:solidFill>
                  <a:schemeClr val="tx2">
                    <a:satMod val="130000"/>
                  </a:schemeClr>
                </a:solidFill>
              </a:rPr>
              <a:t>Summary or possible problems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9">
            <a:extLst>
              <a:ext uri="{FF2B5EF4-FFF2-40B4-BE49-F238E27FC236}">
                <a16:creationId xmlns:a16="http://schemas.microsoft.com/office/drawing/2014/main" id="{484D9E9C-6385-4BF2-A0B1-895DE3EF5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43" y="274638"/>
            <a:ext cx="9691007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NZ" dirty="0">
                <a:solidFill>
                  <a:schemeClr val="tx2">
                    <a:satMod val="130000"/>
                  </a:schemeClr>
                </a:solidFill>
              </a:rPr>
              <a:t>What Can You Do as the Flying Instructor?</a:t>
            </a:r>
          </a:p>
        </p:txBody>
      </p:sp>
      <p:pic>
        <p:nvPicPr>
          <p:cNvPr id="34819" name="Picture 6">
            <a:extLst>
              <a:ext uri="{FF2B5EF4-FFF2-40B4-BE49-F238E27FC236}">
                <a16:creationId xmlns:a16="http://schemas.microsoft.com/office/drawing/2014/main" id="{FD329C19-057D-42E5-907F-17A78EFE5E1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297" y="1743076"/>
            <a:ext cx="5145649" cy="3618034"/>
          </a:xfrm>
          <a:noFill/>
        </p:spPr>
      </p:pic>
      <p:sp>
        <p:nvSpPr>
          <p:cNvPr id="34820" name="Content Placeholder 10">
            <a:extLst>
              <a:ext uri="{FF2B5EF4-FFF2-40B4-BE49-F238E27FC236}">
                <a16:creationId xmlns:a16="http://schemas.microsoft.com/office/drawing/2014/main" id="{A301AFB5-BED6-408D-A1E8-8D4BE43299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693" y="1743076"/>
            <a:ext cx="3829050" cy="5072063"/>
          </a:xfrm>
        </p:spPr>
        <p:txBody>
          <a:bodyPr/>
          <a:lstStyle/>
          <a:p>
            <a:pPr eaLnBrk="1" hangingPunct="1"/>
            <a:r>
              <a:rPr lang="en-NZ" altLang="en-US" sz="2000" dirty="0"/>
              <a:t>Look for Problems with:</a:t>
            </a:r>
          </a:p>
          <a:p>
            <a:pPr lvl="1" eaLnBrk="1" hangingPunct="1"/>
            <a:r>
              <a:rPr lang="en-NZ" altLang="en-US" sz="2000" dirty="0"/>
              <a:t>General Mobility</a:t>
            </a:r>
          </a:p>
          <a:p>
            <a:pPr lvl="1" eaLnBrk="1" hangingPunct="1"/>
            <a:r>
              <a:rPr lang="en-NZ" altLang="en-US" sz="2000" dirty="0"/>
              <a:t>Strength</a:t>
            </a:r>
          </a:p>
          <a:p>
            <a:pPr lvl="1" eaLnBrk="1" hangingPunct="1"/>
            <a:r>
              <a:rPr lang="en-NZ" altLang="en-US" sz="2000" dirty="0"/>
              <a:t>Vision</a:t>
            </a:r>
          </a:p>
          <a:p>
            <a:pPr lvl="1" eaLnBrk="1" hangingPunct="1"/>
            <a:r>
              <a:rPr lang="en-NZ" altLang="en-US" sz="2000" dirty="0"/>
              <a:t>Hearing</a:t>
            </a:r>
          </a:p>
          <a:p>
            <a:pPr lvl="1" eaLnBrk="1" hangingPunct="1"/>
            <a:r>
              <a:rPr lang="en-NZ" altLang="en-US" sz="2000" dirty="0"/>
              <a:t>Cognition</a:t>
            </a:r>
          </a:p>
          <a:p>
            <a:pPr eaLnBrk="1" hangingPunct="1"/>
            <a:r>
              <a:rPr lang="en-NZ" altLang="en-US" sz="2000" dirty="0"/>
              <a:t>Adapt teaching technique</a:t>
            </a:r>
          </a:p>
          <a:p>
            <a:pPr eaLnBrk="1" hangingPunct="1"/>
            <a:r>
              <a:rPr lang="en-NZ" altLang="en-US" sz="2000" dirty="0"/>
              <a:t>Seek advice from experienced colleague</a:t>
            </a:r>
          </a:p>
          <a:p>
            <a:pPr eaLnBrk="1" hangingPunct="1"/>
            <a:endParaRPr lang="en-NZ" altLang="en-US" dirty="0"/>
          </a:p>
          <a:p>
            <a:pPr lvl="1" eaLnBrk="1" hangingPunct="1"/>
            <a:endParaRPr lang="en-NZ" alt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29267-7C1D-4C4B-8B39-CD1C302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32014"/>
            <a:ext cx="8596668" cy="8545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BFR or currency training / type rating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3100" dirty="0">
                <a:solidFill>
                  <a:srgbClr val="FF0000"/>
                </a:solidFill>
              </a:rPr>
              <a:t>Check experience and recent experience </a:t>
            </a:r>
            <a:br>
              <a:rPr lang="en-US" dirty="0"/>
            </a:br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C192E-9AB9-4D19-BF6D-6C45216120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2510" y="1597889"/>
            <a:ext cx="4528860" cy="4673602"/>
          </a:xfrm>
          <a:ln w="22225">
            <a:solidFill>
              <a:schemeClr val="accent1">
                <a:shade val="50000"/>
              </a:schemeClr>
            </a:solidFill>
          </a:ln>
        </p:spPr>
        <p:txBody>
          <a:bodyPr>
            <a:normAutofit lnSpcReduction="10000"/>
          </a:bodyPr>
          <a:lstStyle/>
          <a:p>
            <a:r>
              <a:rPr lang="en-US" sz="2400" dirty="0"/>
              <a:t>BFR / check flight / type rating showing good skills, commensurate with experience and currency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Instructor input result in better skills </a:t>
            </a:r>
          </a:p>
          <a:p>
            <a:pPr lvl="3"/>
            <a:r>
              <a:rPr lang="en-US" sz="5400" dirty="0">
                <a:solidFill>
                  <a:schemeClr val="accent4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</a:t>
            </a:r>
            <a:endParaRPr lang="en-NZ" sz="5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A39CB-56A6-42C6-BF5B-431EF813B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70" y="1597891"/>
            <a:ext cx="4184034" cy="4673600"/>
          </a:xfrm>
          <a:ln w="22225">
            <a:solidFill>
              <a:schemeClr val="accent1">
                <a:shade val="50000"/>
              </a:schemeClr>
            </a:solidFill>
          </a:ln>
        </p:spPr>
        <p:txBody>
          <a:bodyPr>
            <a:normAutofit lnSpcReduction="10000"/>
          </a:bodyPr>
          <a:lstStyle/>
          <a:p>
            <a:r>
              <a:rPr lang="en-US" sz="2400" dirty="0"/>
              <a:t>BFR / check flight type rating not showing good skills</a:t>
            </a:r>
          </a:p>
          <a:p>
            <a:pPr lvl="1"/>
            <a:r>
              <a:rPr lang="en-US" sz="2200" dirty="0"/>
              <a:t>Currency issue ? Pilot quickly regain skills </a:t>
            </a:r>
          </a:p>
          <a:p>
            <a:pPr lvl="1"/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   </a:t>
            </a:r>
            <a:endParaRPr lang="en-NZ" sz="4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Cognitive issue ? </a:t>
            </a:r>
            <a:r>
              <a:rPr lang="en-US" sz="2200" dirty="0">
                <a:solidFill>
                  <a:schemeClr val="tx1"/>
                </a:solidFill>
              </a:rPr>
              <a:t>Pilot slow to recover skills, ongoing deficiencies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Safe enough ?   </a:t>
            </a:r>
            <a:r>
              <a:rPr lang="en-US" sz="2200" dirty="0">
                <a:solidFill>
                  <a:schemeClr val="tx1"/>
                </a:solidFill>
                <a:highlight>
                  <a:srgbClr val="FF0000"/>
                </a:highlight>
              </a:rPr>
              <a:t>🚩</a:t>
            </a:r>
            <a:endParaRPr lang="en-US" sz="22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  </a:t>
            </a:r>
            <a:endParaRPr lang="en-NZ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403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505B3763-7B4F-4711-86FC-28729C157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1508125"/>
            <a:ext cx="6858000" cy="478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itle 3">
            <a:extLst>
              <a:ext uri="{FF2B5EF4-FFF2-40B4-BE49-F238E27FC236}">
                <a16:creationId xmlns:a16="http://schemas.microsoft.com/office/drawing/2014/main" id="{3A1B1CFF-B466-48A3-BC93-9C776745F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NZ">
                <a:solidFill>
                  <a:schemeClr val="tx2">
                    <a:satMod val="130000"/>
                  </a:schemeClr>
                </a:solidFill>
              </a:rPr>
              <a:t>The Last Resort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F1807BF6-A1F8-40BF-B974-2E3E192E1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NZ" dirty="0">
                <a:solidFill>
                  <a:schemeClr val="tx2">
                    <a:satMod val="130000"/>
                  </a:schemeClr>
                </a:solidFill>
              </a:rPr>
              <a:t>Cause for increase pilots population getting older 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FDAAE724-D8DB-43AB-A374-66C473E05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768" y="2409092"/>
            <a:ext cx="7686675" cy="3548344"/>
          </a:xfrm>
        </p:spPr>
        <p:txBody>
          <a:bodyPr>
            <a:normAutofit/>
          </a:bodyPr>
          <a:lstStyle/>
          <a:p>
            <a:pPr eaLnBrk="1" hangingPunct="1"/>
            <a:r>
              <a:rPr lang="en-NZ" altLang="en-US" sz="2400" dirty="0"/>
              <a:t>Aging of population - people live longer</a:t>
            </a:r>
          </a:p>
          <a:p>
            <a:pPr eaLnBrk="1" hangingPunct="1"/>
            <a:r>
              <a:rPr lang="en-NZ" altLang="en-US" sz="2400" dirty="0"/>
              <a:t>In NZ, no age limit for CAA medical certification</a:t>
            </a:r>
          </a:p>
          <a:p>
            <a:pPr eaLnBrk="1" hangingPunct="1"/>
            <a:r>
              <a:rPr lang="en-NZ" altLang="en-US" sz="2400" dirty="0"/>
              <a:t>ICAO standards now accepting ATPL until age 65 -&gt; considering age 67  </a:t>
            </a:r>
          </a:p>
          <a:p>
            <a:pPr eaLnBrk="1" hangingPunct="1"/>
            <a:r>
              <a:rPr lang="en-NZ" altLang="en-US" sz="2400" dirty="0"/>
              <a:t>Growth in air traffic, thus increased demand for more pilots, hopefully experienced pilots.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DEB7AECC-61F5-4A07-A441-724848415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45830"/>
            <a:ext cx="8596668" cy="747712"/>
          </a:xfrm>
        </p:spPr>
        <p:txBody>
          <a:bodyPr/>
          <a:lstStyle/>
          <a:p>
            <a:pPr>
              <a:defRPr/>
            </a:pPr>
            <a:r>
              <a:rPr lang="en-NZ" dirty="0">
                <a:solidFill>
                  <a:schemeClr val="tx2">
                    <a:satMod val="130000"/>
                  </a:schemeClr>
                </a:solidFill>
              </a:rPr>
              <a:t>Reminder of Obligations</a:t>
            </a:r>
          </a:p>
        </p:txBody>
      </p:sp>
      <p:pic>
        <p:nvPicPr>
          <p:cNvPr id="37891" name="Picture 2">
            <a:extLst>
              <a:ext uri="{FF2B5EF4-FFF2-40B4-BE49-F238E27FC236}">
                <a16:creationId xmlns:a16="http://schemas.microsoft.com/office/drawing/2014/main" id="{AB5C3137-2328-486C-AF3E-E248280AF9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85939"/>
            <a:ext cx="9164638" cy="3500437"/>
          </a:xfr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1FD8D5C-341E-4351-8ED0-F5DABD4295C0}"/>
              </a:ext>
            </a:extLst>
          </p:cNvPr>
          <p:cNvSpPr/>
          <p:nvPr/>
        </p:nvSpPr>
        <p:spPr>
          <a:xfrm>
            <a:off x="6667501" y="2143125"/>
            <a:ext cx="2143125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B77AA31-11EA-40D0-9966-799A261612CE}"/>
              </a:ext>
            </a:extLst>
          </p:cNvPr>
          <p:cNvSpPr/>
          <p:nvPr/>
        </p:nvSpPr>
        <p:spPr>
          <a:xfrm>
            <a:off x="1952625" y="4286250"/>
            <a:ext cx="8572500" cy="1214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NZ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0F02E8FF-A557-4B9F-82C6-AC301B8771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054" y="334386"/>
            <a:ext cx="9330459" cy="6357937"/>
          </a:xfrm>
          <a:noFill/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C37DA0-1C34-40F1-9F86-39B928123908}"/>
              </a:ext>
            </a:extLst>
          </p:cNvPr>
          <p:cNvSpPr/>
          <p:nvPr/>
        </p:nvSpPr>
        <p:spPr>
          <a:xfrm>
            <a:off x="6444762" y="1019908"/>
            <a:ext cx="2320547" cy="1390783"/>
          </a:xfrm>
          <a:prstGeom prst="round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ED272A8-766F-4006-85F3-080EC91A2866}"/>
              </a:ext>
            </a:extLst>
          </p:cNvPr>
          <p:cNvSpPr/>
          <p:nvPr/>
        </p:nvSpPr>
        <p:spPr>
          <a:xfrm>
            <a:off x="1230213" y="2733608"/>
            <a:ext cx="2320547" cy="1390783"/>
          </a:xfrm>
          <a:prstGeom prst="round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BB92CA-E29C-4602-8EB8-AE154DAF7326}"/>
              </a:ext>
            </a:extLst>
          </p:cNvPr>
          <p:cNvSpPr/>
          <p:nvPr/>
        </p:nvSpPr>
        <p:spPr>
          <a:xfrm>
            <a:off x="3775453" y="2650125"/>
            <a:ext cx="2385202" cy="1390783"/>
          </a:xfrm>
          <a:prstGeom prst="round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5268BA-6BD7-42CB-AD42-57C348535765}"/>
              </a:ext>
            </a:extLst>
          </p:cNvPr>
          <p:cNvSpPr/>
          <p:nvPr/>
        </p:nvSpPr>
        <p:spPr>
          <a:xfrm>
            <a:off x="6444761" y="2549236"/>
            <a:ext cx="2320547" cy="1509433"/>
          </a:xfrm>
          <a:prstGeom prst="round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B24AEA-54DA-4E4D-BD05-E078079DFDBC}"/>
              </a:ext>
            </a:extLst>
          </p:cNvPr>
          <p:cNvSpPr/>
          <p:nvPr/>
        </p:nvSpPr>
        <p:spPr>
          <a:xfrm>
            <a:off x="2390486" y="4303435"/>
            <a:ext cx="2320547" cy="1390783"/>
          </a:xfrm>
          <a:prstGeom prst="round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>
            <a:extLst>
              <a:ext uri="{FF2B5EF4-FFF2-40B4-BE49-F238E27FC236}">
                <a16:creationId xmlns:a16="http://schemas.microsoft.com/office/drawing/2014/main" id="{219FEBC5-D083-45FD-BD54-D5D39B273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289" y="1270000"/>
            <a:ext cx="2846497" cy="5280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87C94264-C436-4380-B224-98676AFB78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4279" y="344541"/>
            <a:ext cx="8596668" cy="713709"/>
          </a:xfrm>
        </p:spPr>
        <p:txBody>
          <a:bodyPr/>
          <a:lstStyle/>
          <a:p>
            <a:pPr>
              <a:defRPr/>
            </a:pPr>
            <a:r>
              <a:rPr lang="en-NZ" dirty="0">
                <a:solidFill>
                  <a:schemeClr val="tx2">
                    <a:satMod val="130000"/>
                  </a:schemeClr>
                </a:solidFill>
              </a:rPr>
              <a:t>Personal Strategies &amp; Advice to pilots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0964" name="Rectangle 1027">
            <a:extLst>
              <a:ext uri="{FF2B5EF4-FFF2-40B4-BE49-F238E27FC236}">
                <a16:creationId xmlns:a16="http://schemas.microsoft.com/office/drawing/2014/main" id="{3BDFD72B-B5E1-4095-A393-BBD76692B2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82255" y="1421000"/>
            <a:ext cx="9356593" cy="4978401"/>
          </a:xfrm>
        </p:spPr>
        <p:txBody>
          <a:bodyPr/>
          <a:lstStyle/>
          <a:p>
            <a:pPr eaLnBrk="1" hangingPunct="1"/>
            <a:r>
              <a:rPr lang="en-NZ" altLang="en-US" sz="2400" dirty="0"/>
              <a:t>Age well and wisely</a:t>
            </a:r>
          </a:p>
          <a:p>
            <a:pPr lvl="1" eaLnBrk="1" hangingPunct="1"/>
            <a:r>
              <a:rPr lang="en-NZ" altLang="en-US" sz="2400" dirty="0"/>
              <a:t>Exercise</a:t>
            </a:r>
          </a:p>
          <a:p>
            <a:pPr lvl="1" eaLnBrk="1" hangingPunct="1"/>
            <a:r>
              <a:rPr lang="en-NZ" altLang="en-US" sz="2400" dirty="0"/>
              <a:t>Sleep hygiene</a:t>
            </a:r>
          </a:p>
          <a:p>
            <a:pPr lvl="1" eaLnBrk="1" hangingPunct="1"/>
            <a:r>
              <a:rPr lang="en-NZ" altLang="en-US" sz="2400" dirty="0"/>
              <a:t>Eating well</a:t>
            </a:r>
          </a:p>
          <a:p>
            <a:pPr lvl="1" eaLnBrk="1" hangingPunct="1"/>
            <a:r>
              <a:rPr lang="en-NZ" altLang="en-US" sz="2400" dirty="0"/>
              <a:t>Limit alcohol </a:t>
            </a:r>
          </a:p>
          <a:p>
            <a:pPr eaLnBrk="1" hangingPunct="1"/>
            <a:r>
              <a:rPr lang="en-NZ" altLang="en-US" sz="2400" dirty="0"/>
              <a:t>Know yourself and your health</a:t>
            </a:r>
          </a:p>
          <a:p>
            <a:pPr eaLnBrk="1" hangingPunct="1"/>
            <a:r>
              <a:rPr lang="en-NZ" altLang="en-US" sz="2400" dirty="0">
                <a:solidFill>
                  <a:srgbClr val="FF0000"/>
                </a:solidFill>
              </a:rPr>
              <a:t>Remain current !</a:t>
            </a:r>
          </a:p>
          <a:p>
            <a:pPr eaLnBrk="1" hangingPunct="1"/>
            <a:r>
              <a:rPr lang="en-US" altLang="en-US" sz="2400" dirty="0">
                <a:solidFill>
                  <a:srgbClr val="FF0000"/>
                </a:solidFill>
              </a:rPr>
              <a:t>Beware of delusions of adequacy</a:t>
            </a: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>
            <a:extLst>
              <a:ext uri="{FF2B5EF4-FFF2-40B4-BE49-F238E27FC236}">
                <a16:creationId xmlns:a16="http://schemas.microsoft.com/office/drawing/2014/main" id="{A3FDACDA-5587-4790-AEF2-42E1B8463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458" y="802296"/>
            <a:ext cx="2826849" cy="523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>
            <a:extLst>
              <a:ext uri="{FF2B5EF4-FFF2-40B4-BE49-F238E27FC236}">
                <a16:creationId xmlns:a16="http://schemas.microsoft.com/office/drawing/2014/main" id="{C34FB3D1-7312-49E1-BB5F-40CB4628E1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NZ">
                <a:solidFill>
                  <a:schemeClr val="tx2">
                    <a:satMod val="130000"/>
                  </a:schemeClr>
                </a:solidFill>
              </a:rPr>
              <a:t>Dietary Factors</a:t>
            </a:r>
            <a:endParaRPr lang="en-US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2A421276-12DB-4B50-A5A6-CC70EE62C9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7334" y="1811215"/>
            <a:ext cx="8596668" cy="4230147"/>
          </a:xfrm>
        </p:spPr>
        <p:txBody>
          <a:bodyPr/>
          <a:lstStyle/>
          <a:p>
            <a:pPr eaLnBrk="1" hangingPunct="1"/>
            <a:r>
              <a:rPr lang="en-NZ" altLang="en-US" sz="2400" dirty="0"/>
              <a:t>Starvation vs. Overweight</a:t>
            </a:r>
          </a:p>
          <a:p>
            <a:pPr eaLnBrk="1" hangingPunct="1"/>
            <a:r>
              <a:rPr lang="en-NZ" altLang="en-US" sz="2400" dirty="0"/>
              <a:t>Anti-oxidants</a:t>
            </a:r>
          </a:p>
          <a:p>
            <a:pPr eaLnBrk="1" hangingPunct="1"/>
            <a:r>
              <a:rPr lang="en-NZ" altLang="en-US" sz="2400" dirty="0"/>
              <a:t>Japanese and Mediterranean diets</a:t>
            </a:r>
          </a:p>
          <a:p>
            <a:pPr eaLnBrk="1" hangingPunct="1"/>
            <a:r>
              <a:rPr lang="en-NZ" altLang="en-US" sz="2400" dirty="0"/>
              <a:t>Unsaturated fats</a:t>
            </a:r>
          </a:p>
          <a:p>
            <a:pPr eaLnBrk="1" hangingPunct="1"/>
            <a:r>
              <a:rPr lang="en-NZ" altLang="en-US" sz="2400" dirty="0"/>
              <a:t>Salt</a:t>
            </a:r>
          </a:p>
          <a:p>
            <a:pPr eaLnBrk="1" hangingPunct="1"/>
            <a:r>
              <a:rPr lang="en-NZ" altLang="en-US" sz="2400" dirty="0"/>
              <a:t>Specific disease factors</a:t>
            </a:r>
          </a:p>
          <a:p>
            <a:pPr eaLnBrk="1" hangingPunct="1"/>
            <a:r>
              <a:rPr lang="en-NZ" altLang="en-US" sz="2400" dirty="0"/>
              <a:t>Alcohol</a:t>
            </a: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CEF2F-890B-4A39-9787-82D5E62E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28600"/>
            <a:ext cx="8596668" cy="9495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Surveillance Reports to CAA</a:t>
            </a:r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A3EC7-2B05-4758-9445-EBE3A7F02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78169"/>
            <a:ext cx="8596668" cy="5073162"/>
          </a:xfrm>
        </p:spPr>
        <p:txBody>
          <a:bodyPr>
            <a:normAutofit/>
          </a:bodyPr>
          <a:lstStyle/>
          <a:p>
            <a:r>
              <a:rPr lang="en-US" sz="2000" dirty="0"/>
              <a:t>Reports required from Flight instructor / CFI or Chief pilot</a:t>
            </a:r>
          </a:p>
          <a:p>
            <a:r>
              <a:rPr lang="en-US" sz="2000" dirty="0"/>
              <a:t>Pilots with conditions under surveillance</a:t>
            </a:r>
          </a:p>
          <a:p>
            <a:pPr lvl="1"/>
            <a:r>
              <a:rPr lang="en-US" sz="2000" dirty="0"/>
              <a:t>History of drug or problematic alcohol use; </a:t>
            </a:r>
          </a:p>
          <a:p>
            <a:pPr lvl="1"/>
            <a:r>
              <a:rPr lang="en-US" sz="2000" dirty="0"/>
              <a:t>History of mental illness, i.e., Depression </a:t>
            </a:r>
          </a:p>
          <a:p>
            <a:pPr lvl="1"/>
            <a:r>
              <a:rPr lang="en-US" sz="2000" dirty="0"/>
              <a:t>Learning difficulties, </a:t>
            </a:r>
          </a:p>
          <a:p>
            <a:pPr lvl="1"/>
            <a:r>
              <a:rPr lang="en-US" sz="2000" dirty="0"/>
              <a:t>Attention deficient syndrome, Obsessive compulsive. </a:t>
            </a:r>
          </a:p>
          <a:p>
            <a:r>
              <a:rPr lang="en-US" sz="2000" dirty="0"/>
              <a:t>Instructor does not know the condition but what we need:</a:t>
            </a:r>
          </a:p>
          <a:p>
            <a:pPr lvl="1"/>
            <a:r>
              <a:rPr lang="en-US" sz="2000" dirty="0"/>
              <a:t>Comments on progress, learning issue, writing issue, Speech issue,  </a:t>
            </a:r>
          </a:p>
          <a:p>
            <a:pPr lvl="1"/>
            <a:r>
              <a:rPr lang="en-US" sz="2000" dirty="0"/>
              <a:t>Obsessive behaviour,  </a:t>
            </a:r>
          </a:p>
          <a:p>
            <a:pPr lvl="1"/>
            <a:r>
              <a:rPr lang="en-US" sz="2000" dirty="0"/>
              <a:t>Behaviour etc. </a:t>
            </a:r>
          </a:p>
          <a:p>
            <a:pPr lvl="1"/>
            <a:r>
              <a:rPr lang="en-US" sz="2000" dirty="0"/>
              <a:t>Physical issues, hearing , vision etc.   </a:t>
            </a:r>
            <a:endParaRPr lang="en-NZ" sz="2000" dirty="0"/>
          </a:p>
        </p:txBody>
      </p:sp>
    </p:spTree>
    <p:extLst>
      <p:ext uri="{BB962C8B-B14F-4D97-AF65-F5344CB8AC3E}">
        <p14:creationId xmlns:p14="http://schemas.microsoft.com/office/powerpoint/2010/main" val="849300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6ACB-40B8-40A9-A552-F5649A382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35" y="274638"/>
            <a:ext cx="5014542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en-NZ" dirty="0"/>
            </a:br>
            <a:br>
              <a:rPr lang="en-NZ" dirty="0">
                <a:solidFill>
                  <a:schemeClr val="tx1"/>
                </a:solidFill>
              </a:rPr>
            </a:br>
            <a:br>
              <a:rPr lang="en-NZ" dirty="0">
                <a:solidFill>
                  <a:schemeClr val="tx1"/>
                </a:solidFill>
              </a:rPr>
            </a:br>
            <a:r>
              <a:rPr lang="en-NZ" dirty="0">
                <a:solidFill>
                  <a:schemeClr val="tx1"/>
                </a:solidFill>
              </a:rPr>
              <a:t>Where is this ?</a:t>
            </a:r>
          </a:p>
        </p:txBody>
      </p:sp>
      <p:pic>
        <p:nvPicPr>
          <p:cNvPr id="41987" name="Picture 2">
            <a:extLst>
              <a:ext uri="{FF2B5EF4-FFF2-40B4-BE49-F238E27FC236}">
                <a16:creationId xmlns:a16="http://schemas.microsoft.com/office/drawing/2014/main" id="{A8B2D7B6-B528-4E65-927D-E06FA471D0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2909" y="274638"/>
            <a:ext cx="5395545" cy="4046660"/>
          </a:xfrm>
          <a:noFill/>
        </p:spPr>
      </p:pic>
      <p:pic>
        <p:nvPicPr>
          <p:cNvPr id="41988" name="Picture 3">
            <a:extLst>
              <a:ext uri="{FF2B5EF4-FFF2-40B4-BE49-F238E27FC236}">
                <a16:creationId xmlns:a16="http://schemas.microsoft.com/office/drawing/2014/main" id="{D8137AF8-A51B-4524-AEF0-351FCA237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66" y="3019181"/>
            <a:ext cx="5014542" cy="356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4">
            <a:extLst>
              <a:ext uri="{FF2B5EF4-FFF2-40B4-BE49-F238E27FC236}">
                <a16:creationId xmlns:a16="http://schemas.microsoft.com/office/drawing/2014/main" id="{F4F673DB-2B8D-49B4-B17F-1C717560B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4689" y="4143375"/>
            <a:ext cx="30003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NZ" altLang="en-US" sz="2800" dirty="0"/>
          </a:p>
          <a:p>
            <a:pPr eaLnBrk="1" hangingPunct="1"/>
            <a:r>
              <a:rPr lang="en-NZ" altLang="en-US" sz="2800" dirty="0"/>
              <a:t>Clue:</a:t>
            </a:r>
          </a:p>
          <a:p>
            <a:pPr eaLnBrk="1" hangingPunct="1"/>
            <a:endParaRPr lang="en-NZ" altLang="en-US" sz="2800" dirty="0"/>
          </a:p>
          <a:p>
            <a:pPr eaLnBrk="1" hangingPunct="1"/>
            <a:r>
              <a:rPr lang="en-NZ" altLang="en-US" sz="2800" dirty="0"/>
              <a:t>Swiss cheese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AD04CCB2-28E6-46CD-AF17-EAA1F2CBE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42081"/>
            <a:ext cx="4378614" cy="657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itle 6">
            <a:extLst>
              <a:ext uri="{FF2B5EF4-FFF2-40B4-BE49-F238E27FC236}">
                <a16:creationId xmlns:a16="http://schemas.microsoft.com/office/drawing/2014/main" id="{D6052EA4-4681-42D3-BCD6-89B8D40DC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564" y="738909"/>
            <a:ext cx="4757737" cy="64654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NZ" dirty="0">
                <a:solidFill>
                  <a:schemeClr val="tx2">
                    <a:satMod val="130000"/>
                  </a:schemeClr>
                </a:solidFill>
              </a:rPr>
              <a:t>Questions 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A7E07-2B0E-450A-9EC9-0CFB0FD35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602" y="5873317"/>
            <a:ext cx="4286250" cy="491547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NZ" sz="2800" dirty="0"/>
              <a:t>CAP 10 – </a:t>
            </a:r>
            <a:r>
              <a:rPr lang="en-NZ" sz="2800" dirty="0" err="1"/>
              <a:t>Avions</a:t>
            </a:r>
            <a:r>
              <a:rPr lang="en-NZ" sz="2800" dirty="0"/>
              <a:t> </a:t>
            </a:r>
            <a:r>
              <a:rPr lang="en-NZ" sz="2800" dirty="0" err="1"/>
              <a:t>Mudry</a:t>
            </a:r>
            <a:endParaRPr lang="en-NZ"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19A770-22EE-4E3C-B503-AE7C1ABAAE32}"/>
              </a:ext>
            </a:extLst>
          </p:cNvPr>
          <p:cNvSpPr/>
          <p:nvPr/>
        </p:nvSpPr>
        <p:spPr>
          <a:xfrm>
            <a:off x="4957763" y="3428999"/>
            <a:ext cx="55162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cs typeface="Times New Roman" charset="0"/>
              </a:rPr>
              <a:t>Golaszewski</a:t>
            </a:r>
            <a:br>
              <a:rPr lang="en-US" sz="2400" dirty="0">
                <a:cs typeface="Times New Roman" charset="0"/>
              </a:rPr>
            </a:br>
            <a:endParaRPr lang="en-US" sz="2200" dirty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en-US" sz="2200" dirty="0">
                <a:solidFill>
                  <a:prstClr val="black"/>
                </a:solidFill>
                <a:ea typeface="+mj-ea"/>
                <a:cs typeface="+mj-cs"/>
              </a:rPr>
              <a:t>https://skybrary.aero/sites/default/files/bookshelf/3838.pdf</a:t>
            </a:r>
            <a:endParaRPr lang="en-N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B9FC0F4D-D64E-499E-B85C-946A447FD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NZ">
                <a:solidFill>
                  <a:schemeClr val="tx2">
                    <a:satMod val="130000"/>
                  </a:schemeClr>
                </a:solidFill>
              </a:rPr>
              <a:t>Age pyramid for pilots in the USA</a:t>
            </a:r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8B2063F5-6731-4882-BC07-6692CB52FC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9100" y="1735139"/>
            <a:ext cx="7499350" cy="4225925"/>
          </a:xfrm>
          <a:noFill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2E158AF-8B9E-4129-AE95-ECFE4C1CEDF5}"/>
              </a:ext>
            </a:extLst>
          </p:cNvPr>
          <p:cNvCxnSpPr/>
          <p:nvPr/>
        </p:nvCxnSpPr>
        <p:spPr>
          <a:xfrm>
            <a:off x="6953250" y="2622550"/>
            <a:ext cx="2428875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67792D-3609-474C-995F-C886AD5811E2}"/>
              </a:ext>
            </a:extLst>
          </p:cNvPr>
          <p:cNvCxnSpPr/>
          <p:nvPr/>
        </p:nvCxnSpPr>
        <p:spPr>
          <a:xfrm rot="5400000">
            <a:off x="7381875" y="3267076"/>
            <a:ext cx="2643188" cy="13573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D5057F9A-8B96-4589-AFB1-F2A28F0D2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NZ">
                <a:solidFill>
                  <a:schemeClr val="tx2">
                    <a:satMod val="130000"/>
                  </a:schemeClr>
                </a:solidFill>
              </a:rPr>
              <a:t>Average Age of Pilots USA</a:t>
            </a:r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6ABF8ABB-9B82-4830-8A34-33BA3DD281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9100" y="1711325"/>
            <a:ext cx="7499350" cy="4273550"/>
          </a:xfr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3B4B9-90FF-498C-AD15-C6282AC4D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>
              <a:defRPr/>
            </a:pPr>
            <a:r>
              <a:rPr lang="en-NZ" sz="3200" dirty="0">
                <a:solidFill>
                  <a:schemeClr val="tx2">
                    <a:satMod val="130000"/>
                  </a:schemeClr>
                </a:solidFill>
              </a:rPr>
              <a:t>John M Miller died in June 2008 aged 102, Still flying at age 101</a:t>
            </a:r>
          </a:p>
        </p:txBody>
      </p:sp>
      <p:pic>
        <p:nvPicPr>
          <p:cNvPr id="16387" name="Content Placeholder 3">
            <a:extLst>
              <a:ext uri="{FF2B5EF4-FFF2-40B4-BE49-F238E27FC236}">
                <a16:creationId xmlns:a16="http://schemas.microsoft.com/office/drawing/2014/main" id="{42EEC37B-9BAC-48D1-928B-CF2D8BB19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3707" y="2010456"/>
            <a:ext cx="3032125" cy="4525962"/>
          </a:xfrm>
        </p:spPr>
      </p:pic>
      <p:pic>
        <p:nvPicPr>
          <p:cNvPr id="13317" name="Picture 5">
            <a:extLst>
              <a:ext uri="{FF2B5EF4-FFF2-40B4-BE49-F238E27FC236}">
                <a16:creationId xmlns:a16="http://schemas.microsoft.com/office/drawing/2014/main" id="{FAD932BD-26A5-4607-9ED9-10B0E3355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427" y="2117271"/>
            <a:ext cx="5332412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52C5C-A234-4383-A03F-BFD8D625D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NZ" i="1" dirty="0">
                <a:solidFill>
                  <a:schemeClr val="tx2">
                    <a:satMod val="130000"/>
                  </a:schemeClr>
                </a:solidFill>
              </a:rPr>
              <a:t>Some Thoughts about aging …</a:t>
            </a:r>
            <a:br>
              <a:rPr lang="en-NZ" i="1" dirty="0">
                <a:solidFill>
                  <a:schemeClr val="tx2">
                    <a:satMod val="130000"/>
                  </a:schemeClr>
                </a:solidFill>
              </a:rPr>
            </a:br>
            <a:endParaRPr lang="en-NZ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762647F7-302F-46C4-B5D9-BB2EB1F48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037" y="1782519"/>
            <a:ext cx="8836269" cy="4465881"/>
          </a:xfrm>
        </p:spPr>
        <p:txBody>
          <a:bodyPr>
            <a:norm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NZ" altLang="en-US" dirty="0"/>
              <a:t>• </a:t>
            </a:r>
            <a:r>
              <a:rPr lang="en-NZ" altLang="en-US" sz="2400" dirty="0"/>
              <a:t>I’m slowing down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dirty="0"/>
              <a:t>• I keep gaining weight as I get older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dirty="0"/>
              <a:t>• I’m not as strong as I used to be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dirty="0"/>
              <a:t>• My memory isn’t good anymore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NZ" altLang="en-US" sz="2400" dirty="0"/>
              <a:t>• My body is aching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dirty="0"/>
              <a:t>•I’m getting too old for this…  NOT AT ALL!    </a:t>
            </a:r>
            <a:r>
              <a:rPr lang="en-US" altLang="en-US" sz="2400" dirty="0">
                <a:solidFill>
                  <a:srgbClr val="FF0000"/>
                </a:solidFill>
              </a:rPr>
              <a:t>Much Denial !  </a:t>
            </a:r>
          </a:p>
          <a:p>
            <a:pPr eaLnBrk="1" hangingPunct="1">
              <a:buFont typeface="Arial" panose="020B0604020202020204" pitchFamily="34" charset="0"/>
              <a:buNone/>
            </a:pPr>
            <a:br>
              <a:rPr lang="en-US" altLang="en-US" sz="2400" dirty="0">
                <a:solidFill>
                  <a:srgbClr val="FF0000"/>
                </a:solidFill>
              </a:rPr>
            </a:br>
            <a:r>
              <a:rPr lang="en-US" altLang="en-US" sz="2400" dirty="0">
                <a:solidFill>
                  <a:srgbClr val="FF0000"/>
                </a:solidFill>
              </a:rPr>
              <a:t>Critical role of instructors </a:t>
            </a:r>
            <a:endParaRPr lang="en-NZ" alt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79833167-3CFE-4E7B-860D-BEF9B6319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46" y="465992"/>
            <a:ext cx="4848593" cy="95164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NZ" dirty="0">
                <a:solidFill>
                  <a:schemeClr val="tx2">
                    <a:satMod val="130000"/>
                  </a:schemeClr>
                </a:solidFill>
              </a:rPr>
              <a:t>Changes</a:t>
            </a:r>
            <a:br>
              <a:rPr lang="en-NZ" dirty="0">
                <a:solidFill>
                  <a:schemeClr val="tx2">
                    <a:satMod val="130000"/>
                  </a:schemeClr>
                </a:solidFill>
              </a:rPr>
            </a:br>
            <a:endParaRPr lang="en-NZ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1C80EB46-545C-48C2-8A0B-172A9B5AF7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7346" y="1776048"/>
            <a:ext cx="4466492" cy="4401038"/>
          </a:xfrm>
        </p:spPr>
        <p:txBody>
          <a:bodyPr>
            <a:normAutofit/>
          </a:bodyPr>
          <a:lstStyle/>
          <a:p>
            <a:pPr eaLnBrk="1" hangingPunct="1"/>
            <a:r>
              <a:rPr lang="en-NZ" altLang="en-US" sz="2400" dirty="0"/>
              <a:t>Vision</a:t>
            </a:r>
          </a:p>
          <a:p>
            <a:pPr eaLnBrk="1" hangingPunct="1"/>
            <a:r>
              <a:rPr lang="en-NZ" altLang="en-US" sz="2400" dirty="0"/>
              <a:t>Hearing </a:t>
            </a:r>
          </a:p>
          <a:p>
            <a:pPr eaLnBrk="1" hangingPunct="1"/>
            <a:r>
              <a:rPr lang="en-US" altLang="en-US" sz="2400" dirty="0"/>
              <a:t>Strength and range of movements</a:t>
            </a:r>
          </a:p>
          <a:p>
            <a:pPr eaLnBrk="1" hangingPunct="1"/>
            <a:r>
              <a:rPr lang="en-NZ" altLang="en-US" sz="2400" dirty="0"/>
              <a:t>Posture and balance</a:t>
            </a:r>
          </a:p>
          <a:p>
            <a:pPr eaLnBrk="1" hangingPunct="1"/>
            <a:r>
              <a:rPr lang="en-NZ" altLang="en-US" sz="2400" dirty="0"/>
              <a:t>Sleep regulation</a:t>
            </a:r>
          </a:p>
          <a:p>
            <a:pPr eaLnBrk="1" hangingPunct="1"/>
            <a:r>
              <a:rPr lang="en-NZ" altLang="en-US" sz="2400" dirty="0"/>
              <a:t>Thermoregulation</a:t>
            </a:r>
          </a:p>
          <a:p>
            <a:pPr eaLnBrk="1" hangingPunct="1"/>
            <a:r>
              <a:rPr lang="en-NZ" altLang="en-US" sz="2400" dirty="0"/>
              <a:t>Mental function</a:t>
            </a:r>
          </a:p>
        </p:txBody>
      </p:sp>
      <p:pic>
        <p:nvPicPr>
          <p:cNvPr id="18436" name="Picture 2" descr="AirlinersNetPhotoID396654 compress">
            <a:extLst>
              <a:ext uri="{FF2B5EF4-FFF2-40B4-BE49-F238E27FC236}">
                <a16:creationId xmlns:a16="http://schemas.microsoft.com/office/drawing/2014/main" id="{BD86C518-D30C-4182-BB32-8605BC852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1" y="3214688"/>
            <a:ext cx="4676775" cy="351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 descr="AirlinersNetPhotoID354705 compress">
            <a:extLst>
              <a:ext uri="{FF2B5EF4-FFF2-40B4-BE49-F238E27FC236}">
                <a16:creationId xmlns:a16="http://schemas.microsoft.com/office/drawing/2014/main" id="{95D278A6-B06B-4A83-BD5B-99BCBE28F77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3088" y="285751"/>
            <a:ext cx="5014912" cy="3001963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79833167-3CFE-4E7B-860D-BEF9B6319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46" y="465992"/>
            <a:ext cx="4848593" cy="95164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NZ" dirty="0">
                <a:solidFill>
                  <a:schemeClr val="tx2">
                    <a:satMod val="130000"/>
                  </a:schemeClr>
                </a:solidFill>
              </a:rPr>
              <a:t>Changes</a:t>
            </a:r>
            <a:br>
              <a:rPr lang="en-NZ" dirty="0">
                <a:solidFill>
                  <a:schemeClr val="tx2">
                    <a:satMod val="130000"/>
                  </a:schemeClr>
                </a:solidFill>
              </a:rPr>
            </a:br>
            <a:endParaRPr lang="en-NZ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1C80EB46-545C-48C2-8A0B-172A9B5AF7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0197" y="1318848"/>
            <a:ext cx="4466492" cy="507316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NZ" altLang="en-US" sz="2400" dirty="0"/>
              <a:t>Vision</a:t>
            </a:r>
          </a:p>
          <a:p>
            <a:pPr eaLnBrk="1" hangingPunct="1"/>
            <a:r>
              <a:rPr lang="en-NZ" altLang="en-US" sz="2400" dirty="0"/>
              <a:t>Hearing </a:t>
            </a:r>
          </a:p>
          <a:p>
            <a:pPr eaLnBrk="1" hangingPunct="1"/>
            <a:r>
              <a:rPr lang="en-US" altLang="en-US" sz="2400" dirty="0"/>
              <a:t>Strength and range of movements</a:t>
            </a:r>
          </a:p>
          <a:p>
            <a:pPr eaLnBrk="1" hangingPunct="1"/>
            <a:r>
              <a:rPr lang="en-NZ" altLang="en-US" sz="2400" dirty="0"/>
              <a:t>Posture and balance</a:t>
            </a:r>
          </a:p>
          <a:p>
            <a:pPr eaLnBrk="1" hangingPunct="1"/>
            <a:r>
              <a:rPr lang="en-NZ" altLang="en-US" sz="2400" dirty="0"/>
              <a:t>Sleep regulation</a:t>
            </a:r>
          </a:p>
          <a:p>
            <a:pPr eaLnBrk="1" hangingPunct="1"/>
            <a:r>
              <a:rPr lang="en-NZ" altLang="en-US" sz="2400" dirty="0"/>
              <a:t>Thermoregulation</a:t>
            </a:r>
          </a:p>
          <a:p>
            <a:pPr eaLnBrk="1" hangingPunct="1"/>
            <a:r>
              <a:rPr lang="en-NZ" altLang="en-US" sz="2400" dirty="0">
                <a:solidFill>
                  <a:srgbClr val="FF0000"/>
                </a:solidFill>
              </a:rPr>
              <a:t>Mental function</a:t>
            </a:r>
          </a:p>
          <a:p>
            <a:pPr lvl="1"/>
            <a:r>
              <a:rPr lang="en-NZ" altLang="en-US" sz="2200" dirty="0">
                <a:solidFill>
                  <a:srgbClr val="FF0000"/>
                </a:solidFill>
              </a:rPr>
              <a:t>Brain works differently</a:t>
            </a:r>
          </a:p>
          <a:p>
            <a:pPr lvl="1"/>
            <a:r>
              <a:rPr lang="en-NZ" altLang="en-US" sz="2200" dirty="0">
                <a:solidFill>
                  <a:srgbClr val="FF0000"/>
                </a:solidFill>
              </a:rPr>
              <a:t>Learns differently </a:t>
            </a:r>
          </a:p>
          <a:p>
            <a:pPr lvl="1"/>
            <a:r>
              <a:rPr lang="en-NZ" altLang="en-US" sz="2200" dirty="0">
                <a:solidFill>
                  <a:srgbClr val="FF0000"/>
                </a:solidFill>
              </a:rPr>
              <a:t>Brain declining function</a:t>
            </a:r>
          </a:p>
          <a:p>
            <a:pPr lvl="1"/>
            <a:endParaRPr lang="en-NZ" altLang="en-US" sz="2200" dirty="0">
              <a:solidFill>
                <a:srgbClr val="FF0000"/>
              </a:solidFill>
            </a:endParaRPr>
          </a:p>
          <a:p>
            <a:pPr lvl="1"/>
            <a:endParaRPr lang="en-NZ" altLang="en-US" sz="2200" dirty="0">
              <a:solidFill>
                <a:srgbClr val="FF0000"/>
              </a:solidFill>
            </a:endParaRPr>
          </a:p>
        </p:txBody>
      </p:sp>
      <p:pic>
        <p:nvPicPr>
          <p:cNvPr id="18436" name="Picture 2" descr="AirlinersNetPhotoID396654 compress">
            <a:extLst>
              <a:ext uri="{FF2B5EF4-FFF2-40B4-BE49-F238E27FC236}">
                <a16:creationId xmlns:a16="http://schemas.microsoft.com/office/drawing/2014/main" id="{BD86C518-D30C-4182-BB32-8605BC852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1" y="3214688"/>
            <a:ext cx="4676775" cy="351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 descr="AirlinersNetPhotoID354705 compress">
            <a:extLst>
              <a:ext uri="{FF2B5EF4-FFF2-40B4-BE49-F238E27FC236}">
                <a16:creationId xmlns:a16="http://schemas.microsoft.com/office/drawing/2014/main" id="{95D278A6-B06B-4A83-BD5B-99BCBE28F77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3088" y="285751"/>
            <a:ext cx="5014912" cy="3001963"/>
          </a:xfrm>
          <a:noFill/>
        </p:spPr>
      </p:pic>
    </p:spTree>
    <p:extLst>
      <p:ext uri="{BB962C8B-B14F-4D97-AF65-F5344CB8AC3E}">
        <p14:creationId xmlns:p14="http://schemas.microsoft.com/office/powerpoint/2010/main" val="78956225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J005376 CAA Powerpoint Presentation 1.1 R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1032</Words>
  <Application>Microsoft Office PowerPoint</Application>
  <PresentationFormat>Widescreen</PresentationFormat>
  <Paragraphs>254</Paragraphs>
  <Slides>36</Slides>
  <Notes>33</Notes>
  <HiddenSlides>10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Trebuchet MS</vt:lpstr>
      <vt:lpstr>Verdana</vt:lpstr>
      <vt:lpstr>Wingdings 2</vt:lpstr>
      <vt:lpstr>Wingdings 3</vt:lpstr>
      <vt:lpstr>Facet</vt:lpstr>
      <vt:lpstr>J005376 CAA Powerpoint Presentation 1.1 RN</vt:lpstr>
      <vt:lpstr>PowerPoint Presentation</vt:lpstr>
      <vt:lpstr>Why speak about the aging pilot</vt:lpstr>
      <vt:lpstr>Cause for increase pilots population getting older </vt:lpstr>
      <vt:lpstr>Age pyramid for pilots in the USA</vt:lpstr>
      <vt:lpstr>Average Age of Pilots USA</vt:lpstr>
      <vt:lpstr>John M Miller died in June 2008 aged 102, Still flying at age 101</vt:lpstr>
      <vt:lpstr>Some Thoughts about aging … </vt:lpstr>
      <vt:lpstr>Changes </vt:lpstr>
      <vt:lpstr>Changes </vt:lpstr>
      <vt:lpstr>Vision</vt:lpstr>
      <vt:lpstr> Hearing </vt:lpstr>
      <vt:lpstr>Age and Hearing</vt:lpstr>
      <vt:lpstr>Strength and Motion </vt:lpstr>
      <vt:lpstr>Posture and  Balance  </vt:lpstr>
      <vt:lpstr>Sleep Regulation</vt:lpstr>
      <vt:lpstr>Sleep Regulation </vt:lpstr>
      <vt:lpstr>Cognition </vt:lpstr>
      <vt:lpstr> Cognition  </vt:lpstr>
      <vt:lpstr>Cognition   </vt:lpstr>
      <vt:lpstr>Cognition   </vt:lpstr>
      <vt:lpstr>Evidence for Age Related Pilot Performance Decrement </vt:lpstr>
      <vt:lpstr>How safe are old pilot - Golaszewski (1) https://skybrary.aero/sites/default/files/bookshelf/3838.pdf</vt:lpstr>
      <vt:lpstr>Golaszewski (2)</vt:lpstr>
      <vt:lpstr>Morrow</vt:lpstr>
      <vt:lpstr>Aerospace Medical Association</vt:lpstr>
      <vt:lpstr>Summary or possible problems</vt:lpstr>
      <vt:lpstr>What Can You Do as the Flying Instructor?</vt:lpstr>
      <vt:lpstr>BFR or currency training / type rating Check experience and recent experience  </vt:lpstr>
      <vt:lpstr>The Last Resort</vt:lpstr>
      <vt:lpstr>Reminder of Obligations</vt:lpstr>
      <vt:lpstr>PowerPoint Presentation</vt:lpstr>
      <vt:lpstr>Personal Strategies &amp; Advice to pilots</vt:lpstr>
      <vt:lpstr>Dietary Factors</vt:lpstr>
      <vt:lpstr>Surveillance Reports to CAA</vt:lpstr>
      <vt:lpstr>   Where is this ?</vt:lpstr>
      <vt:lpstr>Questions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Claude Preitner</dc:creator>
  <cp:lastModifiedBy>Claude Preitner</cp:lastModifiedBy>
  <cp:revision>75</cp:revision>
  <dcterms:created xsi:type="dcterms:W3CDTF">2022-08-29T03:51:21Z</dcterms:created>
  <dcterms:modified xsi:type="dcterms:W3CDTF">2022-10-10T03:11:19Z</dcterms:modified>
</cp:coreProperties>
</file>