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64" r:id="rId5"/>
    <p:sldId id="263" r:id="rId6"/>
    <p:sldId id="269" r:id="rId7"/>
    <p:sldId id="276" r:id="rId8"/>
    <p:sldId id="278" r:id="rId9"/>
    <p:sldId id="280" r:id="rId10"/>
    <p:sldId id="271" r:id="rId11"/>
    <p:sldId id="275" r:id="rId12"/>
    <p:sldId id="282" r:id="rId13"/>
    <p:sldId id="272" r:id="rId14"/>
    <p:sldId id="283" r:id="rId15"/>
    <p:sldId id="267" r:id="rId16"/>
    <p:sldId id="285" r:id="rId17"/>
    <p:sldId id="286" r:id="rId18"/>
    <p:sldId id="268" r:id="rId19"/>
    <p:sldId id="287" r:id="rId20"/>
    <p:sldId id="273" r:id="rId21"/>
    <p:sldId id="277" r:id="rId22"/>
    <p:sldId id="279" r:id="rId23"/>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DBD2"/>
    <a:srgbClr val="F1773F"/>
    <a:srgbClr val="09B5C1"/>
    <a:srgbClr val="56B9A0"/>
    <a:srgbClr val="1B48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E5D68D-786F-4F36-B339-9F9CBC3827A4}" v="1465" dt="2022-09-26T23:05:11.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54289" autoAdjust="0"/>
  </p:normalViewPr>
  <p:slideViewPr>
    <p:cSldViewPr snapToGrid="0" snapToObjects="1">
      <p:cViewPr varScale="1">
        <p:scale>
          <a:sx n="57" d="100"/>
          <a:sy n="57" d="100"/>
        </p:scale>
        <p:origin x="681" y="21"/>
      </p:cViewPr>
      <p:guideLst/>
    </p:cSldViewPr>
  </p:slideViewPr>
  <p:notesTextViewPr>
    <p:cViewPr>
      <p:scale>
        <a:sx n="3" d="2"/>
        <a:sy n="3" d="2"/>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F59A0053-E89E-4FB8-99D2-B515E54DD417}" type="datetimeFigureOut">
              <a:rPr lang="en-NZ" smtClean="0"/>
              <a:t>8/11/2022</a:t>
            </a:fld>
            <a:endParaRPr lang="en-NZ"/>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FA24C066-DA32-4D75-B5AB-D287FC7ED1A8}" type="slidenum">
              <a:rPr lang="en-NZ" smtClean="0"/>
              <a:t>‹#›</a:t>
            </a:fld>
            <a:endParaRPr lang="en-NZ"/>
          </a:p>
        </p:txBody>
      </p:sp>
    </p:spTree>
    <p:extLst>
      <p:ext uri="{BB962C8B-B14F-4D97-AF65-F5344CB8AC3E}">
        <p14:creationId xmlns:p14="http://schemas.microsoft.com/office/powerpoint/2010/main" val="500971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A24C066-DA32-4D75-B5AB-D287FC7ED1A8}" type="slidenum">
              <a:rPr lang="en-NZ" smtClean="0"/>
              <a:t>1</a:t>
            </a:fld>
            <a:endParaRPr lang="en-NZ"/>
          </a:p>
        </p:txBody>
      </p:sp>
    </p:spTree>
    <p:extLst>
      <p:ext uri="{BB962C8B-B14F-4D97-AF65-F5344CB8AC3E}">
        <p14:creationId xmlns:p14="http://schemas.microsoft.com/office/powerpoint/2010/main" val="2743961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 understanding of the practical rules.</a:t>
            </a:r>
          </a:p>
          <a:p>
            <a:r>
              <a:rPr lang="en-US" dirty="0"/>
              <a:t>Missing the GNSS/PBN ground course logbook certification sign off.</a:t>
            </a:r>
          </a:p>
          <a:p>
            <a:r>
              <a:rPr lang="en-US" dirty="0"/>
              <a:t>Not understanding or clarifying clearances.</a:t>
            </a:r>
          </a:p>
          <a:p>
            <a:endParaRPr lang="en-US" dirty="0"/>
          </a:p>
          <a:p>
            <a:r>
              <a:rPr lang="en-US" dirty="0"/>
              <a:t>Routes are generally learnt to rote. Something changes it can baffle the candidate.</a:t>
            </a:r>
          </a:p>
          <a:p>
            <a:r>
              <a:rPr lang="en-US" dirty="0"/>
              <a:t>Multi crew procedures to two pilot instrument rating should be operating to a SOP for multi crew flight.</a:t>
            </a:r>
          </a:p>
          <a:p>
            <a:endParaRPr lang="en-US" dirty="0"/>
          </a:p>
          <a:p>
            <a:r>
              <a:rPr lang="en-US" dirty="0"/>
              <a:t>Students have a reflex action to pull the gear up with engine failure. Assess conditions.</a:t>
            </a:r>
          </a:p>
          <a:p>
            <a:r>
              <a:rPr lang="en-US" dirty="0"/>
              <a:t>Not getting to MDA +50’ not taught an appropriate power + attitude to set at MDA.</a:t>
            </a:r>
          </a:p>
          <a:p>
            <a:r>
              <a:rPr lang="en-US" dirty="0"/>
              <a:t>Mental arithmetic, calculating wind, planning reasonably descent, miles of arc etc.</a:t>
            </a:r>
          </a:p>
          <a:p>
            <a:endParaRPr lang="en-US" dirty="0"/>
          </a:p>
          <a:p>
            <a:r>
              <a:rPr lang="en-US" dirty="0"/>
              <a:t>Managing descent. Nose is lowered before power is reduced, resulting in higher airspeed/groundspeed and then difficulty in descending in the time available. </a:t>
            </a:r>
          </a:p>
          <a:p>
            <a:endParaRPr lang="en-US" dirty="0"/>
          </a:p>
          <a:p>
            <a:r>
              <a:rPr lang="en-US" dirty="0"/>
              <a:t>Considering the missed approach with regards to fuel state. </a:t>
            </a:r>
            <a:r>
              <a:rPr lang="en-US" dirty="0" err="1"/>
              <a:t>e.g</a:t>
            </a:r>
            <a:r>
              <a:rPr lang="en-US" dirty="0"/>
              <a:t> I have two hours of fuel left, I will fly two approaches, if unable to land I will proceed to my alternate. </a:t>
            </a:r>
          </a:p>
          <a:p>
            <a:endParaRPr lang="en-US" dirty="0"/>
          </a:p>
          <a:p>
            <a:r>
              <a:rPr lang="en-US" dirty="0"/>
              <a:t>Circling approaches – Understanding the circling radius and descending once established on normal profile. </a:t>
            </a:r>
          </a:p>
        </p:txBody>
      </p:sp>
      <p:sp>
        <p:nvSpPr>
          <p:cNvPr id="4" name="Slide Number Placeholder 3"/>
          <p:cNvSpPr>
            <a:spLocks noGrp="1"/>
          </p:cNvSpPr>
          <p:nvPr>
            <p:ph type="sldNum" sz="quarter" idx="5"/>
          </p:nvPr>
        </p:nvSpPr>
        <p:spPr/>
        <p:txBody>
          <a:bodyPr/>
          <a:lstStyle/>
          <a:p>
            <a:fld id="{FA24C066-DA32-4D75-B5AB-D287FC7ED1A8}" type="slidenum">
              <a:rPr lang="en-NZ" smtClean="0"/>
              <a:t>10</a:t>
            </a:fld>
            <a:endParaRPr lang="en-NZ"/>
          </a:p>
        </p:txBody>
      </p:sp>
    </p:spTree>
    <p:extLst>
      <p:ext uri="{BB962C8B-B14F-4D97-AF65-F5344CB8AC3E}">
        <p14:creationId xmlns:p14="http://schemas.microsoft.com/office/powerpoint/2010/main" val="4189271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PMingLiU" panose="02020500000000000000" pitchFamily="18" charset="-120"/>
            </a:endParaRP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4C066-DA32-4D75-B5AB-D287FC7ED1A8}"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196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Try and get discussion here from the group and move it away from </a:t>
            </a:r>
          </a:p>
          <a:p>
            <a:r>
              <a:rPr lang="en-NZ" dirty="0"/>
              <a:t>Its in the test of +- 50 feet etc</a:t>
            </a:r>
          </a:p>
          <a:p>
            <a:endParaRPr lang="en-NZ" dirty="0"/>
          </a:p>
          <a:p>
            <a:r>
              <a:rPr lang="en-NZ" dirty="0"/>
              <a:t>Confidence in flying close to the stall</a:t>
            </a:r>
          </a:p>
          <a:p>
            <a:r>
              <a:rPr lang="en-NZ" dirty="0"/>
              <a:t>Go-around </a:t>
            </a:r>
          </a:p>
          <a:p>
            <a:r>
              <a:rPr lang="en-NZ" dirty="0"/>
              <a:t>Bounced landing </a:t>
            </a:r>
          </a:p>
          <a:p>
            <a:endParaRPr lang="en-NZ" dirty="0"/>
          </a:p>
        </p:txBody>
      </p:sp>
      <p:sp>
        <p:nvSpPr>
          <p:cNvPr id="4" name="Slide Number Placeholder 3"/>
          <p:cNvSpPr>
            <a:spLocks noGrp="1"/>
          </p:cNvSpPr>
          <p:nvPr>
            <p:ph type="sldNum" sz="quarter" idx="5"/>
          </p:nvPr>
        </p:nvSpPr>
        <p:spPr/>
        <p:txBody>
          <a:bodyPr/>
          <a:lstStyle/>
          <a:p>
            <a:fld id="{FA24C066-DA32-4D75-B5AB-D287FC7ED1A8}" type="slidenum">
              <a:rPr lang="en-NZ" smtClean="0"/>
              <a:t>12</a:t>
            </a:fld>
            <a:endParaRPr lang="en-NZ"/>
          </a:p>
        </p:txBody>
      </p:sp>
    </p:spTree>
    <p:extLst>
      <p:ext uri="{BB962C8B-B14F-4D97-AF65-F5344CB8AC3E}">
        <p14:creationId xmlns:p14="http://schemas.microsoft.com/office/powerpoint/2010/main" val="194093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Try and get discussion here from the group and move it away from </a:t>
            </a:r>
          </a:p>
          <a:p>
            <a:r>
              <a:rPr lang="en-NZ" dirty="0"/>
              <a:t>Its in the test of +- 50 feet etc</a:t>
            </a:r>
          </a:p>
        </p:txBody>
      </p:sp>
      <p:sp>
        <p:nvSpPr>
          <p:cNvPr id="4" name="Slide Number Placeholder 3"/>
          <p:cNvSpPr>
            <a:spLocks noGrp="1"/>
          </p:cNvSpPr>
          <p:nvPr>
            <p:ph type="sldNum" sz="quarter" idx="5"/>
          </p:nvPr>
        </p:nvSpPr>
        <p:spPr/>
        <p:txBody>
          <a:bodyPr/>
          <a:lstStyle/>
          <a:p>
            <a:fld id="{FA24C066-DA32-4D75-B5AB-D287FC7ED1A8}" type="slidenum">
              <a:rPr lang="en-NZ" smtClean="0"/>
              <a:t>13</a:t>
            </a:fld>
            <a:endParaRPr lang="en-NZ"/>
          </a:p>
        </p:txBody>
      </p:sp>
    </p:spTree>
    <p:extLst>
      <p:ext uri="{BB962C8B-B14F-4D97-AF65-F5344CB8AC3E}">
        <p14:creationId xmlns:p14="http://schemas.microsoft.com/office/powerpoint/2010/main" val="288371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Try and get discussion here from the group and move it away from </a:t>
            </a:r>
          </a:p>
          <a:p>
            <a:r>
              <a:rPr lang="en-NZ" dirty="0"/>
              <a:t>Its in the test of +- 50 feet etc</a:t>
            </a:r>
          </a:p>
          <a:p>
            <a:endParaRPr lang="en-NZ" dirty="0"/>
          </a:p>
        </p:txBody>
      </p:sp>
      <p:sp>
        <p:nvSpPr>
          <p:cNvPr id="4" name="Slide Number Placeholder 3"/>
          <p:cNvSpPr>
            <a:spLocks noGrp="1"/>
          </p:cNvSpPr>
          <p:nvPr>
            <p:ph type="sldNum" sz="quarter" idx="5"/>
          </p:nvPr>
        </p:nvSpPr>
        <p:spPr/>
        <p:txBody>
          <a:bodyPr/>
          <a:lstStyle/>
          <a:p>
            <a:fld id="{FA24C066-DA32-4D75-B5AB-D287FC7ED1A8}" type="slidenum">
              <a:rPr lang="en-NZ" smtClean="0"/>
              <a:t>14</a:t>
            </a:fld>
            <a:endParaRPr lang="en-NZ"/>
          </a:p>
        </p:txBody>
      </p:sp>
    </p:spTree>
    <p:extLst>
      <p:ext uri="{BB962C8B-B14F-4D97-AF65-F5344CB8AC3E}">
        <p14:creationId xmlns:p14="http://schemas.microsoft.com/office/powerpoint/2010/main" val="3027394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A24C066-DA32-4D75-B5AB-D287FC7ED1A8}" type="slidenum">
              <a:rPr lang="en-NZ" smtClean="0"/>
              <a:t>15</a:t>
            </a:fld>
            <a:endParaRPr lang="en-NZ"/>
          </a:p>
        </p:txBody>
      </p:sp>
    </p:spTree>
    <p:extLst>
      <p:ext uri="{BB962C8B-B14F-4D97-AF65-F5344CB8AC3E}">
        <p14:creationId xmlns:p14="http://schemas.microsoft.com/office/powerpoint/2010/main" val="4178712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A24C066-DA32-4D75-B5AB-D287FC7ED1A8}" type="slidenum">
              <a:rPr lang="en-NZ" smtClean="0"/>
              <a:t>16</a:t>
            </a:fld>
            <a:endParaRPr lang="en-NZ"/>
          </a:p>
        </p:txBody>
      </p:sp>
    </p:spTree>
    <p:extLst>
      <p:ext uri="{BB962C8B-B14F-4D97-AF65-F5344CB8AC3E}">
        <p14:creationId xmlns:p14="http://schemas.microsoft.com/office/powerpoint/2010/main" val="1132173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4C066-DA32-4D75-B5AB-D287FC7ED1A8}"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667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4C066-DA32-4D75-B5AB-D287FC7ED1A8}"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190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4C066-DA32-4D75-B5AB-D287FC7ED1A8}"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43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Lorraine made the comment that flying schools ask the flight examiner if they are available before booking the flight test with Lorraine.  The problem is sometimes the examiner thinks they are available because when Lorraine might already be planning to use them on the requested day.</a:t>
            </a:r>
          </a:p>
          <a:p>
            <a:r>
              <a:rPr lang="en-US" dirty="0"/>
              <a:t>Lorraine has the big picture and often they will not be available on her plan.  Its important </a:t>
            </a:r>
            <a:r>
              <a:rPr lang="en-US" dirty="0" err="1"/>
              <a:t>Aspeq</a:t>
            </a:r>
            <a:r>
              <a:rPr lang="en-US" dirty="0"/>
              <a:t> can manage which examiners are in each place testing to avoid double-ups and costs.</a:t>
            </a:r>
            <a:endParaRPr lang="en-NZ" dirty="0"/>
          </a:p>
        </p:txBody>
      </p:sp>
      <p:sp>
        <p:nvSpPr>
          <p:cNvPr id="4" name="Slide Number Placeholder 3"/>
          <p:cNvSpPr>
            <a:spLocks noGrp="1"/>
          </p:cNvSpPr>
          <p:nvPr>
            <p:ph type="sldNum" sz="quarter" idx="5"/>
          </p:nvPr>
        </p:nvSpPr>
        <p:spPr/>
        <p:txBody>
          <a:bodyPr/>
          <a:lstStyle/>
          <a:p>
            <a:fld id="{FA24C066-DA32-4D75-B5AB-D287FC7ED1A8}" type="slidenum">
              <a:rPr lang="en-NZ" smtClean="0"/>
              <a:t>2</a:t>
            </a:fld>
            <a:endParaRPr lang="en-NZ"/>
          </a:p>
        </p:txBody>
      </p:sp>
    </p:spTree>
    <p:extLst>
      <p:ext uri="{BB962C8B-B14F-4D97-AF65-F5344CB8AC3E}">
        <p14:creationId xmlns:p14="http://schemas.microsoft.com/office/powerpoint/2010/main" val="67134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FA24C066-DA32-4D75-B5AB-D287FC7ED1A8}" type="slidenum">
              <a:rPr lang="en-NZ" smtClean="0"/>
              <a:t>3</a:t>
            </a:fld>
            <a:endParaRPr lang="en-NZ"/>
          </a:p>
        </p:txBody>
      </p:sp>
    </p:spTree>
    <p:extLst>
      <p:ext uri="{BB962C8B-B14F-4D97-AF65-F5344CB8AC3E}">
        <p14:creationId xmlns:p14="http://schemas.microsoft.com/office/powerpoint/2010/main" val="595221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4C066-DA32-4D75-B5AB-D287FC7ED1A8}"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85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4C066-DA32-4D75-B5AB-D287FC7ED1A8}"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409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4C066-DA32-4D75-B5AB-D287FC7ED1A8}"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376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A24C066-DA32-4D75-B5AB-D287FC7ED1A8}" type="slidenum">
              <a:rPr lang="en-NZ" smtClean="0"/>
              <a:t>7</a:t>
            </a:fld>
            <a:endParaRPr lang="en-NZ"/>
          </a:p>
        </p:txBody>
      </p:sp>
    </p:spTree>
    <p:extLst>
      <p:ext uri="{BB962C8B-B14F-4D97-AF65-F5344CB8AC3E}">
        <p14:creationId xmlns:p14="http://schemas.microsoft.com/office/powerpoint/2010/main" val="818428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PMingLiU" panose="02020500000000000000" pitchFamily="18" charset="-120"/>
            </a:endParaRP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What does the alternator do? </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Understanding NOTAMs, knowing about them, what it means and effect it will have.</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Lack of AIP knowledge. AIRAC cycle, amendments up to date, where phone numbers are.</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Understanding of aircraft maintenance requirements. Ask if there is anything they observed on </a:t>
            </a:r>
            <a:r>
              <a:rPr lang="en-NZ" sz="1800" dirty="0" err="1">
                <a:effectLst/>
                <a:latin typeface="MS PGothic" panose="020B0600070205080204" pitchFamily="34" charset="-128"/>
                <a:cs typeface="MS PGothic" panose="020B0600070205080204" pitchFamily="34" charset="-128"/>
              </a:rPr>
              <a:t>preflight</a:t>
            </a:r>
            <a:r>
              <a:rPr lang="en-NZ" sz="1800" dirty="0">
                <a:effectLst/>
                <a:latin typeface="MS PGothic" panose="020B0600070205080204" pitchFamily="34" charset="-128"/>
                <a:cs typeface="MS PGothic" panose="020B0600070205080204" pitchFamily="34" charset="-128"/>
              </a:rPr>
              <a:t> or issues known about. </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KDRs a lot of the time points are missing. </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Weather. Met </a:t>
            </a:r>
            <a:r>
              <a:rPr lang="en-NZ" sz="1800" dirty="0" err="1">
                <a:effectLst/>
                <a:latin typeface="MS PGothic" panose="020B0600070205080204" pitchFamily="34" charset="-128"/>
                <a:cs typeface="MS PGothic" panose="020B0600070205080204" pitchFamily="34" charset="-128"/>
              </a:rPr>
              <a:t>minimas</a:t>
            </a:r>
            <a:r>
              <a:rPr lang="en-NZ" sz="1800" dirty="0">
                <a:effectLst/>
                <a:latin typeface="MS PGothic" panose="020B0600070205080204" pitchFamily="34" charset="-128"/>
                <a:cs typeface="MS PGothic" panose="020B0600070205080204" pitchFamily="34" charset="-128"/>
              </a:rPr>
              <a:t> practical applications. Incorrect wind component for </a:t>
            </a:r>
            <a:r>
              <a:rPr lang="en-NZ" sz="1800" dirty="0" err="1">
                <a:effectLst/>
                <a:latin typeface="MS PGothic" panose="020B0600070205080204" pitchFamily="34" charset="-128"/>
                <a:cs typeface="MS PGothic" panose="020B0600070205080204" pitchFamily="34" charset="-128"/>
              </a:rPr>
              <a:t>Pcharts</a:t>
            </a:r>
            <a:r>
              <a:rPr lang="en-NZ" sz="1800" dirty="0">
                <a:effectLst/>
                <a:latin typeface="MS PGothic" panose="020B0600070205080204" pitchFamily="34" charset="-128"/>
                <a:cs typeface="MS PGothic" panose="020B0600070205080204" pitchFamily="34" charset="-128"/>
              </a:rPr>
              <a:t> </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Not able to nominate airspeeds for operation. </a:t>
            </a: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Knowing where other traffic is inflight.</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Talking over radio calls, not listening to them.</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Pre-take off briefing becoming very long winded.</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Not referring to map during flight (not carrying a map)</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Wasting time setting up exercises.</a:t>
            </a: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Tendency is to lookout before demonstrated turns or HASELL checks, but much less normal flight. </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High wing aircraft, lifting the wing to clear the area before turning. </a:t>
            </a: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4C066-DA32-4D75-B5AB-D287FC7ED1A8}"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870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effectLst/>
              <a:latin typeface="Calibri" panose="020F0502020204030204" pitchFamily="34" charset="0"/>
              <a:ea typeface="PMingLiU" panose="02020500000000000000" pitchFamily="18" charset="-120"/>
            </a:endParaRP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Stalling why are we learning this. Candidates still not that competent in stalling at the CPL level.</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Use of aileron during the recovery. </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Keeping straight of the reference point.</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Difficulty in setting up and achieving a wing drop stall.</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Not nominating a minimum altitude to have recovered by. Height – 3500’recovered by 2500’ .</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Stall warning often ignored, only of for intentional stalls and max rate turns.</a:t>
            </a: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Making no reference to </a:t>
            </a:r>
            <a:r>
              <a:rPr lang="en-NZ" sz="1800" dirty="0" err="1">
                <a:effectLst/>
                <a:latin typeface="MS PGothic" panose="020B0600070205080204" pitchFamily="34" charset="-128"/>
                <a:cs typeface="MS PGothic" panose="020B0600070205080204" pitchFamily="34" charset="-128"/>
              </a:rPr>
              <a:t>Va</a:t>
            </a:r>
            <a:r>
              <a:rPr lang="en-NZ" sz="1800" dirty="0">
                <a:effectLst/>
                <a:latin typeface="MS PGothic" panose="020B0600070205080204" pitchFamily="34" charset="-128"/>
                <a:cs typeface="MS PGothic" panose="020B0600070205080204" pitchFamily="34" charset="-128"/>
              </a:rPr>
              <a:t> prior to commencing a Max rate turn.</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Reference points, reference altitudes rituals taking far to long to find. </a:t>
            </a: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Slow flight Accuracy. Candidates struggle to co-ordinate pitch attitude and power, with no flap.</a:t>
            </a: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Coastal reversal turns, drifting to far away and not initially rolling into 45 AOB then reducing.</a:t>
            </a: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Circuits normal done at the end of the fight test, tired but still expected to perform to the same level of standard and therefore trained to perform for the whole flight test.</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Circuit work with allowance for different conditions.</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Able to confidently land on touchdown point and maintain runway centreline.</a:t>
            </a:r>
          </a:p>
          <a:p>
            <a:pPr marL="171450" indent="-171450">
              <a:buFont typeface="Arial" panose="020B0604020202020204" pitchFamily="34" charset="0"/>
              <a:buChar char="•"/>
            </a:pPr>
            <a:r>
              <a:rPr lang="en-NZ" sz="1800" dirty="0">
                <a:effectLst/>
                <a:latin typeface="MS PGothic" panose="020B0600070205080204" pitchFamily="34" charset="-128"/>
                <a:cs typeface="MS PGothic" panose="020B0600070205080204" pitchFamily="34" charset="-128"/>
              </a:rPr>
              <a:t>Flying big circuits when the don’t need to.</a:t>
            </a:r>
          </a:p>
          <a:p>
            <a:pPr marL="171450" indent="-171450">
              <a:buFont typeface="Arial" panose="020B0604020202020204" pitchFamily="34" charset="0"/>
              <a:buChar char="•"/>
            </a:pPr>
            <a:endParaRPr lang="en-NZ" sz="1800" dirty="0">
              <a:effectLst/>
              <a:latin typeface="MS PGothic" panose="020B0600070205080204" pitchFamily="34" charset="-128"/>
              <a:cs typeface="MS PGothic" panose="020B0600070205080204" pitchFamily="34" charset="-128"/>
            </a:endParaRP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4C066-DA32-4D75-B5AB-D287FC7ED1A8}"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843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0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3109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178727"/>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e, outdoor, runway, airplane&#10;&#10;Description automatically generated">
            <a:extLst>
              <a:ext uri="{FF2B5EF4-FFF2-40B4-BE49-F238E27FC236}">
                <a16:creationId xmlns:a16="http://schemas.microsoft.com/office/drawing/2014/main" id="{FEFDC2B7-D13A-9147-8F9B-F575BAB1CDAC}"/>
              </a:ext>
            </a:extLst>
          </p:cNvPr>
          <p:cNvPicPr>
            <a:picLocks noChangeAspect="1"/>
          </p:cNvPicPr>
          <p:nvPr/>
        </p:nvPicPr>
        <p:blipFill rotWithShape="1">
          <a:blip r:embed="rId3"/>
          <a:srcRect l="8916" r="31993"/>
          <a:stretch/>
        </p:blipFill>
        <p:spPr>
          <a:xfrm>
            <a:off x="0" y="4714"/>
            <a:ext cx="6083999" cy="6858000"/>
          </a:xfrm>
          <a:prstGeom prst="rect">
            <a:avLst/>
          </a:prstGeom>
        </p:spPr>
      </p:pic>
      <p:sp>
        <p:nvSpPr>
          <p:cNvPr id="5" name="Rectangle 4">
            <a:extLst>
              <a:ext uri="{FF2B5EF4-FFF2-40B4-BE49-F238E27FC236}">
                <a16:creationId xmlns:a16="http://schemas.microsoft.com/office/drawing/2014/main" id="{422755A1-6360-C246-94C0-2D749557949E}"/>
              </a:ext>
            </a:extLst>
          </p:cNvPr>
          <p:cNvSpPr/>
          <p:nvPr/>
        </p:nvSpPr>
        <p:spPr>
          <a:xfrm>
            <a:off x="6078741" y="4715"/>
            <a:ext cx="6098400" cy="6857999"/>
          </a:xfrm>
          <a:prstGeom prst="rect">
            <a:avLst/>
          </a:prstGeom>
          <a:solidFill>
            <a:srgbClr val="1C4963"/>
          </a:solidFill>
          <a:ln>
            <a:solidFill>
              <a:srgbClr val="1C49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4963"/>
              </a:solidFill>
              <a:highlight>
                <a:srgbClr val="1C4963"/>
              </a:highlight>
            </a:endParaRPr>
          </a:p>
        </p:txBody>
      </p:sp>
      <p:pic>
        <p:nvPicPr>
          <p:cNvPr id="7" name="Picture 6" descr="Logo&#10;&#10;Description automatically generated">
            <a:extLst>
              <a:ext uri="{FF2B5EF4-FFF2-40B4-BE49-F238E27FC236}">
                <a16:creationId xmlns:a16="http://schemas.microsoft.com/office/drawing/2014/main" id="{D5B23858-0F6D-F54D-B073-1A1DA14AAFCC}"/>
              </a:ext>
            </a:extLst>
          </p:cNvPr>
          <p:cNvPicPr>
            <a:picLocks noChangeAspect="1"/>
          </p:cNvPicPr>
          <p:nvPr/>
        </p:nvPicPr>
        <p:blipFill>
          <a:blip r:embed="rId4"/>
          <a:stretch>
            <a:fillRect/>
          </a:stretch>
        </p:blipFill>
        <p:spPr>
          <a:xfrm>
            <a:off x="9123114" y="4947110"/>
            <a:ext cx="2794263" cy="1977887"/>
          </a:xfrm>
          <a:prstGeom prst="rect">
            <a:avLst/>
          </a:prstGeom>
        </p:spPr>
      </p:pic>
      <p:cxnSp>
        <p:nvCxnSpPr>
          <p:cNvPr id="8" name="Straight Connector 7">
            <a:extLst>
              <a:ext uri="{FF2B5EF4-FFF2-40B4-BE49-F238E27FC236}">
                <a16:creationId xmlns:a16="http://schemas.microsoft.com/office/drawing/2014/main" id="{DB4EEC85-6730-6E4F-9505-E0FFE38520C6}"/>
              </a:ext>
            </a:extLst>
          </p:cNvPr>
          <p:cNvCxnSpPr>
            <a:cxnSpLocks/>
          </p:cNvCxnSpPr>
          <p:nvPr/>
        </p:nvCxnSpPr>
        <p:spPr>
          <a:xfrm flipV="1">
            <a:off x="607221" y="6265948"/>
            <a:ext cx="3639926" cy="250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03DACB0-668C-134E-9CB9-6160C7CEEDEF}"/>
              </a:ext>
            </a:extLst>
          </p:cNvPr>
          <p:cNvSpPr txBox="1"/>
          <p:nvPr/>
        </p:nvSpPr>
        <p:spPr>
          <a:xfrm>
            <a:off x="4368317" y="6127449"/>
            <a:ext cx="1382934" cy="276999"/>
          </a:xfrm>
          <a:prstGeom prst="rect">
            <a:avLst/>
          </a:prstGeom>
          <a:noFill/>
        </p:spPr>
        <p:txBody>
          <a:bodyPr wrap="square" rtlCol="0">
            <a:spAutoFit/>
          </a:bodyPr>
          <a:lstStyle/>
          <a:p>
            <a:r>
              <a:rPr lang="en-US" sz="1200" b="1" i="0" baseline="0" dirty="0">
                <a:solidFill>
                  <a:schemeClr val="bg1"/>
                </a:solidFill>
                <a:latin typeface="Montserrat" pitchFamily="2" charset="77"/>
              </a:rPr>
              <a:t>October 2021</a:t>
            </a:r>
          </a:p>
        </p:txBody>
      </p:sp>
      <p:sp>
        <p:nvSpPr>
          <p:cNvPr id="10" name="Title 1">
            <a:extLst>
              <a:ext uri="{FF2B5EF4-FFF2-40B4-BE49-F238E27FC236}">
                <a16:creationId xmlns:a16="http://schemas.microsoft.com/office/drawing/2014/main" id="{0736E5D2-B8A0-924A-871F-5758831F9029}"/>
              </a:ext>
            </a:extLst>
          </p:cNvPr>
          <p:cNvSpPr txBox="1">
            <a:spLocks/>
          </p:cNvSpPr>
          <p:nvPr/>
        </p:nvSpPr>
        <p:spPr>
          <a:xfrm>
            <a:off x="7060558" y="3903680"/>
            <a:ext cx="4282946" cy="4656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1" i="0" kern="1200" baseline="0">
                <a:solidFill>
                  <a:schemeClr val="bg1"/>
                </a:solidFill>
                <a:latin typeface="Montserrat" pitchFamily="2" charset="77"/>
                <a:ea typeface="+mj-ea"/>
                <a:cs typeface="+mj-cs"/>
              </a:defRPr>
            </a:lvl1pPr>
          </a:lstStyle>
          <a:p>
            <a:pPr algn="ctr"/>
            <a:r>
              <a:rPr lang="en-US" sz="2400" dirty="0">
                <a:solidFill>
                  <a:srgbClr val="F1773F"/>
                </a:solidFill>
              </a:rPr>
              <a:t>CAA Flight Instructors Seminar 2022</a:t>
            </a:r>
          </a:p>
        </p:txBody>
      </p:sp>
      <p:sp>
        <p:nvSpPr>
          <p:cNvPr id="2" name="Title 1">
            <a:extLst>
              <a:ext uri="{FF2B5EF4-FFF2-40B4-BE49-F238E27FC236}">
                <a16:creationId xmlns:a16="http://schemas.microsoft.com/office/drawing/2014/main" id="{4DB8AC6D-1CE9-8584-40DD-43700F67EEF3}"/>
              </a:ext>
            </a:extLst>
          </p:cNvPr>
          <p:cNvSpPr txBox="1">
            <a:spLocks/>
          </p:cNvSpPr>
          <p:nvPr/>
        </p:nvSpPr>
        <p:spPr>
          <a:xfrm>
            <a:off x="6989097" y="1026563"/>
            <a:ext cx="4282946" cy="4656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1" i="0" kern="1200" baseline="0">
                <a:solidFill>
                  <a:schemeClr val="bg1"/>
                </a:solidFill>
                <a:latin typeface="Montserrat" pitchFamily="2" charset="77"/>
                <a:ea typeface="+mj-ea"/>
                <a:cs typeface="+mj-cs"/>
              </a:defRPr>
            </a:lvl1pPr>
          </a:lstStyle>
          <a:p>
            <a:r>
              <a:rPr lang="en-US" sz="4800" dirty="0">
                <a:solidFill>
                  <a:srgbClr val="09B5C1"/>
                </a:solidFill>
              </a:rPr>
              <a:t>Flight Examination Feedback </a:t>
            </a:r>
          </a:p>
        </p:txBody>
      </p:sp>
    </p:spTree>
    <p:extLst>
      <p:ext uri="{BB962C8B-B14F-4D97-AF65-F5344CB8AC3E}">
        <p14:creationId xmlns:p14="http://schemas.microsoft.com/office/powerpoint/2010/main" val="82599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4DBD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4963"/>
              </a:solidFill>
              <a:highlight>
                <a:srgbClr val="1C4963"/>
              </a:highlight>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r>
              <a:rPr lang="en-US" sz="1200" b="1" i="0" baseline="0" dirty="0">
                <a:solidFill>
                  <a:schemeClr val="bg1"/>
                </a:solidFill>
                <a:latin typeface="Montserrat" pitchFamily="2" charset="77"/>
              </a:rPr>
              <a:t>Page </a:t>
            </a:r>
            <a:fld id="{31D38BD7-DF7F-324E-B130-172627BECBC7}" type="slidenum">
              <a:rPr lang="en-US" sz="1200" b="1" i="0" baseline="0" smtClean="0">
                <a:solidFill>
                  <a:schemeClr val="bg1"/>
                </a:solidFill>
                <a:latin typeface="Montserrat" pitchFamily="2" charset="77"/>
              </a:rPr>
              <a:t>10</a:t>
            </a:fld>
            <a:endParaRPr lang="en-US" sz="1200" b="1" i="0" baseline="0" dirty="0">
              <a:solidFill>
                <a:schemeClr val="bg1"/>
              </a:solidFill>
              <a:latin typeface="Montserrat" pitchFamily="2" charset="77"/>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r>
              <a:rPr lang="en-US" sz="3000" b="1" dirty="0">
                <a:latin typeface="Montserrat ExtraBold" pitchFamily="2" charset="77"/>
              </a:rPr>
              <a:t>Instrument Rating – Common Failures </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1" y="1863375"/>
            <a:ext cx="10639357" cy="3958978"/>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Groundwork – Pre-flight Knowledge …………. </a:t>
            </a:r>
            <a:r>
              <a:rPr lang="en-US" sz="2200" dirty="0">
                <a:solidFill>
                  <a:srgbClr val="FFC000"/>
                </a:solidFill>
              </a:rPr>
              <a:t>Practical not resisting rules</a:t>
            </a:r>
          </a:p>
          <a:p>
            <a:endParaRPr lang="en-US" sz="2200" dirty="0"/>
          </a:p>
          <a:p>
            <a:r>
              <a:rPr lang="en-US" sz="2200" dirty="0"/>
              <a:t>Route is rote learnt ………………………………..………………….. </a:t>
            </a:r>
            <a:r>
              <a:rPr lang="en-US" sz="2200" dirty="0">
                <a:solidFill>
                  <a:srgbClr val="FFC000"/>
                </a:solidFill>
              </a:rPr>
              <a:t>No resilience</a:t>
            </a:r>
          </a:p>
          <a:p>
            <a:endParaRPr lang="en-US" sz="2200" dirty="0"/>
          </a:p>
          <a:p>
            <a:r>
              <a:rPr lang="en-US" sz="2200" dirty="0"/>
              <a:t>Approach…………………………………. </a:t>
            </a:r>
            <a:r>
              <a:rPr lang="en-US" sz="2200" dirty="0">
                <a:solidFill>
                  <a:srgbClr val="FFC000"/>
                </a:solidFill>
              </a:rPr>
              <a:t>Monitoring and  assessing  performance</a:t>
            </a:r>
          </a:p>
          <a:p>
            <a:pPr marL="0" indent="0">
              <a:buNone/>
            </a:pPr>
            <a:endParaRPr lang="en-US" sz="2200" dirty="0"/>
          </a:p>
          <a:p>
            <a:r>
              <a:rPr lang="en-US" sz="2200" dirty="0"/>
              <a:t>Visual Circling ……………………………………………. </a:t>
            </a:r>
            <a:r>
              <a:rPr lang="en-US" sz="2200" dirty="0">
                <a:solidFill>
                  <a:srgbClr val="FFC000"/>
                </a:solidFill>
              </a:rPr>
              <a:t>Practical application</a:t>
            </a:r>
            <a:r>
              <a:rPr lang="en-US" sz="2200" dirty="0"/>
              <a:t> </a:t>
            </a:r>
            <a:br>
              <a:rPr lang="en-US" dirty="0"/>
            </a:br>
            <a:r>
              <a:rPr lang="en-US" dirty="0"/>
              <a:t> </a:t>
            </a:r>
          </a:p>
          <a:p>
            <a:endParaRPr lang="en-US" dirty="0"/>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127149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4963"/>
              </a:solidFill>
              <a:effectLst/>
              <a:highlight>
                <a:srgbClr val="1C4963"/>
              </a:highligh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rPr>
              <a:t>Page </a:t>
            </a:r>
            <a:fld id="{31D38BD7-DF7F-324E-B130-172627BECBC7}" type="slidenum">
              <a:rPr kumimoji="0" lang="en-US" sz="1200" b="1" i="0" u="none" strike="noStrike" kern="1200" cap="none" spc="0" normalizeH="0" baseline="0" noProof="0" smtClean="0">
                <a:ln>
                  <a:noFill/>
                </a:ln>
                <a:solidFill>
                  <a:prstClr val="white"/>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ExtraBold" pitchFamily="2" charset="77"/>
                <a:ea typeface="+mj-ea"/>
                <a:cs typeface="+mj-cs"/>
              </a:rPr>
              <a:t>In General</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1" y="1408021"/>
            <a:ext cx="10654855" cy="4651725"/>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None/>
              <a:tabLst/>
              <a:defRPr/>
            </a:pPr>
            <a:r>
              <a:rPr lang="en-US" dirty="0">
                <a:solidFill>
                  <a:prstClr val="white"/>
                </a:solidFill>
              </a:rPr>
              <a:t>				 							</a:t>
            </a:r>
          </a:p>
          <a:p>
            <a:pPr marL="0" marR="0" lvl="0" indent="0" algn="l" defTabSz="914400" rtl="0" eaLnBrk="1" fontAlgn="auto" latinLnBrk="0" hangingPunct="1">
              <a:lnSpc>
                <a:spcPct val="120000"/>
              </a:lnSpc>
              <a:spcBef>
                <a:spcPts val="1000"/>
              </a:spcBef>
              <a:spcAft>
                <a:spcPts val="0"/>
              </a:spcAft>
              <a:buClrTx/>
              <a:buSzTx/>
              <a:buNone/>
              <a:tabLst/>
              <a:defRPr/>
            </a:pPr>
            <a:r>
              <a:rPr lang="en-US" sz="2800" dirty="0">
                <a:solidFill>
                  <a:prstClr val="white"/>
                </a:solidFill>
              </a:rPr>
              <a:t>Everyone is an </a:t>
            </a:r>
            <a:r>
              <a:rPr lang="en-US" sz="2800" dirty="0">
                <a:solidFill>
                  <a:srgbClr val="FFC000"/>
                </a:solidFill>
              </a:rPr>
              <a:t>ok</a:t>
            </a:r>
            <a:r>
              <a:rPr lang="en-US" sz="2800" dirty="0">
                <a:solidFill>
                  <a:prstClr val="white"/>
                </a:solidFill>
              </a:rPr>
              <a:t> job at each exercise focusing on what they think might be in the test………………………… </a:t>
            </a:r>
          </a:p>
          <a:p>
            <a:pPr marL="0" marR="0" lvl="0" indent="0" algn="l" defTabSz="914400" rtl="0" eaLnBrk="1" fontAlgn="auto" latinLnBrk="0" hangingPunct="1">
              <a:lnSpc>
                <a:spcPct val="120000"/>
              </a:lnSpc>
              <a:spcBef>
                <a:spcPts val="1000"/>
              </a:spcBef>
              <a:spcAft>
                <a:spcPts val="0"/>
              </a:spcAft>
              <a:buClrTx/>
              <a:buSzTx/>
              <a:buNone/>
              <a:tabLst/>
              <a:defRPr/>
            </a:pPr>
            <a:endParaRPr lang="en-US" sz="2800" dirty="0">
              <a:solidFill>
                <a:prstClr val="white"/>
              </a:solidFill>
            </a:endParaRPr>
          </a:p>
          <a:p>
            <a:pPr marL="0" marR="0" lvl="0" indent="0" algn="r" defTabSz="914400" rtl="0" eaLnBrk="1" fontAlgn="auto" latinLnBrk="0" hangingPunct="1">
              <a:lnSpc>
                <a:spcPct val="120000"/>
              </a:lnSpc>
              <a:spcBef>
                <a:spcPts val="1000"/>
              </a:spcBef>
              <a:spcAft>
                <a:spcPts val="0"/>
              </a:spcAft>
              <a:buClrTx/>
              <a:buSzTx/>
              <a:buNone/>
              <a:tabLst/>
              <a:defRPr/>
            </a:pPr>
            <a:r>
              <a:rPr lang="en-US" sz="2800" dirty="0">
                <a:solidFill>
                  <a:prstClr val="white"/>
                </a:solidFill>
              </a:rPr>
              <a:t>but not so good at the context of </a:t>
            </a:r>
          </a:p>
          <a:p>
            <a:pPr marL="0" marR="0" lvl="0" indent="0" algn="ctr" defTabSz="914400" rtl="0" eaLnBrk="1" fontAlgn="auto" latinLnBrk="0" hangingPunct="1">
              <a:lnSpc>
                <a:spcPct val="120000"/>
              </a:lnSpc>
              <a:spcBef>
                <a:spcPts val="1000"/>
              </a:spcBef>
              <a:spcAft>
                <a:spcPts val="0"/>
              </a:spcAft>
              <a:buClrTx/>
              <a:buSzTx/>
              <a:buNone/>
              <a:tabLst/>
              <a:defRPr/>
            </a:pPr>
            <a:r>
              <a:rPr lang="en-US" sz="2800" dirty="0">
                <a:solidFill>
                  <a:srgbClr val="FFC000"/>
                </a:solidFill>
              </a:rPr>
              <a:t>“how we operate an aircraft”</a:t>
            </a:r>
          </a:p>
          <a:p>
            <a:pPr marL="0" marR="0" lvl="0" indent="0" algn="l" defTabSz="914400" rtl="0" eaLnBrk="1" fontAlgn="auto" latinLnBrk="0" hangingPunct="1">
              <a:lnSpc>
                <a:spcPct val="120000"/>
              </a:lnSpc>
              <a:spcBef>
                <a:spcPts val="1000"/>
              </a:spcBef>
              <a:spcAft>
                <a:spcPts val="0"/>
              </a:spcAft>
              <a:buClrTx/>
              <a:buSzTx/>
              <a:buNone/>
              <a:tabLst/>
              <a:defRPr/>
            </a:pPr>
            <a:endParaRPr lang="en-US" sz="2800" dirty="0">
              <a:solidFill>
                <a:prstClr val="white"/>
              </a:solidFill>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273014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4963"/>
              </a:solidFill>
              <a:highlight>
                <a:srgbClr val="1C4963"/>
              </a:highlight>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r>
              <a:rPr lang="en-US" sz="1200" b="1" i="0" baseline="0" dirty="0">
                <a:solidFill>
                  <a:schemeClr val="bg1"/>
                </a:solidFill>
                <a:latin typeface="Montserrat" pitchFamily="2" charset="77"/>
              </a:rPr>
              <a:t>Page </a:t>
            </a:r>
            <a:fld id="{31D38BD7-DF7F-324E-B130-172627BECBC7}" type="slidenum">
              <a:rPr lang="en-US" sz="1200" b="1" i="0" baseline="0" smtClean="0">
                <a:solidFill>
                  <a:schemeClr val="bg1"/>
                </a:solidFill>
                <a:latin typeface="Montserrat" pitchFamily="2" charset="77"/>
              </a:rPr>
              <a:t>12</a:t>
            </a:fld>
            <a:endParaRPr lang="en-US" sz="1200" b="1" i="0" baseline="0" dirty="0">
              <a:solidFill>
                <a:schemeClr val="bg1"/>
              </a:solidFill>
              <a:latin typeface="Montserrat" pitchFamily="2" charset="77"/>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1118936"/>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r>
              <a:rPr lang="en-US" sz="3000" b="1" dirty="0">
                <a:solidFill>
                  <a:srgbClr val="FFC000"/>
                </a:solidFill>
                <a:latin typeface="Montserrat ExtraBold" pitchFamily="2" charset="77"/>
              </a:rPr>
              <a:t>Yes…… we can do better…</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1650940"/>
            <a:ext cx="10112006" cy="4264074"/>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r>
              <a:rPr lang="en-US" sz="2200" dirty="0"/>
              <a:t>What is the desired outcome from teaching </a:t>
            </a:r>
            <a:r>
              <a:rPr lang="en-US" sz="2200" dirty="0">
                <a:solidFill>
                  <a:srgbClr val="FFC000"/>
                </a:solidFill>
              </a:rPr>
              <a:t>slow flight?</a:t>
            </a:r>
          </a:p>
          <a:p>
            <a:pPr marL="0" indent="0">
              <a:buNone/>
            </a:pPr>
            <a:r>
              <a:rPr lang="en-US" dirty="0"/>
              <a:t>		</a:t>
            </a:r>
            <a:r>
              <a:rPr lang="en-US" sz="1600" dirty="0"/>
              <a:t>To control the aircraft at 1.2 vs in various configuration whilst</a:t>
            </a:r>
          </a:p>
          <a:p>
            <a:pPr marL="0" indent="0">
              <a:buNone/>
            </a:pPr>
            <a:r>
              <a:rPr lang="en-US" sz="1600" dirty="0"/>
              <a:t>			Maintaining straight and level +/- 50 feet</a:t>
            </a:r>
          </a:p>
          <a:p>
            <a:pPr marL="0" indent="0">
              <a:buNone/>
            </a:pPr>
            <a:r>
              <a:rPr lang="en-US" sz="1600" dirty="0"/>
              <a:t>			Turning +/- 50 feet</a:t>
            </a:r>
          </a:p>
          <a:p>
            <a:pPr marL="0" indent="0">
              <a:buNone/>
            </a:pPr>
            <a:r>
              <a:rPr lang="en-US" sz="1600" dirty="0"/>
              <a:t>			Re-establishing normal cruise</a:t>
            </a:r>
          </a:p>
          <a:p>
            <a:pPr marL="0" indent="0">
              <a:buNone/>
            </a:pPr>
            <a:endParaRPr lang="en-US" b="1" dirty="0">
              <a:solidFill>
                <a:srgbClr val="FFC000"/>
              </a:solidFill>
              <a:effectLst>
                <a:outerShdw blurRad="38100" dist="38100" dir="2700000" algn="tl">
                  <a:srgbClr val="000000">
                    <a:alpha val="43137"/>
                  </a:srgbClr>
                </a:outerShdw>
              </a:effectLst>
            </a:endParaRPr>
          </a:p>
          <a:p>
            <a:pPr marL="0" indent="0">
              <a:buNone/>
            </a:pPr>
            <a:r>
              <a:rPr lang="en-US" sz="2400" b="1" dirty="0">
                <a:solidFill>
                  <a:srgbClr val="FFC000"/>
                </a:solidFill>
                <a:effectLst>
                  <a:outerShdw blurRad="38100" dist="38100" dir="2700000" algn="tl">
                    <a:srgbClr val="000000">
                      <a:alpha val="43137"/>
                    </a:srgbClr>
                  </a:outerShdw>
                </a:effectLst>
              </a:rPr>
              <a:t>But what is the reason for learning slow flight?</a:t>
            </a:r>
          </a:p>
          <a:p>
            <a:pPr marL="457200" lvl="1" indent="0">
              <a:buNone/>
            </a:pPr>
            <a:endParaRPr lang="en-US" dirty="0">
              <a:solidFill>
                <a:schemeClr val="bg1"/>
              </a:solidFill>
            </a:endParaRP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382143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4963"/>
              </a:solidFill>
              <a:highlight>
                <a:srgbClr val="1C4963"/>
              </a:highlight>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r>
              <a:rPr lang="en-US" sz="1200" b="1" i="0" baseline="0" dirty="0">
                <a:solidFill>
                  <a:schemeClr val="bg1"/>
                </a:solidFill>
                <a:latin typeface="Montserrat" pitchFamily="2" charset="77"/>
              </a:rPr>
              <a:t>Page </a:t>
            </a:r>
            <a:fld id="{31D38BD7-DF7F-324E-B130-172627BECBC7}" type="slidenum">
              <a:rPr lang="en-US" sz="1200" b="1" i="0" baseline="0" smtClean="0">
                <a:solidFill>
                  <a:schemeClr val="bg1"/>
                </a:solidFill>
                <a:latin typeface="Montserrat" pitchFamily="2" charset="77"/>
              </a:rPr>
              <a:t>13</a:t>
            </a:fld>
            <a:endParaRPr lang="en-US" sz="1200" b="1" i="0" baseline="0" dirty="0">
              <a:solidFill>
                <a:schemeClr val="bg1"/>
              </a:solidFill>
              <a:latin typeface="Montserrat" pitchFamily="2" charset="77"/>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1118936"/>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r>
              <a:rPr lang="en-US" sz="3000" b="1" dirty="0">
                <a:solidFill>
                  <a:srgbClr val="FFC000"/>
                </a:solidFill>
                <a:latin typeface="Montserrat ExtraBold" pitchFamily="2" charset="77"/>
              </a:rPr>
              <a:t>Teach by asking a different question…</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2037790"/>
            <a:ext cx="10112006" cy="3877223"/>
          </a:xfrm>
          <a:prstGeom prst="rect">
            <a:avLst/>
          </a:prstGeom>
        </p:spPr>
        <p:txBody>
          <a:bodyPr lIns="0" tIns="0" rIns="0" bIns="0">
            <a:normAutofit lnSpcReduction="10000"/>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strike="sngStrike" dirty="0"/>
          </a:p>
          <a:p>
            <a:r>
              <a:rPr lang="en-US" sz="2200" b="1" strike="sngStrike" dirty="0"/>
              <a:t>What must the pilot be able to do in the low flying area?</a:t>
            </a:r>
          </a:p>
          <a:p>
            <a:pPr marL="457200" lvl="1" indent="0">
              <a:buNone/>
            </a:pPr>
            <a:r>
              <a:rPr lang="en-US" dirty="0">
                <a:solidFill>
                  <a:schemeClr val="bg1"/>
                </a:solidFill>
              </a:rPr>
              <a:t>		</a:t>
            </a:r>
          </a:p>
          <a:p>
            <a:pPr marL="457200" lvl="1" indent="0">
              <a:buNone/>
            </a:pPr>
            <a:r>
              <a:rPr lang="en-US" dirty="0">
                <a:solidFill>
                  <a:schemeClr val="bg1"/>
                </a:solidFill>
              </a:rPr>
              <a:t>Context </a:t>
            </a:r>
          </a:p>
          <a:p>
            <a:pPr marL="457200" lvl="1" indent="0">
              <a:buNone/>
            </a:pPr>
            <a:r>
              <a:rPr lang="en-US" dirty="0">
                <a:solidFill>
                  <a:schemeClr val="bg1"/>
                </a:solidFill>
              </a:rPr>
              <a:t>		When would a pilot need the skills of low flying and how does it 			relate to other required flying skills</a:t>
            </a:r>
          </a:p>
          <a:p>
            <a:pPr marL="0" indent="0">
              <a:buNone/>
            </a:pPr>
            <a:endParaRPr lang="en-US" dirty="0"/>
          </a:p>
          <a:p>
            <a:pPr marL="0" indent="0">
              <a:buNone/>
            </a:pPr>
            <a:r>
              <a:rPr lang="en-US" dirty="0"/>
              <a:t>	</a:t>
            </a:r>
            <a:endParaRPr lang="en-US" b="1" dirty="0">
              <a:solidFill>
                <a:srgbClr val="FFC000"/>
              </a:solidFill>
              <a:effectLst>
                <a:outerShdw blurRad="38100" dist="38100" dir="2700000" algn="tl">
                  <a:srgbClr val="000000">
                    <a:alpha val="43137"/>
                  </a:srgbClr>
                </a:outerShdw>
              </a:effectLst>
            </a:endParaRPr>
          </a:p>
          <a:p>
            <a:pPr marL="0" indent="0">
              <a:buNone/>
            </a:pPr>
            <a:r>
              <a:rPr lang="en-US" sz="2400" b="1" dirty="0">
                <a:solidFill>
                  <a:srgbClr val="FFC000"/>
                </a:solidFill>
                <a:effectLst>
                  <a:outerShdw blurRad="38100" dist="38100" dir="2700000" algn="tl">
                    <a:srgbClr val="000000">
                      <a:alpha val="43137"/>
                    </a:srgbClr>
                  </a:outerShdw>
                </a:effectLst>
              </a:rPr>
              <a:t>Same question different outcome?</a:t>
            </a:r>
          </a:p>
          <a:p>
            <a:pPr marL="457200" lvl="1" indent="0">
              <a:buNone/>
            </a:pPr>
            <a:endParaRPr lang="en-US" dirty="0">
              <a:solidFill>
                <a:schemeClr val="bg1"/>
              </a:solidFill>
            </a:endParaRP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367132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4963"/>
              </a:solidFill>
              <a:highlight>
                <a:srgbClr val="1C4963"/>
              </a:highlight>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r>
              <a:rPr lang="en-US" sz="1200" b="1" i="0" baseline="0" dirty="0">
                <a:solidFill>
                  <a:schemeClr val="bg1"/>
                </a:solidFill>
                <a:latin typeface="Montserrat" pitchFamily="2" charset="77"/>
              </a:rPr>
              <a:t>Page </a:t>
            </a:r>
            <a:fld id="{31D38BD7-DF7F-324E-B130-172627BECBC7}" type="slidenum">
              <a:rPr lang="en-US" sz="1200" b="1" i="0" baseline="0" smtClean="0">
                <a:solidFill>
                  <a:schemeClr val="bg1"/>
                </a:solidFill>
                <a:latin typeface="Montserrat" pitchFamily="2" charset="77"/>
              </a:rPr>
              <a:t>14</a:t>
            </a:fld>
            <a:endParaRPr lang="en-US" sz="1200" b="1" i="0" baseline="0" dirty="0">
              <a:solidFill>
                <a:schemeClr val="bg1"/>
              </a:solidFill>
              <a:latin typeface="Montserrat" pitchFamily="2" charset="77"/>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1118936"/>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r>
              <a:rPr lang="en-US" sz="3000" b="1" dirty="0">
                <a:solidFill>
                  <a:srgbClr val="FFC000"/>
                </a:solidFill>
                <a:latin typeface="Montserrat ExtraBold" pitchFamily="2" charset="77"/>
              </a:rPr>
              <a:t>Teach by asking a different question…</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2037790"/>
            <a:ext cx="10112006" cy="3877223"/>
          </a:xfrm>
          <a:prstGeom prst="rect">
            <a:avLst/>
          </a:prstGeom>
        </p:spPr>
        <p:txBody>
          <a:bodyPr lIns="0" tIns="0" rIns="0" bIns="0">
            <a:normAutofit lnSpcReduction="10000"/>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strike="sngStrike" dirty="0"/>
          </a:p>
          <a:p>
            <a:r>
              <a:rPr lang="en-US" sz="2200" b="1" strike="sngStrike" dirty="0"/>
              <a:t>What must the pilot be able to do for a stall demo?</a:t>
            </a:r>
          </a:p>
          <a:p>
            <a:pPr marL="457200" lvl="1" indent="0">
              <a:buNone/>
            </a:pPr>
            <a:r>
              <a:rPr lang="en-US" dirty="0">
                <a:solidFill>
                  <a:schemeClr val="bg1"/>
                </a:solidFill>
              </a:rPr>
              <a:t>		</a:t>
            </a:r>
          </a:p>
          <a:p>
            <a:pPr marL="457200" lvl="1" indent="0">
              <a:buNone/>
            </a:pPr>
            <a:r>
              <a:rPr lang="en-US" dirty="0">
                <a:solidFill>
                  <a:schemeClr val="bg1"/>
                </a:solidFill>
              </a:rPr>
              <a:t>Context </a:t>
            </a:r>
          </a:p>
          <a:p>
            <a:pPr marL="457200" lvl="1" indent="0">
              <a:buNone/>
            </a:pPr>
            <a:r>
              <a:rPr lang="en-US" dirty="0">
                <a:solidFill>
                  <a:schemeClr val="bg1"/>
                </a:solidFill>
              </a:rPr>
              <a:t>		When would a pilot need the situational awareness to </a:t>
            </a:r>
            <a:r>
              <a:rPr lang="en-US" dirty="0" err="1">
                <a:solidFill>
                  <a:schemeClr val="bg1"/>
                </a:solidFill>
              </a:rPr>
              <a:t>recognise</a:t>
            </a:r>
            <a:r>
              <a:rPr lang="en-US" dirty="0">
                <a:solidFill>
                  <a:schemeClr val="bg1"/>
                </a:solidFill>
              </a:rPr>
              <a:t> 			and the skill to recover the aircraft from a stall.</a:t>
            </a:r>
          </a:p>
          <a:p>
            <a:pPr marL="0" indent="0">
              <a:buNone/>
            </a:pPr>
            <a:endParaRPr lang="en-US" dirty="0"/>
          </a:p>
          <a:p>
            <a:pPr marL="0" indent="0">
              <a:buNone/>
            </a:pPr>
            <a:r>
              <a:rPr lang="en-US" dirty="0"/>
              <a:t>	</a:t>
            </a:r>
            <a:endParaRPr lang="en-US" b="1" dirty="0">
              <a:solidFill>
                <a:srgbClr val="FFC000"/>
              </a:solidFill>
              <a:effectLst>
                <a:outerShdw blurRad="38100" dist="38100" dir="2700000" algn="tl">
                  <a:srgbClr val="000000">
                    <a:alpha val="43137"/>
                  </a:srgbClr>
                </a:outerShdw>
              </a:effectLst>
            </a:endParaRPr>
          </a:p>
          <a:p>
            <a:pPr marL="0" indent="0">
              <a:buNone/>
            </a:pPr>
            <a:r>
              <a:rPr lang="en-US" sz="2400" b="1" dirty="0">
                <a:solidFill>
                  <a:srgbClr val="FFC000"/>
                </a:solidFill>
                <a:effectLst>
                  <a:outerShdw blurRad="38100" dist="38100" dir="2700000" algn="tl">
                    <a:srgbClr val="000000">
                      <a:alpha val="43137"/>
                    </a:srgbClr>
                  </a:outerShdw>
                </a:effectLst>
              </a:rPr>
              <a:t>Same question different outcome?</a:t>
            </a:r>
          </a:p>
          <a:p>
            <a:pPr marL="457200" lvl="1" indent="0">
              <a:buNone/>
            </a:pPr>
            <a:endParaRPr lang="en-US" dirty="0">
              <a:solidFill>
                <a:schemeClr val="bg1"/>
              </a:solidFill>
            </a:endParaRP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274845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DBD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4963"/>
              </a:solidFill>
              <a:highlight>
                <a:srgbClr val="1C4963"/>
              </a:highlight>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r>
              <a:rPr lang="en-US" sz="1200" b="1" i="0" baseline="0" dirty="0">
                <a:solidFill>
                  <a:schemeClr val="bg1"/>
                </a:solidFill>
                <a:latin typeface="Montserrat" pitchFamily="2" charset="77"/>
              </a:rPr>
              <a:t>Page </a:t>
            </a:r>
            <a:fld id="{31D38BD7-DF7F-324E-B130-172627BECBC7}" type="slidenum">
              <a:rPr lang="en-US" sz="1200" b="1" i="0" baseline="0" smtClean="0">
                <a:solidFill>
                  <a:schemeClr val="bg1"/>
                </a:solidFill>
                <a:latin typeface="Montserrat" pitchFamily="2" charset="77"/>
              </a:rPr>
              <a:t>15</a:t>
            </a:fld>
            <a:endParaRPr lang="en-US" sz="1200" b="1" i="0" baseline="0" dirty="0">
              <a:solidFill>
                <a:schemeClr val="bg1"/>
              </a:solidFill>
              <a:latin typeface="Montserrat" pitchFamily="2" charset="77"/>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6219470" y="3206442"/>
            <a:ext cx="3555935" cy="732877"/>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r>
              <a:rPr lang="en-US" sz="6600" b="1" dirty="0">
                <a:latin typeface="Montserrat ExtraBold" pitchFamily="2" charset="77"/>
              </a:rPr>
              <a:t>Thanks</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1863375"/>
            <a:ext cx="10112006" cy="3226979"/>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pic>
        <p:nvPicPr>
          <p:cNvPr id="9" name="Picture 8">
            <a:extLst>
              <a:ext uri="{FF2B5EF4-FFF2-40B4-BE49-F238E27FC236}">
                <a16:creationId xmlns:a16="http://schemas.microsoft.com/office/drawing/2014/main" id="{028BD679-A792-DD7E-B2EF-01B9DCF56DD3}"/>
              </a:ext>
            </a:extLst>
          </p:cNvPr>
          <p:cNvPicPr>
            <a:picLocks noChangeAspect="1"/>
          </p:cNvPicPr>
          <p:nvPr/>
        </p:nvPicPr>
        <p:blipFill>
          <a:blip r:embed="rId4"/>
          <a:srcRect t="7820" b="7820"/>
          <a:stretch/>
        </p:blipFill>
        <p:spPr>
          <a:xfrm>
            <a:off x="0" y="97096"/>
            <a:ext cx="5299362" cy="2981282"/>
          </a:xfrm>
          <a:prstGeom prst="rect">
            <a:avLst/>
          </a:prstGeom>
        </p:spPr>
      </p:pic>
    </p:spTree>
    <p:extLst>
      <p:ext uri="{BB962C8B-B14F-4D97-AF65-F5344CB8AC3E}">
        <p14:creationId xmlns:p14="http://schemas.microsoft.com/office/powerpoint/2010/main" val="195428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B4DBD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4963"/>
              </a:solidFill>
              <a:highlight>
                <a:srgbClr val="1C4963"/>
              </a:highlight>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r>
              <a:rPr lang="en-US" sz="1200" b="1" i="0" baseline="0" dirty="0">
                <a:solidFill>
                  <a:schemeClr val="bg1"/>
                </a:solidFill>
                <a:latin typeface="Montserrat" pitchFamily="2" charset="77"/>
              </a:rPr>
              <a:t>Page </a:t>
            </a:r>
            <a:fld id="{31D38BD7-DF7F-324E-B130-172627BECBC7}" type="slidenum">
              <a:rPr lang="en-US" sz="1200" b="1" i="0" baseline="0" smtClean="0">
                <a:solidFill>
                  <a:schemeClr val="bg1"/>
                </a:solidFill>
                <a:latin typeface="Montserrat" pitchFamily="2" charset="77"/>
              </a:rPr>
              <a:t>16</a:t>
            </a:fld>
            <a:endParaRPr lang="en-US" sz="1200" b="1" i="0" baseline="0" dirty="0">
              <a:solidFill>
                <a:schemeClr val="bg1"/>
              </a:solidFill>
              <a:latin typeface="Montserrat" pitchFamily="2" charset="77"/>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r>
              <a:rPr lang="en-US" sz="3000" b="1" dirty="0">
                <a:latin typeface="Montserrat ExtraBold" pitchFamily="2" charset="77"/>
              </a:rPr>
              <a:t>CPL Flight Test Statistics </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1863375"/>
            <a:ext cx="10112006" cy="3226979"/>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graphicFrame>
        <p:nvGraphicFramePr>
          <p:cNvPr id="8" name="Table 7">
            <a:extLst>
              <a:ext uri="{FF2B5EF4-FFF2-40B4-BE49-F238E27FC236}">
                <a16:creationId xmlns:a16="http://schemas.microsoft.com/office/drawing/2014/main" id="{4EB33513-0A91-5533-A987-03F453D3FD52}"/>
              </a:ext>
            </a:extLst>
          </p:cNvPr>
          <p:cNvGraphicFramePr>
            <a:graphicFrameLocks noGrp="1"/>
          </p:cNvGraphicFramePr>
          <p:nvPr/>
        </p:nvGraphicFramePr>
        <p:xfrm>
          <a:off x="1253880" y="1514864"/>
          <a:ext cx="9360000" cy="3923999"/>
        </p:xfrm>
        <a:graphic>
          <a:graphicData uri="http://schemas.openxmlformats.org/drawingml/2006/table">
            <a:tbl>
              <a:tblPr firstRow="1" bandRow="1">
                <a:tableStyleId>{5C22544A-7EE6-4342-B048-85BDC9FD1C3A}</a:tableStyleId>
              </a:tblPr>
              <a:tblGrid>
                <a:gridCol w="849330">
                  <a:extLst>
                    <a:ext uri="{9D8B030D-6E8A-4147-A177-3AD203B41FA5}">
                      <a16:colId xmlns:a16="http://schemas.microsoft.com/office/drawing/2014/main" val="4030592747"/>
                    </a:ext>
                  </a:extLst>
                </a:gridCol>
                <a:gridCol w="1230670">
                  <a:extLst>
                    <a:ext uri="{9D8B030D-6E8A-4147-A177-3AD203B41FA5}">
                      <a16:colId xmlns:a16="http://schemas.microsoft.com/office/drawing/2014/main" val="3238351065"/>
                    </a:ext>
                  </a:extLst>
                </a:gridCol>
                <a:gridCol w="1040000">
                  <a:extLst>
                    <a:ext uri="{9D8B030D-6E8A-4147-A177-3AD203B41FA5}">
                      <a16:colId xmlns:a16="http://schemas.microsoft.com/office/drawing/2014/main" val="2330006363"/>
                    </a:ext>
                  </a:extLst>
                </a:gridCol>
                <a:gridCol w="1040000">
                  <a:extLst>
                    <a:ext uri="{9D8B030D-6E8A-4147-A177-3AD203B41FA5}">
                      <a16:colId xmlns:a16="http://schemas.microsoft.com/office/drawing/2014/main" val="1956265190"/>
                    </a:ext>
                  </a:extLst>
                </a:gridCol>
                <a:gridCol w="1040000">
                  <a:extLst>
                    <a:ext uri="{9D8B030D-6E8A-4147-A177-3AD203B41FA5}">
                      <a16:colId xmlns:a16="http://schemas.microsoft.com/office/drawing/2014/main" val="3793789480"/>
                    </a:ext>
                  </a:extLst>
                </a:gridCol>
                <a:gridCol w="1040000">
                  <a:extLst>
                    <a:ext uri="{9D8B030D-6E8A-4147-A177-3AD203B41FA5}">
                      <a16:colId xmlns:a16="http://schemas.microsoft.com/office/drawing/2014/main" val="2195822554"/>
                    </a:ext>
                  </a:extLst>
                </a:gridCol>
                <a:gridCol w="1040000">
                  <a:extLst>
                    <a:ext uri="{9D8B030D-6E8A-4147-A177-3AD203B41FA5}">
                      <a16:colId xmlns:a16="http://schemas.microsoft.com/office/drawing/2014/main" val="200203605"/>
                    </a:ext>
                  </a:extLst>
                </a:gridCol>
                <a:gridCol w="1040000">
                  <a:extLst>
                    <a:ext uri="{9D8B030D-6E8A-4147-A177-3AD203B41FA5}">
                      <a16:colId xmlns:a16="http://schemas.microsoft.com/office/drawing/2014/main" val="1802427512"/>
                    </a:ext>
                  </a:extLst>
                </a:gridCol>
                <a:gridCol w="1040000">
                  <a:extLst>
                    <a:ext uri="{9D8B030D-6E8A-4147-A177-3AD203B41FA5}">
                      <a16:colId xmlns:a16="http://schemas.microsoft.com/office/drawing/2014/main" val="2370042797"/>
                    </a:ext>
                  </a:extLst>
                </a:gridCol>
              </a:tblGrid>
              <a:tr h="1298163">
                <a:tc>
                  <a:txBody>
                    <a:bodyPr/>
                    <a:lstStyle/>
                    <a:p>
                      <a:pPr algn="ctr"/>
                      <a:r>
                        <a:rPr lang="en-NZ" sz="1800" dirty="0">
                          <a:solidFill>
                            <a:schemeClr val="tx1"/>
                          </a:solidFill>
                        </a:rPr>
                        <a:t>Year</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dirty="0">
                          <a:solidFill>
                            <a:schemeClr val="tx1"/>
                          </a:solidFill>
                        </a:rPr>
                        <a:t>Total Candidates</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Total Flight Tests</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Pass 1</a:t>
                      </a:r>
                      <a:r>
                        <a:rPr lang="en-NZ" sz="1800" b="1" baseline="30000" dirty="0">
                          <a:solidFill>
                            <a:schemeClr val="tx1"/>
                          </a:solidFill>
                        </a:rPr>
                        <a:t>st</a:t>
                      </a:r>
                      <a:r>
                        <a:rPr lang="en-NZ" sz="1800" b="1" dirty="0">
                          <a:solidFill>
                            <a:schemeClr val="tx1"/>
                          </a:solidFill>
                        </a:rPr>
                        <a:t> Attempt</a:t>
                      </a:r>
                    </a:p>
                  </a:txBody>
                  <a:tcPr>
                    <a:lnB w="12700" cap="flat" cmpd="sng" algn="ctr">
                      <a:solidFill>
                        <a:schemeClr val="tx1"/>
                      </a:solidFill>
                      <a:prstDash val="solid"/>
                      <a:round/>
                      <a:headEnd type="none" w="med" len="med"/>
                      <a:tailEnd type="none" w="med" len="med"/>
                    </a:lnB>
                    <a:solidFill>
                      <a:srgbClr val="F1773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solidFill>
                            <a:schemeClr val="tx1"/>
                          </a:solidFill>
                        </a:rPr>
                        <a:t>Pass 2</a:t>
                      </a:r>
                      <a:r>
                        <a:rPr lang="en-NZ" sz="1800" b="1" baseline="30000" dirty="0">
                          <a:solidFill>
                            <a:schemeClr val="tx1"/>
                          </a:solidFill>
                        </a:rPr>
                        <a:t>nd</a:t>
                      </a:r>
                      <a:r>
                        <a:rPr lang="en-NZ" sz="1800" b="1" dirty="0">
                          <a:solidFill>
                            <a:schemeClr val="tx1"/>
                          </a:solidFill>
                        </a:rPr>
                        <a:t>  Attempt</a:t>
                      </a:r>
                    </a:p>
                    <a:p>
                      <a:endParaRPr lang="en-NZ" sz="1800" b="1" dirty="0">
                        <a:solidFill>
                          <a:schemeClr val="tx1"/>
                        </a:solidFill>
                      </a:endParaRPr>
                    </a:p>
                  </a:txBody>
                  <a:tcPr>
                    <a:lnB w="12700" cap="flat" cmpd="sng" algn="ctr">
                      <a:solidFill>
                        <a:schemeClr val="tx1"/>
                      </a:solidFill>
                      <a:prstDash val="solid"/>
                      <a:round/>
                      <a:headEnd type="none" w="med" len="med"/>
                      <a:tailEnd type="none" w="med" len="med"/>
                    </a:lnB>
                    <a:solidFill>
                      <a:srgbClr val="F1773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solidFill>
                            <a:schemeClr val="tx1"/>
                          </a:solidFill>
                        </a:rPr>
                        <a:t>Pass 3</a:t>
                      </a:r>
                      <a:r>
                        <a:rPr lang="en-NZ" sz="1800" b="1" baseline="30000" dirty="0">
                          <a:solidFill>
                            <a:schemeClr val="tx1"/>
                          </a:solidFill>
                        </a:rPr>
                        <a:t>rd</a:t>
                      </a:r>
                      <a:r>
                        <a:rPr lang="en-NZ" sz="1800" b="1" dirty="0">
                          <a:solidFill>
                            <a:schemeClr val="tx1"/>
                          </a:solidFill>
                        </a:rPr>
                        <a:t> Attempt</a:t>
                      </a:r>
                    </a:p>
                    <a:p>
                      <a:endParaRPr lang="en-NZ" sz="1800" b="1" dirty="0">
                        <a:solidFill>
                          <a:schemeClr val="tx1"/>
                        </a:solidFill>
                      </a:endParaRP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Pass 4</a:t>
                      </a:r>
                      <a:r>
                        <a:rPr lang="en-NZ" sz="1800" b="1" baseline="30000" dirty="0">
                          <a:solidFill>
                            <a:schemeClr val="tx1"/>
                          </a:solidFill>
                        </a:rPr>
                        <a:t>th</a:t>
                      </a:r>
                      <a:r>
                        <a:rPr lang="en-NZ" sz="1800" b="1" dirty="0">
                          <a:solidFill>
                            <a:schemeClr val="tx1"/>
                          </a:solidFill>
                        </a:rPr>
                        <a:t> Attempt</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US" sz="1800" b="1" dirty="0">
                          <a:solidFill>
                            <a:schemeClr val="tx1"/>
                          </a:solidFill>
                        </a:rPr>
                        <a:t>Pass 5</a:t>
                      </a:r>
                      <a:r>
                        <a:rPr lang="en-US" sz="1800" b="1" baseline="30000" dirty="0">
                          <a:solidFill>
                            <a:schemeClr val="tx1"/>
                          </a:solidFill>
                        </a:rPr>
                        <a:t>th</a:t>
                      </a:r>
                      <a:r>
                        <a:rPr lang="en-US" sz="1800" b="1" dirty="0">
                          <a:solidFill>
                            <a:schemeClr val="tx1"/>
                          </a:solidFill>
                        </a:rPr>
                        <a:t> Attempt</a:t>
                      </a:r>
                      <a:endParaRPr lang="en-NZ" sz="1800" b="1" dirty="0">
                        <a:solidFill>
                          <a:schemeClr val="tx1"/>
                        </a:solidFill>
                      </a:endParaRP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Yet to Pass</a:t>
                      </a:r>
                    </a:p>
                  </a:txBody>
                  <a:tcPr>
                    <a:lnB w="12700" cap="flat" cmpd="sng" algn="ctr">
                      <a:solidFill>
                        <a:schemeClr val="tx1"/>
                      </a:solidFill>
                      <a:prstDash val="solid"/>
                      <a:round/>
                      <a:headEnd type="none" w="med" len="med"/>
                      <a:tailEnd type="none" w="med" len="med"/>
                    </a:lnB>
                    <a:solidFill>
                      <a:srgbClr val="F1773F"/>
                    </a:solidFill>
                  </a:tcPr>
                </a:tc>
                <a:extLst>
                  <a:ext uri="{0D108BD9-81ED-4DB2-BD59-A6C34878D82A}">
                    <a16:rowId xmlns:a16="http://schemas.microsoft.com/office/drawing/2014/main" val="3175308401"/>
                  </a:ext>
                </a:extLst>
              </a:tr>
              <a:tr h="565854">
                <a:tc>
                  <a:txBody>
                    <a:bodyPr/>
                    <a:lstStyle/>
                    <a:p>
                      <a:pPr algn="ctr"/>
                      <a:r>
                        <a:rPr lang="en-NZ" sz="2000" b="1" dirty="0"/>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218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260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extLst>
                  <a:ext uri="{0D108BD9-81ED-4DB2-BD59-A6C34878D82A}">
                    <a16:rowId xmlns:a16="http://schemas.microsoft.com/office/drawing/2014/main" val="2029628222"/>
                  </a:ext>
                </a:extLst>
              </a:tr>
              <a:tr h="522908">
                <a:tc>
                  <a:txBody>
                    <a:bodyPr/>
                    <a:lstStyle/>
                    <a:p>
                      <a:pPr algn="ctr"/>
                      <a:r>
                        <a:rPr lang="en-NZ" sz="2000" b="1" dirty="0">
                          <a:solidFill>
                            <a:schemeClr val="tx1"/>
                          </a:solidFill>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304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377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8401403"/>
                  </a:ext>
                </a:extLst>
              </a:tr>
              <a:tr h="499678">
                <a:tc>
                  <a:txBody>
                    <a:bodyPr/>
                    <a:lstStyle/>
                    <a:p>
                      <a:pPr algn="ctr"/>
                      <a:r>
                        <a:rPr lang="en-NZ" sz="2000" b="1" dirty="0">
                          <a:solidFill>
                            <a:schemeClr val="tx1"/>
                          </a:solidFill>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3101342"/>
                  </a:ext>
                </a:extLst>
              </a:tr>
              <a:tr h="514488">
                <a:tc>
                  <a:txBody>
                    <a:bodyPr/>
                    <a:lstStyle/>
                    <a:p>
                      <a:pPr algn="ctr"/>
                      <a:r>
                        <a:rPr lang="en-US" sz="2000" b="1" dirty="0">
                          <a:solidFill>
                            <a:schemeClr val="tx1"/>
                          </a:solidFill>
                        </a:rPr>
                        <a:t>2020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300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408</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190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60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14</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32</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7697812"/>
                  </a:ext>
                </a:extLst>
              </a:tr>
              <a:tr h="522908">
                <a:tc>
                  <a:txBody>
                    <a:bodyPr/>
                    <a:lstStyle/>
                    <a:p>
                      <a:pPr algn="ctr"/>
                      <a:r>
                        <a:rPr lang="en-US" sz="2000" b="1" dirty="0">
                          <a:solidFill>
                            <a:schemeClr val="tx1"/>
                          </a:solidFill>
                        </a:rPr>
                        <a:t>2021</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384</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536</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250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80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25</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26</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3283798"/>
                  </a:ext>
                </a:extLst>
              </a:tr>
            </a:tbl>
          </a:graphicData>
        </a:graphic>
      </p:graphicFrame>
    </p:spTree>
    <p:extLst>
      <p:ext uri="{BB962C8B-B14F-4D97-AF65-F5344CB8AC3E}">
        <p14:creationId xmlns:p14="http://schemas.microsoft.com/office/powerpoint/2010/main" val="4110080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B4DBD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4963"/>
              </a:solidFill>
              <a:effectLst/>
              <a:highlight>
                <a:srgbClr val="1C4963"/>
              </a:highligh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rPr>
              <a:t>Page </a:t>
            </a:r>
            <a:fld id="{31D38BD7-DF7F-324E-B130-172627BECBC7}" type="slidenum">
              <a:rPr kumimoji="0" lang="en-US" sz="1200" b="1" i="0" u="none" strike="noStrike" kern="1200" cap="none" spc="0" normalizeH="0" baseline="0" noProof="0" smtClean="0">
                <a:ln>
                  <a:noFill/>
                </a:ln>
                <a:solidFill>
                  <a:prstClr val="white"/>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000" b="1" dirty="0">
                <a:solidFill>
                  <a:prstClr val="white"/>
                </a:solidFill>
                <a:latin typeface="Montserrat ExtraBold" pitchFamily="2" charset="77"/>
              </a:rPr>
              <a:t>IR</a:t>
            </a:r>
            <a:r>
              <a:rPr kumimoji="0" lang="en-US" sz="3000" b="1" i="0" u="none" strike="noStrike" kern="1200" cap="none" spc="0" normalizeH="0" baseline="0" noProof="0" dirty="0">
                <a:ln>
                  <a:noFill/>
                </a:ln>
                <a:solidFill>
                  <a:prstClr val="white"/>
                </a:solidFill>
                <a:effectLst/>
                <a:uLnTx/>
                <a:uFillTx/>
                <a:latin typeface="Montserrat ExtraBold" pitchFamily="2" charset="77"/>
                <a:ea typeface="+mj-ea"/>
                <a:cs typeface="+mj-cs"/>
              </a:rPr>
              <a:t> Flight Test Statistics </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1863375"/>
            <a:ext cx="10112006" cy="3226979"/>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graphicFrame>
        <p:nvGraphicFramePr>
          <p:cNvPr id="8" name="Table 7">
            <a:extLst>
              <a:ext uri="{FF2B5EF4-FFF2-40B4-BE49-F238E27FC236}">
                <a16:creationId xmlns:a16="http://schemas.microsoft.com/office/drawing/2014/main" id="{4EB33513-0A91-5533-A987-03F453D3FD52}"/>
              </a:ext>
            </a:extLst>
          </p:cNvPr>
          <p:cNvGraphicFramePr>
            <a:graphicFrameLocks noGrp="1"/>
          </p:cNvGraphicFramePr>
          <p:nvPr>
            <p:extLst>
              <p:ext uri="{D42A27DB-BD31-4B8C-83A1-F6EECF244321}">
                <p14:modId xmlns:p14="http://schemas.microsoft.com/office/powerpoint/2010/main" val="2654392757"/>
              </p:ext>
            </p:extLst>
          </p:nvPr>
        </p:nvGraphicFramePr>
        <p:xfrm>
          <a:off x="1253880" y="1514864"/>
          <a:ext cx="8320000" cy="3923999"/>
        </p:xfrm>
        <a:graphic>
          <a:graphicData uri="http://schemas.openxmlformats.org/drawingml/2006/table">
            <a:tbl>
              <a:tblPr firstRow="1" bandRow="1">
                <a:tableStyleId>{5C22544A-7EE6-4342-B048-85BDC9FD1C3A}</a:tableStyleId>
              </a:tblPr>
              <a:tblGrid>
                <a:gridCol w="849330">
                  <a:extLst>
                    <a:ext uri="{9D8B030D-6E8A-4147-A177-3AD203B41FA5}">
                      <a16:colId xmlns:a16="http://schemas.microsoft.com/office/drawing/2014/main" val="4030592747"/>
                    </a:ext>
                  </a:extLst>
                </a:gridCol>
                <a:gridCol w="1230670">
                  <a:extLst>
                    <a:ext uri="{9D8B030D-6E8A-4147-A177-3AD203B41FA5}">
                      <a16:colId xmlns:a16="http://schemas.microsoft.com/office/drawing/2014/main" val="3238351065"/>
                    </a:ext>
                  </a:extLst>
                </a:gridCol>
                <a:gridCol w="1040000">
                  <a:extLst>
                    <a:ext uri="{9D8B030D-6E8A-4147-A177-3AD203B41FA5}">
                      <a16:colId xmlns:a16="http://schemas.microsoft.com/office/drawing/2014/main" val="2330006363"/>
                    </a:ext>
                  </a:extLst>
                </a:gridCol>
                <a:gridCol w="1040000">
                  <a:extLst>
                    <a:ext uri="{9D8B030D-6E8A-4147-A177-3AD203B41FA5}">
                      <a16:colId xmlns:a16="http://schemas.microsoft.com/office/drawing/2014/main" val="1956265190"/>
                    </a:ext>
                  </a:extLst>
                </a:gridCol>
                <a:gridCol w="1040000">
                  <a:extLst>
                    <a:ext uri="{9D8B030D-6E8A-4147-A177-3AD203B41FA5}">
                      <a16:colId xmlns:a16="http://schemas.microsoft.com/office/drawing/2014/main" val="3793789480"/>
                    </a:ext>
                  </a:extLst>
                </a:gridCol>
                <a:gridCol w="1040000">
                  <a:extLst>
                    <a:ext uri="{9D8B030D-6E8A-4147-A177-3AD203B41FA5}">
                      <a16:colId xmlns:a16="http://schemas.microsoft.com/office/drawing/2014/main" val="2195822554"/>
                    </a:ext>
                  </a:extLst>
                </a:gridCol>
                <a:gridCol w="1040000">
                  <a:extLst>
                    <a:ext uri="{9D8B030D-6E8A-4147-A177-3AD203B41FA5}">
                      <a16:colId xmlns:a16="http://schemas.microsoft.com/office/drawing/2014/main" val="200203605"/>
                    </a:ext>
                  </a:extLst>
                </a:gridCol>
                <a:gridCol w="1040000">
                  <a:extLst>
                    <a:ext uri="{9D8B030D-6E8A-4147-A177-3AD203B41FA5}">
                      <a16:colId xmlns:a16="http://schemas.microsoft.com/office/drawing/2014/main" val="2370042797"/>
                    </a:ext>
                  </a:extLst>
                </a:gridCol>
              </a:tblGrid>
              <a:tr h="1298163">
                <a:tc>
                  <a:txBody>
                    <a:bodyPr/>
                    <a:lstStyle/>
                    <a:p>
                      <a:pPr algn="ctr"/>
                      <a:r>
                        <a:rPr lang="en-NZ" sz="1800" dirty="0">
                          <a:solidFill>
                            <a:schemeClr val="tx1"/>
                          </a:solidFill>
                        </a:rPr>
                        <a:t>Year</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dirty="0">
                          <a:solidFill>
                            <a:schemeClr val="tx1"/>
                          </a:solidFill>
                        </a:rPr>
                        <a:t>Total Candidates</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Total Flight Tests</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Pass 1</a:t>
                      </a:r>
                      <a:r>
                        <a:rPr lang="en-NZ" sz="1800" b="1" baseline="30000" dirty="0">
                          <a:solidFill>
                            <a:schemeClr val="tx1"/>
                          </a:solidFill>
                        </a:rPr>
                        <a:t>st</a:t>
                      </a:r>
                      <a:r>
                        <a:rPr lang="en-NZ" sz="1800" b="1" dirty="0">
                          <a:solidFill>
                            <a:schemeClr val="tx1"/>
                          </a:solidFill>
                        </a:rPr>
                        <a:t> Attempt</a:t>
                      </a:r>
                    </a:p>
                  </a:txBody>
                  <a:tcPr>
                    <a:lnB w="12700" cap="flat" cmpd="sng" algn="ctr">
                      <a:solidFill>
                        <a:schemeClr val="tx1"/>
                      </a:solidFill>
                      <a:prstDash val="solid"/>
                      <a:round/>
                      <a:headEnd type="none" w="med" len="med"/>
                      <a:tailEnd type="none" w="med" len="med"/>
                    </a:lnB>
                    <a:solidFill>
                      <a:srgbClr val="F1773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solidFill>
                            <a:schemeClr val="tx1"/>
                          </a:solidFill>
                        </a:rPr>
                        <a:t>Pass 2</a:t>
                      </a:r>
                      <a:r>
                        <a:rPr lang="en-NZ" sz="1800" b="1" baseline="30000" dirty="0">
                          <a:solidFill>
                            <a:schemeClr val="tx1"/>
                          </a:solidFill>
                        </a:rPr>
                        <a:t>nd</a:t>
                      </a:r>
                      <a:r>
                        <a:rPr lang="en-NZ" sz="1800" b="1" dirty="0">
                          <a:solidFill>
                            <a:schemeClr val="tx1"/>
                          </a:solidFill>
                        </a:rPr>
                        <a:t>  Attempt</a:t>
                      </a:r>
                    </a:p>
                    <a:p>
                      <a:endParaRPr lang="en-NZ" sz="1800" b="1" dirty="0">
                        <a:solidFill>
                          <a:schemeClr val="tx1"/>
                        </a:solidFill>
                      </a:endParaRPr>
                    </a:p>
                  </a:txBody>
                  <a:tcPr>
                    <a:lnB w="12700" cap="flat" cmpd="sng" algn="ctr">
                      <a:solidFill>
                        <a:schemeClr val="tx1"/>
                      </a:solidFill>
                      <a:prstDash val="solid"/>
                      <a:round/>
                      <a:headEnd type="none" w="med" len="med"/>
                      <a:tailEnd type="none" w="med" len="med"/>
                    </a:lnB>
                    <a:solidFill>
                      <a:srgbClr val="F1773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solidFill>
                            <a:schemeClr val="tx1"/>
                          </a:solidFill>
                        </a:rPr>
                        <a:t>Pass 3</a:t>
                      </a:r>
                      <a:r>
                        <a:rPr lang="en-NZ" sz="1800" b="1" baseline="30000" dirty="0">
                          <a:solidFill>
                            <a:schemeClr val="tx1"/>
                          </a:solidFill>
                        </a:rPr>
                        <a:t>rd</a:t>
                      </a:r>
                      <a:r>
                        <a:rPr lang="en-NZ" sz="1800" b="1" dirty="0">
                          <a:solidFill>
                            <a:schemeClr val="tx1"/>
                          </a:solidFill>
                        </a:rPr>
                        <a:t> Attempt</a:t>
                      </a:r>
                    </a:p>
                    <a:p>
                      <a:endParaRPr lang="en-NZ" sz="1800" b="1" dirty="0">
                        <a:solidFill>
                          <a:schemeClr val="tx1"/>
                        </a:solidFill>
                      </a:endParaRP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Pass 4</a:t>
                      </a:r>
                      <a:r>
                        <a:rPr lang="en-NZ" sz="1800" b="1" baseline="30000" dirty="0">
                          <a:solidFill>
                            <a:schemeClr val="tx1"/>
                          </a:solidFill>
                        </a:rPr>
                        <a:t>th</a:t>
                      </a:r>
                      <a:r>
                        <a:rPr lang="en-NZ" sz="1800" b="1" dirty="0">
                          <a:solidFill>
                            <a:schemeClr val="tx1"/>
                          </a:solidFill>
                        </a:rPr>
                        <a:t> Attempt</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Yet to Pass</a:t>
                      </a:r>
                    </a:p>
                  </a:txBody>
                  <a:tcPr>
                    <a:lnB w="12700" cap="flat" cmpd="sng" algn="ctr">
                      <a:solidFill>
                        <a:schemeClr val="tx1"/>
                      </a:solidFill>
                      <a:prstDash val="solid"/>
                      <a:round/>
                      <a:headEnd type="none" w="med" len="med"/>
                      <a:tailEnd type="none" w="med" len="med"/>
                    </a:lnB>
                    <a:solidFill>
                      <a:srgbClr val="F1773F"/>
                    </a:solidFill>
                  </a:tcPr>
                </a:tc>
                <a:extLst>
                  <a:ext uri="{0D108BD9-81ED-4DB2-BD59-A6C34878D82A}">
                    <a16:rowId xmlns:a16="http://schemas.microsoft.com/office/drawing/2014/main" val="3175308401"/>
                  </a:ext>
                </a:extLst>
              </a:tr>
              <a:tr h="565854">
                <a:tc>
                  <a:txBody>
                    <a:bodyPr/>
                    <a:lstStyle/>
                    <a:p>
                      <a:pPr algn="ctr"/>
                      <a:r>
                        <a:rPr lang="en-NZ" sz="2000" b="1" dirty="0"/>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194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172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extLst>
                  <a:ext uri="{0D108BD9-81ED-4DB2-BD59-A6C34878D82A}">
                    <a16:rowId xmlns:a16="http://schemas.microsoft.com/office/drawing/2014/main" val="2029628222"/>
                  </a:ext>
                </a:extLst>
              </a:tr>
              <a:tr h="522908">
                <a:tc>
                  <a:txBody>
                    <a:bodyPr/>
                    <a:lstStyle/>
                    <a:p>
                      <a:pPr algn="ctr"/>
                      <a:r>
                        <a:rPr lang="en-NZ" sz="2000" b="1" dirty="0">
                          <a:solidFill>
                            <a:schemeClr val="tx1"/>
                          </a:solidFill>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226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193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8401403"/>
                  </a:ext>
                </a:extLst>
              </a:tr>
              <a:tr h="499678">
                <a:tc>
                  <a:txBody>
                    <a:bodyPr/>
                    <a:lstStyle/>
                    <a:p>
                      <a:pPr algn="ctr"/>
                      <a:r>
                        <a:rPr lang="en-NZ" sz="2000" b="1" dirty="0">
                          <a:solidFill>
                            <a:schemeClr val="tx1"/>
                          </a:solidFill>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3101342"/>
                  </a:ext>
                </a:extLst>
              </a:tr>
              <a:tr h="514488">
                <a:tc>
                  <a:txBody>
                    <a:bodyPr/>
                    <a:lstStyle/>
                    <a:p>
                      <a:pPr algn="ctr"/>
                      <a:r>
                        <a:rPr lang="en-US" sz="2000" b="1" dirty="0">
                          <a:solidFill>
                            <a:schemeClr val="tx1"/>
                          </a:solidFill>
                        </a:rPr>
                        <a:t>2020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211</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248</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173</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24</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3</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12</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7697812"/>
                  </a:ext>
                </a:extLst>
              </a:tr>
              <a:tr h="522908">
                <a:tc>
                  <a:txBody>
                    <a:bodyPr/>
                    <a:lstStyle/>
                    <a:p>
                      <a:pPr algn="ctr"/>
                      <a:r>
                        <a:rPr lang="en-US" sz="2000" b="1" dirty="0">
                          <a:solidFill>
                            <a:schemeClr val="tx1"/>
                          </a:solidFill>
                        </a:rPr>
                        <a:t>2021</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244</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305</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1095</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39</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5</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9</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3283798"/>
                  </a:ext>
                </a:extLst>
              </a:tr>
            </a:tbl>
          </a:graphicData>
        </a:graphic>
      </p:graphicFrame>
    </p:spTree>
    <p:extLst>
      <p:ext uri="{BB962C8B-B14F-4D97-AF65-F5344CB8AC3E}">
        <p14:creationId xmlns:p14="http://schemas.microsoft.com/office/powerpoint/2010/main" val="3574960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4963"/>
              </a:solidFill>
              <a:effectLst/>
              <a:highlight>
                <a:srgbClr val="1C4963"/>
              </a:highligh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rPr>
              <a:t>Page </a:t>
            </a:r>
            <a:fld id="{31D38BD7-DF7F-324E-B130-172627BECBC7}" type="slidenum">
              <a:rPr kumimoji="0" lang="en-US" sz="1200" b="1" i="0" u="none" strike="noStrike" kern="1200" cap="none" spc="0" normalizeH="0" baseline="0" noProof="0" smtClean="0">
                <a:ln>
                  <a:noFill/>
                </a:ln>
                <a:solidFill>
                  <a:prstClr val="white"/>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000" b="1" dirty="0">
                <a:solidFill>
                  <a:prstClr val="white"/>
                </a:solidFill>
                <a:latin typeface="Montserrat ExtraBold" pitchFamily="2" charset="77"/>
              </a:rPr>
              <a:t>C-Cat</a:t>
            </a:r>
            <a:r>
              <a:rPr kumimoji="0" lang="en-US" sz="3000" b="1" i="0" u="none" strike="noStrike" kern="1200" cap="none" spc="0" normalizeH="0" baseline="0" noProof="0" dirty="0">
                <a:ln>
                  <a:noFill/>
                </a:ln>
                <a:solidFill>
                  <a:prstClr val="white"/>
                </a:solidFill>
                <a:effectLst/>
                <a:uLnTx/>
                <a:uFillTx/>
                <a:latin typeface="Montserrat ExtraBold" pitchFamily="2" charset="77"/>
                <a:ea typeface="+mj-ea"/>
                <a:cs typeface="+mj-cs"/>
              </a:rPr>
              <a:t> Flight Test Statistics </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1863375"/>
            <a:ext cx="10112006" cy="3226979"/>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graphicFrame>
        <p:nvGraphicFramePr>
          <p:cNvPr id="8" name="Table 7">
            <a:extLst>
              <a:ext uri="{FF2B5EF4-FFF2-40B4-BE49-F238E27FC236}">
                <a16:creationId xmlns:a16="http://schemas.microsoft.com/office/drawing/2014/main" id="{4EB33513-0A91-5533-A987-03F453D3FD52}"/>
              </a:ext>
            </a:extLst>
          </p:cNvPr>
          <p:cNvGraphicFramePr>
            <a:graphicFrameLocks noGrp="1"/>
          </p:cNvGraphicFramePr>
          <p:nvPr>
            <p:extLst>
              <p:ext uri="{D42A27DB-BD31-4B8C-83A1-F6EECF244321}">
                <p14:modId xmlns:p14="http://schemas.microsoft.com/office/powerpoint/2010/main" val="1409244153"/>
              </p:ext>
            </p:extLst>
          </p:nvPr>
        </p:nvGraphicFramePr>
        <p:xfrm>
          <a:off x="1253880" y="1514864"/>
          <a:ext cx="7280000" cy="3923999"/>
        </p:xfrm>
        <a:graphic>
          <a:graphicData uri="http://schemas.openxmlformats.org/drawingml/2006/table">
            <a:tbl>
              <a:tblPr firstRow="1" bandRow="1">
                <a:tableStyleId>{5C22544A-7EE6-4342-B048-85BDC9FD1C3A}</a:tableStyleId>
              </a:tblPr>
              <a:tblGrid>
                <a:gridCol w="849330">
                  <a:extLst>
                    <a:ext uri="{9D8B030D-6E8A-4147-A177-3AD203B41FA5}">
                      <a16:colId xmlns:a16="http://schemas.microsoft.com/office/drawing/2014/main" val="4030592747"/>
                    </a:ext>
                  </a:extLst>
                </a:gridCol>
                <a:gridCol w="1230670">
                  <a:extLst>
                    <a:ext uri="{9D8B030D-6E8A-4147-A177-3AD203B41FA5}">
                      <a16:colId xmlns:a16="http://schemas.microsoft.com/office/drawing/2014/main" val="3238351065"/>
                    </a:ext>
                  </a:extLst>
                </a:gridCol>
                <a:gridCol w="1040000">
                  <a:extLst>
                    <a:ext uri="{9D8B030D-6E8A-4147-A177-3AD203B41FA5}">
                      <a16:colId xmlns:a16="http://schemas.microsoft.com/office/drawing/2014/main" val="2330006363"/>
                    </a:ext>
                  </a:extLst>
                </a:gridCol>
                <a:gridCol w="1040000">
                  <a:extLst>
                    <a:ext uri="{9D8B030D-6E8A-4147-A177-3AD203B41FA5}">
                      <a16:colId xmlns:a16="http://schemas.microsoft.com/office/drawing/2014/main" val="1956265190"/>
                    </a:ext>
                  </a:extLst>
                </a:gridCol>
                <a:gridCol w="1040000">
                  <a:extLst>
                    <a:ext uri="{9D8B030D-6E8A-4147-A177-3AD203B41FA5}">
                      <a16:colId xmlns:a16="http://schemas.microsoft.com/office/drawing/2014/main" val="3793789480"/>
                    </a:ext>
                  </a:extLst>
                </a:gridCol>
                <a:gridCol w="1040000">
                  <a:extLst>
                    <a:ext uri="{9D8B030D-6E8A-4147-A177-3AD203B41FA5}">
                      <a16:colId xmlns:a16="http://schemas.microsoft.com/office/drawing/2014/main" val="2195822554"/>
                    </a:ext>
                  </a:extLst>
                </a:gridCol>
                <a:gridCol w="1040000">
                  <a:extLst>
                    <a:ext uri="{9D8B030D-6E8A-4147-A177-3AD203B41FA5}">
                      <a16:colId xmlns:a16="http://schemas.microsoft.com/office/drawing/2014/main" val="2370042797"/>
                    </a:ext>
                  </a:extLst>
                </a:gridCol>
              </a:tblGrid>
              <a:tr h="1298163">
                <a:tc>
                  <a:txBody>
                    <a:bodyPr/>
                    <a:lstStyle/>
                    <a:p>
                      <a:pPr algn="ctr"/>
                      <a:r>
                        <a:rPr lang="en-NZ" sz="1800" dirty="0">
                          <a:solidFill>
                            <a:schemeClr val="tx1"/>
                          </a:solidFill>
                        </a:rPr>
                        <a:t>Year</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dirty="0">
                          <a:solidFill>
                            <a:schemeClr val="tx1"/>
                          </a:solidFill>
                        </a:rPr>
                        <a:t>Total Candidates</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Total Flight Tests</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Pass 1</a:t>
                      </a:r>
                      <a:r>
                        <a:rPr lang="en-NZ" sz="1800" b="1" baseline="30000" dirty="0">
                          <a:solidFill>
                            <a:schemeClr val="tx1"/>
                          </a:solidFill>
                        </a:rPr>
                        <a:t>st</a:t>
                      </a:r>
                      <a:r>
                        <a:rPr lang="en-NZ" sz="1800" b="1" dirty="0">
                          <a:solidFill>
                            <a:schemeClr val="tx1"/>
                          </a:solidFill>
                        </a:rPr>
                        <a:t> Attempt</a:t>
                      </a:r>
                    </a:p>
                  </a:txBody>
                  <a:tcPr>
                    <a:lnB w="12700" cap="flat" cmpd="sng" algn="ctr">
                      <a:solidFill>
                        <a:schemeClr val="tx1"/>
                      </a:solidFill>
                      <a:prstDash val="solid"/>
                      <a:round/>
                      <a:headEnd type="none" w="med" len="med"/>
                      <a:tailEnd type="none" w="med" len="med"/>
                    </a:lnB>
                    <a:solidFill>
                      <a:srgbClr val="F1773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solidFill>
                            <a:schemeClr val="tx1"/>
                          </a:solidFill>
                        </a:rPr>
                        <a:t>Pass 2</a:t>
                      </a:r>
                      <a:r>
                        <a:rPr lang="en-NZ" sz="1800" b="1" baseline="30000" dirty="0">
                          <a:solidFill>
                            <a:schemeClr val="tx1"/>
                          </a:solidFill>
                        </a:rPr>
                        <a:t>nd</a:t>
                      </a:r>
                      <a:r>
                        <a:rPr lang="en-NZ" sz="1800" b="1" dirty="0">
                          <a:solidFill>
                            <a:schemeClr val="tx1"/>
                          </a:solidFill>
                        </a:rPr>
                        <a:t>  Attempt</a:t>
                      </a:r>
                    </a:p>
                    <a:p>
                      <a:endParaRPr lang="en-NZ" sz="1800" b="1" dirty="0">
                        <a:solidFill>
                          <a:schemeClr val="tx1"/>
                        </a:solidFill>
                      </a:endParaRPr>
                    </a:p>
                  </a:txBody>
                  <a:tcPr>
                    <a:lnB w="12700" cap="flat" cmpd="sng" algn="ctr">
                      <a:solidFill>
                        <a:schemeClr val="tx1"/>
                      </a:solidFill>
                      <a:prstDash val="solid"/>
                      <a:round/>
                      <a:headEnd type="none" w="med" len="med"/>
                      <a:tailEnd type="none" w="med" len="med"/>
                    </a:lnB>
                    <a:solidFill>
                      <a:srgbClr val="F1773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solidFill>
                            <a:schemeClr val="tx1"/>
                          </a:solidFill>
                        </a:rPr>
                        <a:t>Pass 3</a:t>
                      </a:r>
                      <a:r>
                        <a:rPr lang="en-NZ" sz="1800" b="1" baseline="30000" dirty="0">
                          <a:solidFill>
                            <a:schemeClr val="tx1"/>
                          </a:solidFill>
                        </a:rPr>
                        <a:t>rd</a:t>
                      </a:r>
                      <a:r>
                        <a:rPr lang="en-NZ" sz="1800" b="1" dirty="0">
                          <a:solidFill>
                            <a:schemeClr val="tx1"/>
                          </a:solidFill>
                        </a:rPr>
                        <a:t> Attempt</a:t>
                      </a:r>
                    </a:p>
                    <a:p>
                      <a:endParaRPr lang="en-NZ" sz="1800" b="1" dirty="0">
                        <a:solidFill>
                          <a:schemeClr val="tx1"/>
                        </a:solidFill>
                      </a:endParaRP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Yet to Pass</a:t>
                      </a:r>
                    </a:p>
                  </a:txBody>
                  <a:tcPr>
                    <a:lnB w="12700" cap="flat" cmpd="sng" algn="ctr">
                      <a:solidFill>
                        <a:schemeClr val="tx1"/>
                      </a:solidFill>
                      <a:prstDash val="solid"/>
                      <a:round/>
                      <a:headEnd type="none" w="med" len="med"/>
                      <a:tailEnd type="none" w="med" len="med"/>
                    </a:lnB>
                    <a:solidFill>
                      <a:srgbClr val="F1773F"/>
                    </a:solidFill>
                  </a:tcPr>
                </a:tc>
                <a:extLst>
                  <a:ext uri="{0D108BD9-81ED-4DB2-BD59-A6C34878D82A}">
                    <a16:rowId xmlns:a16="http://schemas.microsoft.com/office/drawing/2014/main" val="3175308401"/>
                  </a:ext>
                </a:extLst>
              </a:tr>
              <a:tr h="565854">
                <a:tc>
                  <a:txBody>
                    <a:bodyPr/>
                    <a:lstStyle/>
                    <a:p>
                      <a:pPr algn="ctr"/>
                      <a:r>
                        <a:rPr lang="en-NZ" sz="2000" b="1" dirty="0"/>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extLst>
                  <a:ext uri="{0D108BD9-81ED-4DB2-BD59-A6C34878D82A}">
                    <a16:rowId xmlns:a16="http://schemas.microsoft.com/office/drawing/2014/main" val="2029628222"/>
                  </a:ext>
                </a:extLst>
              </a:tr>
              <a:tr h="522908">
                <a:tc>
                  <a:txBody>
                    <a:bodyPr/>
                    <a:lstStyle/>
                    <a:p>
                      <a:pPr algn="ctr"/>
                      <a:r>
                        <a:rPr lang="en-NZ" sz="2000" b="1" dirty="0">
                          <a:solidFill>
                            <a:schemeClr val="tx1"/>
                          </a:solidFill>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113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128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8401403"/>
                  </a:ext>
                </a:extLst>
              </a:tr>
              <a:tr h="499678">
                <a:tc>
                  <a:txBody>
                    <a:bodyPr/>
                    <a:lstStyle/>
                    <a:p>
                      <a:pPr algn="ctr"/>
                      <a:r>
                        <a:rPr lang="en-NZ" sz="2000" b="1" dirty="0">
                          <a:solidFill>
                            <a:schemeClr val="tx1"/>
                          </a:solidFill>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3101342"/>
                  </a:ext>
                </a:extLst>
              </a:tr>
              <a:tr h="514488">
                <a:tc>
                  <a:txBody>
                    <a:bodyPr/>
                    <a:lstStyle/>
                    <a:p>
                      <a:pPr algn="ctr"/>
                      <a:r>
                        <a:rPr lang="en-US" sz="2000" b="1" dirty="0">
                          <a:solidFill>
                            <a:schemeClr val="tx1"/>
                          </a:solidFill>
                        </a:rPr>
                        <a:t>2020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112</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140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78</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19</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3</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12</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7697812"/>
                  </a:ext>
                </a:extLst>
              </a:tr>
              <a:tr h="522908">
                <a:tc>
                  <a:txBody>
                    <a:bodyPr/>
                    <a:lstStyle/>
                    <a:p>
                      <a:pPr algn="ctr"/>
                      <a:r>
                        <a:rPr lang="en-US" sz="2000" b="1" dirty="0">
                          <a:solidFill>
                            <a:schemeClr val="tx1"/>
                          </a:solidFill>
                        </a:rPr>
                        <a:t>2021</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89</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95</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78</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6</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5</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3283798"/>
                  </a:ext>
                </a:extLst>
              </a:tr>
            </a:tbl>
          </a:graphicData>
        </a:graphic>
      </p:graphicFrame>
    </p:spTree>
    <p:extLst>
      <p:ext uri="{BB962C8B-B14F-4D97-AF65-F5344CB8AC3E}">
        <p14:creationId xmlns:p14="http://schemas.microsoft.com/office/powerpoint/2010/main" val="3234321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4963"/>
              </a:solidFill>
              <a:effectLst/>
              <a:highlight>
                <a:srgbClr val="1C4963"/>
              </a:highligh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rPr>
              <a:t>Page </a:t>
            </a:r>
            <a:fld id="{31D38BD7-DF7F-324E-B130-172627BECBC7}" type="slidenum">
              <a:rPr kumimoji="0" lang="en-US" sz="1200" b="1" i="0" u="none" strike="noStrike" kern="1200" cap="none" spc="0" normalizeH="0" baseline="0" noProof="0" smtClean="0">
                <a:ln>
                  <a:noFill/>
                </a:ln>
                <a:solidFill>
                  <a:prstClr val="white"/>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000" b="1" dirty="0">
                <a:solidFill>
                  <a:prstClr val="white"/>
                </a:solidFill>
                <a:latin typeface="Montserrat ExtraBold" pitchFamily="2" charset="77"/>
              </a:rPr>
              <a:t>B-Cat</a:t>
            </a:r>
            <a:r>
              <a:rPr kumimoji="0" lang="en-US" sz="3000" b="1" i="0" u="none" strike="noStrike" kern="1200" cap="none" spc="0" normalizeH="0" baseline="0" noProof="0" dirty="0">
                <a:ln>
                  <a:noFill/>
                </a:ln>
                <a:solidFill>
                  <a:prstClr val="white"/>
                </a:solidFill>
                <a:effectLst/>
                <a:uLnTx/>
                <a:uFillTx/>
                <a:latin typeface="Montserrat ExtraBold" pitchFamily="2" charset="77"/>
                <a:ea typeface="+mj-ea"/>
                <a:cs typeface="+mj-cs"/>
              </a:rPr>
              <a:t> Flight Test Statistics </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1863375"/>
            <a:ext cx="10112006" cy="3226979"/>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graphicFrame>
        <p:nvGraphicFramePr>
          <p:cNvPr id="8" name="Table 7">
            <a:extLst>
              <a:ext uri="{FF2B5EF4-FFF2-40B4-BE49-F238E27FC236}">
                <a16:creationId xmlns:a16="http://schemas.microsoft.com/office/drawing/2014/main" id="{4EB33513-0A91-5533-A987-03F453D3FD52}"/>
              </a:ext>
            </a:extLst>
          </p:cNvPr>
          <p:cNvGraphicFramePr>
            <a:graphicFrameLocks noGrp="1"/>
          </p:cNvGraphicFramePr>
          <p:nvPr>
            <p:extLst>
              <p:ext uri="{D42A27DB-BD31-4B8C-83A1-F6EECF244321}">
                <p14:modId xmlns:p14="http://schemas.microsoft.com/office/powerpoint/2010/main" val="4244324359"/>
              </p:ext>
            </p:extLst>
          </p:nvPr>
        </p:nvGraphicFramePr>
        <p:xfrm>
          <a:off x="1253880" y="1514864"/>
          <a:ext cx="7280000" cy="3923999"/>
        </p:xfrm>
        <a:graphic>
          <a:graphicData uri="http://schemas.openxmlformats.org/drawingml/2006/table">
            <a:tbl>
              <a:tblPr firstRow="1" bandRow="1">
                <a:tableStyleId>{5C22544A-7EE6-4342-B048-85BDC9FD1C3A}</a:tableStyleId>
              </a:tblPr>
              <a:tblGrid>
                <a:gridCol w="849330">
                  <a:extLst>
                    <a:ext uri="{9D8B030D-6E8A-4147-A177-3AD203B41FA5}">
                      <a16:colId xmlns:a16="http://schemas.microsoft.com/office/drawing/2014/main" val="4030592747"/>
                    </a:ext>
                  </a:extLst>
                </a:gridCol>
                <a:gridCol w="1230670">
                  <a:extLst>
                    <a:ext uri="{9D8B030D-6E8A-4147-A177-3AD203B41FA5}">
                      <a16:colId xmlns:a16="http://schemas.microsoft.com/office/drawing/2014/main" val="3238351065"/>
                    </a:ext>
                  </a:extLst>
                </a:gridCol>
                <a:gridCol w="1040000">
                  <a:extLst>
                    <a:ext uri="{9D8B030D-6E8A-4147-A177-3AD203B41FA5}">
                      <a16:colId xmlns:a16="http://schemas.microsoft.com/office/drawing/2014/main" val="2330006363"/>
                    </a:ext>
                  </a:extLst>
                </a:gridCol>
                <a:gridCol w="1040000">
                  <a:extLst>
                    <a:ext uri="{9D8B030D-6E8A-4147-A177-3AD203B41FA5}">
                      <a16:colId xmlns:a16="http://schemas.microsoft.com/office/drawing/2014/main" val="1956265190"/>
                    </a:ext>
                  </a:extLst>
                </a:gridCol>
                <a:gridCol w="1040000">
                  <a:extLst>
                    <a:ext uri="{9D8B030D-6E8A-4147-A177-3AD203B41FA5}">
                      <a16:colId xmlns:a16="http://schemas.microsoft.com/office/drawing/2014/main" val="3793789480"/>
                    </a:ext>
                  </a:extLst>
                </a:gridCol>
                <a:gridCol w="1040000">
                  <a:extLst>
                    <a:ext uri="{9D8B030D-6E8A-4147-A177-3AD203B41FA5}">
                      <a16:colId xmlns:a16="http://schemas.microsoft.com/office/drawing/2014/main" val="2195822554"/>
                    </a:ext>
                  </a:extLst>
                </a:gridCol>
                <a:gridCol w="1040000">
                  <a:extLst>
                    <a:ext uri="{9D8B030D-6E8A-4147-A177-3AD203B41FA5}">
                      <a16:colId xmlns:a16="http://schemas.microsoft.com/office/drawing/2014/main" val="2370042797"/>
                    </a:ext>
                  </a:extLst>
                </a:gridCol>
              </a:tblGrid>
              <a:tr h="1298163">
                <a:tc>
                  <a:txBody>
                    <a:bodyPr/>
                    <a:lstStyle/>
                    <a:p>
                      <a:pPr algn="ctr"/>
                      <a:r>
                        <a:rPr lang="en-NZ" sz="1800" dirty="0">
                          <a:solidFill>
                            <a:schemeClr val="tx1"/>
                          </a:solidFill>
                        </a:rPr>
                        <a:t>Year</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dirty="0">
                          <a:solidFill>
                            <a:schemeClr val="tx1"/>
                          </a:solidFill>
                        </a:rPr>
                        <a:t>Total Candidates</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Total Flight Tests</a:t>
                      </a: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Pass 1</a:t>
                      </a:r>
                      <a:r>
                        <a:rPr lang="en-NZ" sz="1800" b="1" baseline="30000" dirty="0">
                          <a:solidFill>
                            <a:schemeClr val="tx1"/>
                          </a:solidFill>
                        </a:rPr>
                        <a:t>st</a:t>
                      </a:r>
                      <a:r>
                        <a:rPr lang="en-NZ" sz="1800" b="1" dirty="0">
                          <a:solidFill>
                            <a:schemeClr val="tx1"/>
                          </a:solidFill>
                        </a:rPr>
                        <a:t> Attempt</a:t>
                      </a:r>
                    </a:p>
                  </a:txBody>
                  <a:tcPr>
                    <a:lnB w="12700" cap="flat" cmpd="sng" algn="ctr">
                      <a:solidFill>
                        <a:schemeClr val="tx1"/>
                      </a:solidFill>
                      <a:prstDash val="solid"/>
                      <a:round/>
                      <a:headEnd type="none" w="med" len="med"/>
                      <a:tailEnd type="none" w="med" len="med"/>
                    </a:lnB>
                    <a:solidFill>
                      <a:srgbClr val="F1773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solidFill>
                            <a:schemeClr val="tx1"/>
                          </a:solidFill>
                        </a:rPr>
                        <a:t>Pass 2</a:t>
                      </a:r>
                      <a:r>
                        <a:rPr lang="en-NZ" sz="1800" b="1" baseline="30000" dirty="0">
                          <a:solidFill>
                            <a:schemeClr val="tx1"/>
                          </a:solidFill>
                        </a:rPr>
                        <a:t>nd</a:t>
                      </a:r>
                      <a:r>
                        <a:rPr lang="en-NZ" sz="1800" b="1" dirty="0">
                          <a:solidFill>
                            <a:schemeClr val="tx1"/>
                          </a:solidFill>
                        </a:rPr>
                        <a:t>  Attempt</a:t>
                      </a:r>
                    </a:p>
                    <a:p>
                      <a:endParaRPr lang="en-NZ" sz="1800" b="1" dirty="0">
                        <a:solidFill>
                          <a:schemeClr val="tx1"/>
                        </a:solidFill>
                      </a:endParaRPr>
                    </a:p>
                  </a:txBody>
                  <a:tcPr>
                    <a:lnB w="12700" cap="flat" cmpd="sng" algn="ctr">
                      <a:solidFill>
                        <a:schemeClr val="tx1"/>
                      </a:solidFill>
                      <a:prstDash val="solid"/>
                      <a:round/>
                      <a:headEnd type="none" w="med" len="med"/>
                      <a:tailEnd type="none" w="med" len="med"/>
                    </a:lnB>
                    <a:solidFill>
                      <a:srgbClr val="F1773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solidFill>
                            <a:schemeClr val="tx1"/>
                          </a:solidFill>
                        </a:rPr>
                        <a:t>Pass 3</a:t>
                      </a:r>
                      <a:r>
                        <a:rPr lang="en-NZ" sz="1800" b="1" baseline="30000" dirty="0">
                          <a:solidFill>
                            <a:schemeClr val="tx1"/>
                          </a:solidFill>
                        </a:rPr>
                        <a:t>rd</a:t>
                      </a:r>
                      <a:r>
                        <a:rPr lang="en-NZ" sz="1800" b="1" dirty="0">
                          <a:solidFill>
                            <a:schemeClr val="tx1"/>
                          </a:solidFill>
                        </a:rPr>
                        <a:t> Attempt</a:t>
                      </a:r>
                    </a:p>
                    <a:p>
                      <a:endParaRPr lang="en-NZ" sz="1800" b="1" dirty="0">
                        <a:solidFill>
                          <a:schemeClr val="tx1"/>
                        </a:solidFill>
                      </a:endParaRPr>
                    </a:p>
                  </a:txBody>
                  <a:tcPr>
                    <a:lnB w="12700" cap="flat" cmpd="sng" algn="ctr">
                      <a:solidFill>
                        <a:schemeClr val="tx1"/>
                      </a:solidFill>
                      <a:prstDash val="solid"/>
                      <a:round/>
                      <a:headEnd type="none" w="med" len="med"/>
                      <a:tailEnd type="none" w="med" len="med"/>
                    </a:lnB>
                    <a:solidFill>
                      <a:srgbClr val="F1773F"/>
                    </a:solidFill>
                  </a:tcPr>
                </a:tc>
                <a:tc>
                  <a:txBody>
                    <a:bodyPr/>
                    <a:lstStyle/>
                    <a:p>
                      <a:pPr algn="ctr"/>
                      <a:r>
                        <a:rPr lang="en-NZ" sz="1800" b="1" dirty="0">
                          <a:solidFill>
                            <a:schemeClr val="tx1"/>
                          </a:solidFill>
                        </a:rPr>
                        <a:t>Yet to Pass</a:t>
                      </a:r>
                    </a:p>
                  </a:txBody>
                  <a:tcPr>
                    <a:lnB w="12700" cap="flat" cmpd="sng" algn="ctr">
                      <a:solidFill>
                        <a:schemeClr val="tx1"/>
                      </a:solidFill>
                      <a:prstDash val="solid"/>
                      <a:round/>
                      <a:headEnd type="none" w="med" len="med"/>
                      <a:tailEnd type="none" w="med" len="med"/>
                    </a:lnB>
                    <a:solidFill>
                      <a:srgbClr val="F1773F"/>
                    </a:solidFill>
                  </a:tcPr>
                </a:tc>
                <a:extLst>
                  <a:ext uri="{0D108BD9-81ED-4DB2-BD59-A6C34878D82A}">
                    <a16:rowId xmlns:a16="http://schemas.microsoft.com/office/drawing/2014/main" val="3175308401"/>
                  </a:ext>
                </a:extLst>
              </a:tr>
              <a:tr h="565854">
                <a:tc>
                  <a:txBody>
                    <a:bodyPr/>
                    <a:lstStyle/>
                    <a:p>
                      <a:pPr algn="ctr"/>
                      <a:r>
                        <a:rPr lang="en-NZ" sz="2000" b="1" dirty="0"/>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tc>
                  <a:txBody>
                    <a:bodyPr/>
                    <a:lstStyle/>
                    <a:p>
                      <a:pPr algn="ctr"/>
                      <a:r>
                        <a:rPr lang="en-NZ" sz="2000" b="1"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BD2"/>
                    </a:solidFill>
                  </a:tcPr>
                </a:tc>
                <a:extLst>
                  <a:ext uri="{0D108BD9-81ED-4DB2-BD59-A6C34878D82A}">
                    <a16:rowId xmlns:a16="http://schemas.microsoft.com/office/drawing/2014/main" val="2029628222"/>
                  </a:ext>
                </a:extLst>
              </a:tr>
              <a:tr h="522908">
                <a:tc>
                  <a:txBody>
                    <a:bodyPr/>
                    <a:lstStyle/>
                    <a:p>
                      <a:pPr algn="ctr"/>
                      <a:r>
                        <a:rPr lang="en-NZ" sz="2000" b="1" dirty="0">
                          <a:solidFill>
                            <a:schemeClr val="tx1"/>
                          </a:solidFill>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8401403"/>
                  </a:ext>
                </a:extLst>
              </a:tr>
              <a:tr h="499678">
                <a:tc>
                  <a:txBody>
                    <a:bodyPr/>
                    <a:lstStyle/>
                    <a:p>
                      <a:pPr algn="ctr"/>
                      <a:r>
                        <a:rPr lang="en-NZ" sz="2000" b="1" dirty="0">
                          <a:solidFill>
                            <a:schemeClr val="tx1"/>
                          </a:solidFill>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NZ" sz="2000" b="1"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3101342"/>
                  </a:ext>
                </a:extLst>
              </a:tr>
              <a:tr h="514488">
                <a:tc>
                  <a:txBody>
                    <a:bodyPr/>
                    <a:lstStyle/>
                    <a:p>
                      <a:pPr algn="ctr"/>
                      <a:r>
                        <a:rPr lang="en-US" sz="2000" b="1" dirty="0">
                          <a:solidFill>
                            <a:schemeClr val="tx1"/>
                          </a:solidFill>
                        </a:rPr>
                        <a:t>2020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50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51</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44</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5</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7697812"/>
                  </a:ext>
                </a:extLst>
              </a:tr>
              <a:tr h="522908">
                <a:tc>
                  <a:txBody>
                    <a:bodyPr/>
                    <a:lstStyle/>
                    <a:p>
                      <a:pPr algn="ctr"/>
                      <a:r>
                        <a:rPr lang="en-US" sz="2000" b="1" dirty="0">
                          <a:solidFill>
                            <a:schemeClr val="tx1"/>
                          </a:solidFill>
                        </a:rPr>
                        <a:t>2021</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20</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23</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14</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3</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3</a:t>
                      </a:r>
                      <a:endParaRPr lang="en-NZ"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3283798"/>
                  </a:ext>
                </a:extLst>
              </a:tr>
            </a:tbl>
          </a:graphicData>
        </a:graphic>
      </p:graphicFrame>
    </p:spTree>
    <p:extLst>
      <p:ext uri="{BB962C8B-B14F-4D97-AF65-F5344CB8AC3E}">
        <p14:creationId xmlns:p14="http://schemas.microsoft.com/office/powerpoint/2010/main" val="1530468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4963"/>
              </a:solidFill>
              <a:highlight>
                <a:srgbClr val="1C4963"/>
              </a:highlight>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r>
              <a:rPr lang="en-US" sz="1200" b="1" i="0" baseline="0" dirty="0">
                <a:solidFill>
                  <a:schemeClr val="bg1"/>
                </a:solidFill>
                <a:latin typeface="Montserrat" pitchFamily="2" charset="77"/>
              </a:rPr>
              <a:t>Page </a:t>
            </a:r>
            <a:fld id="{31D38BD7-DF7F-324E-B130-172627BECBC7}" type="slidenum">
              <a:rPr lang="en-US" sz="1200" b="1" i="0" baseline="0" smtClean="0">
                <a:solidFill>
                  <a:schemeClr val="bg1"/>
                </a:solidFill>
                <a:latin typeface="Montserrat" pitchFamily="2" charset="77"/>
              </a:rPr>
              <a:t>2</a:t>
            </a:fld>
            <a:endParaRPr lang="en-US" sz="1200" b="1" i="0" baseline="0" dirty="0">
              <a:solidFill>
                <a:schemeClr val="bg1"/>
              </a:solidFill>
              <a:latin typeface="Montserrat" pitchFamily="2" charset="77"/>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1118936"/>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r>
              <a:rPr lang="en-US" sz="3000" b="1" dirty="0">
                <a:latin typeface="Montserrat ExtraBold" pitchFamily="2" charset="77"/>
              </a:rPr>
              <a:t>Administration Issues </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1863375"/>
            <a:ext cx="10112006" cy="4010483"/>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still have an ongoing issue of scheduling and booking flight tests.  EVERYTHING MUST be booked via Lorraine Palmer.  PLEASE DO NOT contact flight examiners directly to check their availability.  </a:t>
            </a:r>
          </a:p>
          <a:p>
            <a:endParaRPr lang="en-US" dirty="0"/>
          </a:p>
          <a:p>
            <a:r>
              <a:rPr lang="en-US" dirty="0"/>
              <a:t>All big changes (delays etc.) to flight tests dates need to go via Lorraine.</a:t>
            </a:r>
          </a:p>
          <a:p>
            <a:endParaRPr lang="en-US" dirty="0"/>
          </a:p>
          <a:p>
            <a:r>
              <a:rPr lang="en-US" dirty="0"/>
              <a:t>300nm navigation for CPL done over two days, but only day 1 has all the landings.  The second day is a straight return to base but using the time on both days for the 20-hour CPL Nav requirement.</a:t>
            </a:r>
          </a:p>
          <a:p>
            <a:endParaRPr lang="en-US" dirty="0"/>
          </a:p>
          <a:p>
            <a:endParaRPr lang="en-US" dirty="0"/>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170200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4DBD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4963"/>
              </a:solidFill>
              <a:highlight>
                <a:srgbClr val="1C4963"/>
              </a:highlight>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r>
              <a:rPr lang="en-US" sz="1200" b="1" i="0" baseline="0" dirty="0">
                <a:solidFill>
                  <a:schemeClr val="bg1"/>
                </a:solidFill>
                <a:latin typeface="Montserrat" pitchFamily="2" charset="77"/>
              </a:rPr>
              <a:t>Page </a:t>
            </a:r>
            <a:fld id="{31D38BD7-DF7F-324E-B130-172627BECBC7}" type="slidenum">
              <a:rPr lang="en-US" sz="1200" b="1" i="0" baseline="0" smtClean="0">
                <a:solidFill>
                  <a:schemeClr val="bg1"/>
                </a:solidFill>
                <a:latin typeface="Montserrat" pitchFamily="2" charset="77"/>
              </a:rPr>
              <a:t>3</a:t>
            </a:fld>
            <a:endParaRPr lang="en-US" sz="1200" b="1" i="0" baseline="0" dirty="0">
              <a:solidFill>
                <a:schemeClr val="bg1"/>
              </a:solidFill>
              <a:latin typeface="Montserrat" pitchFamily="2" charset="77"/>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r>
              <a:rPr lang="en-US" sz="3000" b="1" dirty="0">
                <a:latin typeface="Montserrat ExtraBold" pitchFamily="2" charset="77"/>
              </a:rPr>
              <a:t>CPL Flight Test Statistics </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1863375"/>
            <a:ext cx="10112006" cy="3226979"/>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2021  - </a:t>
            </a:r>
            <a:r>
              <a:rPr lang="en-US" sz="3200" dirty="0">
                <a:solidFill>
                  <a:srgbClr val="FFC000"/>
                </a:solidFill>
              </a:rPr>
              <a:t>384</a:t>
            </a:r>
            <a:r>
              <a:rPr lang="en-US" dirty="0"/>
              <a:t> candidates</a:t>
            </a:r>
          </a:p>
          <a:p>
            <a:r>
              <a:rPr lang="en-US" dirty="0">
                <a:solidFill>
                  <a:srgbClr val="FFC000"/>
                </a:solidFill>
              </a:rPr>
              <a:t>35 % failed </a:t>
            </a:r>
            <a:r>
              <a:rPr lang="en-US" dirty="0"/>
              <a:t>first time	</a:t>
            </a:r>
          </a:p>
          <a:p>
            <a:pPr lvl="3"/>
            <a:r>
              <a:rPr lang="en-US" dirty="0">
                <a:solidFill>
                  <a:schemeClr val="bg1"/>
                </a:solidFill>
              </a:rPr>
              <a:t>Increasing over the years 	2017 22%</a:t>
            </a:r>
          </a:p>
          <a:p>
            <a:endParaRPr lang="en-US" dirty="0"/>
          </a:p>
          <a:p>
            <a:endParaRPr lang="en-US" dirty="0"/>
          </a:p>
          <a:p>
            <a:pPr marL="0" indent="0">
              <a:buNone/>
            </a:pPr>
            <a:r>
              <a:rPr lang="en-US" sz="3200" dirty="0">
                <a:solidFill>
                  <a:srgbClr val="FFC000"/>
                </a:solidFill>
              </a:rPr>
              <a:t>				Can we do better….</a:t>
            </a: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215150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4DBD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4963"/>
              </a:solidFill>
              <a:effectLst/>
              <a:highlight>
                <a:srgbClr val="1C4963"/>
              </a:highligh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rPr>
              <a:t>Page </a:t>
            </a:r>
            <a:fld id="{31D38BD7-DF7F-324E-B130-172627BECBC7}" type="slidenum">
              <a:rPr kumimoji="0" lang="en-US" sz="1200" b="1" i="0" u="none" strike="noStrike" kern="1200" cap="none" spc="0" normalizeH="0" baseline="0" noProof="0" smtClean="0">
                <a:ln>
                  <a:noFill/>
                </a:ln>
                <a:solidFill>
                  <a:prstClr val="white"/>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000" b="1" dirty="0">
                <a:solidFill>
                  <a:prstClr val="white"/>
                </a:solidFill>
                <a:latin typeface="Montserrat ExtraBold" pitchFamily="2" charset="77"/>
              </a:rPr>
              <a:t>IR</a:t>
            </a:r>
            <a:r>
              <a:rPr kumimoji="0" lang="en-US" sz="3000" b="1" i="0" u="none" strike="noStrike" kern="1200" cap="none" spc="0" normalizeH="0" baseline="0" noProof="0" dirty="0">
                <a:ln>
                  <a:noFill/>
                </a:ln>
                <a:solidFill>
                  <a:prstClr val="white"/>
                </a:solidFill>
                <a:effectLst/>
                <a:uLnTx/>
                <a:uFillTx/>
                <a:latin typeface="Montserrat ExtraBold" pitchFamily="2" charset="77"/>
                <a:ea typeface="+mj-ea"/>
                <a:cs typeface="+mj-cs"/>
              </a:rPr>
              <a:t> Flight Test Statistics </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1863375"/>
            <a:ext cx="10112006" cy="3226979"/>
          </a:xfrm>
          <a:prstGeom prst="rect">
            <a:avLst/>
          </a:prstGeom>
        </p:spPr>
        <p:txBody>
          <a:bodyPr lIns="0" tIns="0" rIns="0" bIns="0">
            <a:normAutofit fontScale="92500" lnSpcReduction="10000"/>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rPr>
              <a:t>2021  - </a:t>
            </a:r>
            <a:r>
              <a:rPr lang="en-US" sz="3200" dirty="0">
                <a:solidFill>
                  <a:srgbClr val="FFC000"/>
                </a:solidFill>
              </a:rPr>
              <a:t>244</a:t>
            </a:r>
            <a:r>
              <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rPr>
              <a:t> candidates</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solidFill>
                <a:effectLst/>
                <a:uLnTx/>
                <a:uFillTx/>
                <a:latin typeface="Montserrat Light" pitchFamily="2" charset="77"/>
                <a:ea typeface="+mn-ea"/>
                <a:cs typeface="+mn-cs"/>
              </a:rPr>
              <a:t>22 % failed </a:t>
            </a:r>
            <a:r>
              <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rPr>
              <a:t>first time	</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Increasing over the years 	2017 11%</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dirty="0">
              <a:solidFill>
                <a:prstClr val="white"/>
              </a:solidFill>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a:p>
            <a:pPr marL="0" marR="0" lvl="0" indent="0" algn="l" defTabSz="914400" rtl="0" eaLnBrk="1" fontAlgn="auto" latinLnBrk="0" hangingPunct="1">
              <a:lnSpc>
                <a:spcPct val="120000"/>
              </a:lnSpc>
              <a:spcBef>
                <a:spcPts val="1000"/>
              </a:spcBef>
              <a:spcAft>
                <a:spcPts val="0"/>
              </a:spcAft>
              <a:buClrTx/>
              <a:buSzTx/>
              <a:buNone/>
              <a:tabLst/>
              <a:defRPr/>
            </a:pPr>
            <a:r>
              <a:rPr kumimoji="0" lang="en-US" sz="3200" b="0" i="0" u="none" strike="noStrike" kern="1200" cap="none" spc="0" normalizeH="0" baseline="0" noProof="0" dirty="0">
                <a:ln>
                  <a:noFill/>
                </a:ln>
                <a:solidFill>
                  <a:srgbClr val="FFC000"/>
                </a:solidFill>
                <a:effectLst/>
                <a:uLnTx/>
                <a:uFillTx/>
                <a:latin typeface="Montserrat Light" pitchFamily="2" charset="77"/>
                <a:ea typeface="+mn-ea"/>
                <a:cs typeface="+mn-cs"/>
              </a:rPr>
              <a:t>				Can we do better….</a:t>
            </a: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320587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4963"/>
              </a:solidFill>
              <a:effectLst/>
              <a:highlight>
                <a:srgbClr val="1C4963"/>
              </a:highligh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rPr>
              <a:t>Page </a:t>
            </a:r>
            <a:fld id="{31D38BD7-DF7F-324E-B130-172627BECBC7}" type="slidenum">
              <a:rPr kumimoji="0" lang="en-US" sz="1200" b="1" i="0" u="none" strike="noStrike" kern="1200" cap="none" spc="0" normalizeH="0" baseline="0" noProof="0" smtClean="0">
                <a:ln>
                  <a:noFill/>
                </a:ln>
                <a:solidFill>
                  <a:prstClr val="white"/>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ExtraBold" pitchFamily="2" charset="77"/>
                <a:ea typeface="+mj-ea"/>
                <a:cs typeface="+mj-cs"/>
              </a:rPr>
              <a:t>C-Ca</a:t>
            </a:r>
            <a:r>
              <a:rPr lang="en-US" sz="3000" b="1" dirty="0">
                <a:solidFill>
                  <a:prstClr val="white"/>
                </a:solidFill>
                <a:latin typeface="Montserrat ExtraBold" pitchFamily="2" charset="77"/>
              </a:rPr>
              <a:t>t</a:t>
            </a:r>
            <a:r>
              <a:rPr kumimoji="0" lang="en-US" sz="3000" b="1" i="0" u="none" strike="noStrike" kern="1200" cap="none" spc="0" normalizeH="0" baseline="0" noProof="0" dirty="0">
                <a:ln>
                  <a:noFill/>
                </a:ln>
                <a:solidFill>
                  <a:prstClr val="white"/>
                </a:solidFill>
                <a:effectLst/>
                <a:uLnTx/>
                <a:uFillTx/>
                <a:latin typeface="Montserrat ExtraBold" pitchFamily="2" charset="77"/>
                <a:ea typeface="+mj-ea"/>
                <a:cs typeface="+mj-cs"/>
              </a:rPr>
              <a:t> / B-Cat Flight Test Statistics </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1863374"/>
            <a:ext cx="10112006" cy="4475523"/>
          </a:xfrm>
          <a:prstGeom prst="rect">
            <a:avLst/>
          </a:prstGeom>
        </p:spPr>
        <p:txBody>
          <a:bodyPr lIns="0" tIns="0" rIns="0" bIns="0">
            <a:normAutofit fontScale="92500" lnSpcReduction="10000"/>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rPr>
              <a:t>2021  - </a:t>
            </a:r>
            <a:r>
              <a:rPr lang="en-US" sz="3200" dirty="0">
                <a:solidFill>
                  <a:srgbClr val="FFC000"/>
                </a:solidFill>
              </a:rPr>
              <a:t>89</a:t>
            </a:r>
            <a:r>
              <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rPr>
              <a:t> C – Cat candidates</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solidFill>
                  <a:srgbClr val="FFC000"/>
                </a:solidFill>
              </a:rPr>
              <a:t>1</a:t>
            </a:r>
            <a:r>
              <a:rPr kumimoji="0" lang="en-US" sz="2000" b="0" i="0" u="none" strike="noStrike" kern="1200" cap="none" spc="0" normalizeH="0" baseline="0" noProof="0" dirty="0">
                <a:ln>
                  <a:noFill/>
                </a:ln>
                <a:solidFill>
                  <a:srgbClr val="FFC000"/>
                </a:solidFill>
                <a:effectLst/>
                <a:uLnTx/>
                <a:uFillTx/>
                <a:latin typeface="Montserrat Light" pitchFamily="2" charset="77"/>
                <a:ea typeface="+mn-ea"/>
                <a:cs typeface="+mn-cs"/>
              </a:rPr>
              <a:t>2 % failed </a:t>
            </a:r>
            <a:r>
              <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rPr>
              <a:t>first time	</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Staying about the same over the years 	2017 10%</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rPr>
              <a:t>2020  - </a:t>
            </a:r>
            <a:r>
              <a:rPr lang="en-US" sz="3200" dirty="0">
                <a:solidFill>
                  <a:srgbClr val="FFC000"/>
                </a:solidFill>
              </a:rPr>
              <a:t>50</a:t>
            </a:r>
            <a:r>
              <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rPr>
              <a:t> B – Cat candidates</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solidFill>
                  <a:srgbClr val="FFC000"/>
                </a:solidFill>
              </a:rPr>
              <a:t>12</a:t>
            </a:r>
            <a:r>
              <a:rPr kumimoji="0" lang="en-US" sz="2000" b="0" i="0" u="none" strike="noStrike" kern="1200" cap="none" spc="0" normalizeH="0" baseline="0" noProof="0" dirty="0">
                <a:ln>
                  <a:noFill/>
                </a:ln>
                <a:solidFill>
                  <a:srgbClr val="FFC000"/>
                </a:solidFill>
                <a:effectLst/>
                <a:uLnTx/>
                <a:uFillTx/>
                <a:latin typeface="Montserrat Light" pitchFamily="2" charset="77"/>
                <a:ea typeface="+mn-ea"/>
                <a:cs typeface="+mn-cs"/>
              </a:rPr>
              <a:t> % failed </a:t>
            </a:r>
            <a:r>
              <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rPr>
              <a:t>first time	</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Staying about the same over the years 	2017 11%</a:t>
            </a: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en-US" sz="3000" b="0" i="0" u="none" strike="noStrike" kern="1200" cap="none" spc="0" normalizeH="0" baseline="0" noProof="0" dirty="0">
              <a:ln>
                <a:noFill/>
              </a:ln>
              <a:solidFill>
                <a:srgbClr val="FFC000"/>
              </a:solidFill>
              <a:effectLst/>
              <a:uLnTx/>
              <a:uFillTx/>
              <a:latin typeface="Montserrat Light" pitchFamily="2" charset="77"/>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3000" b="0" i="0" u="none" strike="noStrike" kern="1200" cap="none" spc="0" normalizeH="0" baseline="0" noProof="0" dirty="0">
                <a:ln>
                  <a:noFill/>
                </a:ln>
                <a:solidFill>
                  <a:srgbClr val="FFC000"/>
                </a:solidFill>
                <a:effectLst/>
                <a:uLnTx/>
                <a:uFillTx/>
                <a:latin typeface="Montserrat Light" pitchFamily="2" charset="77"/>
                <a:ea typeface="+mn-ea"/>
                <a:cs typeface="+mn-cs"/>
              </a:rPr>
              <a:t>				Can we do better….</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36445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4963"/>
              </a:solidFill>
              <a:effectLst/>
              <a:highlight>
                <a:srgbClr val="1C4963"/>
              </a:highligh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rPr>
              <a:t>Page </a:t>
            </a:r>
            <a:fld id="{31D38BD7-DF7F-324E-B130-172627BECBC7}" type="slidenum">
              <a:rPr kumimoji="0" lang="en-US" sz="1200" b="1" i="0" u="none" strike="noStrike" kern="1200" cap="none" spc="0" normalizeH="0" baseline="0" noProof="0" smtClean="0">
                <a:ln>
                  <a:noFill/>
                </a:ln>
                <a:solidFill>
                  <a:prstClr val="white"/>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Montserrat ExtraBold" pitchFamily="2" charset="77"/>
              <a:ea typeface="+mj-ea"/>
              <a:cs typeface="+mj-cs"/>
            </a:endParaRP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495816" y="2234962"/>
            <a:ext cx="10112006" cy="3332136"/>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0" marR="0" lvl="3" indent="0" algn="l" defTabSz="914400" rtl="0" eaLnBrk="1" fontAlgn="auto" latinLnBrk="0" hangingPunct="1">
              <a:lnSpc>
                <a:spcPct val="90000"/>
              </a:lnSpc>
              <a:spcBef>
                <a:spcPts val="500"/>
              </a:spcBef>
              <a:spcAft>
                <a:spcPts val="0"/>
              </a:spcAft>
              <a:buClrTx/>
              <a:buSz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3000" b="0" i="0" u="none" strike="noStrike" kern="1200" cap="none" spc="0" normalizeH="0" baseline="0" noProof="0" dirty="0">
                <a:ln>
                  <a:noFill/>
                </a:ln>
                <a:solidFill>
                  <a:srgbClr val="FFC000"/>
                </a:solidFill>
                <a:effectLst/>
                <a:uLnTx/>
                <a:uFillTx/>
                <a:latin typeface="Montserrat Light" pitchFamily="2" charset="77"/>
                <a:ea typeface="+mn-ea"/>
                <a:cs typeface="+mn-cs"/>
              </a:rPr>
              <a:t>		</a:t>
            </a:r>
            <a:r>
              <a:rPr kumimoji="0" lang="en-US" sz="4800" b="1" i="0" u="none" strike="noStrike" kern="1200" cap="none" spc="0" normalizeH="0" baseline="0" noProof="0" dirty="0">
                <a:ln>
                  <a:noFill/>
                </a:ln>
                <a:solidFill>
                  <a:srgbClr val="FFC000"/>
                </a:solidFill>
                <a:effectLst/>
                <a:uLnTx/>
                <a:uFillTx/>
                <a:latin typeface="Montserrat Light" pitchFamily="2" charset="77"/>
                <a:ea typeface="+mn-ea"/>
                <a:cs typeface="+mn-cs"/>
              </a:rPr>
              <a:t>How </a:t>
            </a:r>
            <a:r>
              <a:rPr lang="en-US" sz="4800" b="1" dirty="0">
                <a:solidFill>
                  <a:srgbClr val="FFC000"/>
                </a:solidFill>
              </a:rPr>
              <a:t>c</a:t>
            </a:r>
            <a:r>
              <a:rPr kumimoji="0" lang="en-US" sz="4800" b="1" i="0" u="none" strike="noStrike" kern="1200" cap="none" spc="0" normalizeH="0" baseline="0" noProof="0" dirty="0">
                <a:ln>
                  <a:noFill/>
                </a:ln>
                <a:solidFill>
                  <a:srgbClr val="FFC000"/>
                </a:solidFill>
                <a:effectLst/>
                <a:uLnTx/>
                <a:uFillTx/>
                <a:latin typeface="Montserrat Light" pitchFamily="2" charset="77"/>
                <a:ea typeface="+mn-ea"/>
                <a:cs typeface="+mn-cs"/>
              </a:rPr>
              <a:t>an we do better….</a:t>
            </a:r>
          </a:p>
          <a:p>
            <a:pPr marL="0" marR="0" lvl="0" indent="0" algn="l" defTabSz="914400" rtl="0" eaLnBrk="1" fontAlgn="auto" latinLnBrk="0" hangingPunct="1">
              <a:lnSpc>
                <a:spcPct val="120000"/>
              </a:lnSpc>
              <a:spcBef>
                <a:spcPts val="1000"/>
              </a:spcBef>
              <a:spcAft>
                <a:spcPts val="0"/>
              </a:spcAft>
              <a:buClrTx/>
              <a:buSzTx/>
              <a:buNone/>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1035405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4DBD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C4963"/>
              </a:solidFill>
              <a:highlight>
                <a:srgbClr val="1C4963"/>
              </a:highlight>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r>
              <a:rPr lang="en-US" sz="1200" b="1" i="0" baseline="0" dirty="0">
                <a:solidFill>
                  <a:schemeClr val="bg1"/>
                </a:solidFill>
                <a:latin typeface="Montserrat" pitchFamily="2" charset="77"/>
              </a:rPr>
              <a:t>Page </a:t>
            </a:r>
            <a:fld id="{31D38BD7-DF7F-324E-B130-172627BECBC7}" type="slidenum">
              <a:rPr lang="en-US" sz="1200" b="1" i="0" baseline="0" smtClean="0">
                <a:solidFill>
                  <a:schemeClr val="bg1"/>
                </a:solidFill>
                <a:latin typeface="Montserrat" pitchFamily="2" charset="77"/>
              </a:rPr>
              <a:t>7</a:t>
            </a:fld>
            <a:endParaRPr lang="en-US" sz="1200" b="1" i="0" baseline="0" dirty="0">
              <a:solidFill>
                <a:schemeClr val="bg1"/>
              </a:solidFill>
              <a:latin typeface="Montserrat" pitchFamily="2" charset="77"/>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r>
              <a:rPr lang="en-US" sz="3000" b="1" dirty="0">
                <a:latin typeface="Montserrat ExtraBold" pitchFamily="2" charset="77"/>
              </a:rPr>
              <a:t>What if everyone passed first time…  </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1077362" y="1863375"/>
            <a:ext cx="10112006" cy="3670221"/>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2017 we did  </a:t>
            </a:r>
            <a:r>
              <a:rPr lang="en-US" sz="3600" dirty="0">
                <a:solidFill>
                  <a:srgbClr val="FFC000"/>
                </a:solidFill>
              </a:rPr>
              <a:t>75</a:t>
            </a:r>
            <a:r>
              <a:rPr lang="en-US" dirty="0"/>
              <a:t> more tests than we needed to. </a:t>
            </a:r>
          </a:p>
          <a:p>
            <a:pPr marL="0" indent="0">
              <a:buNone/>
            </a:pPr>
            <a:endParaRPr lang="en-US" dirty="0"/>
          </a:p>
          <a:p>
            <a:r>
              <a:rPr lang="en-US" dirty="0"/>
              <a:t>In 2022 we did  </a:t>
            </a:r>
            <a:r>
              <a:rPr lang="en-US" sz="3200" dirty="0">
                <a:solidFill>
                  <a:srgbClr val="FFC000"/>
                </a:solidFill>
              </a:rPr>
              <a:t>222</a:t>
            </a:r>
            <a:r>
              <a:rPr lang="en-US" dirty="0"/>
              <a:t> more test than we needed to.</a:t>
            </a:r>
          </a:p>
          <a:p>
            <a:endParaRPr lang="en-US" dirty="0"/>
          </a:p>
          <a:p>
            <a:endParaRPr lang="en-US" dirty="0"/>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3000" b="0" i="0" u="none" strike="noStrike" kern="1200" cap="none" spc="0" normalizeH="0" baseline="0" noProof="0" dirty="0">
                <a:ln>
                  <a:noFill/>
                </a:ln>
                <a:solidFill>
                  <a:srgbClr val="FFC000"/>
                </a:solidFill>
                <a:effectLst/>
                <a:uLnTx/>
                <a:uFillTx/>
                <a:latin typeface="Montserrat Light" pitchFamily="2" charset="77"/>
                <a:ea typeface="+mn-ea"/>
                <a:cs typeface="+mn-cs"/>
              </a:rPr>
              <a:t>				How can we do better….</a:t>
            </a:r>
          </a:p>
          <a:p>
            <a:endParaRPr lang="en-US" dirty="0"/>
          </a:p>
          <a:p>
            <a:endParaRPr lang="en-US" dirty="0"/>
          </a:p>
          <a:p>
            <a:pPr marL="0" indent="0" algn="ctr">
              <a:buNone/>
            </a:pPr>
            <a:endParaRPr lang="en-US" dirty="0"/>
          </a:p>
          <a:p>
            <a:endParaRPr lang="en-US" dirty="0"/>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708099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4DBD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0" y="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4963"/>
              </a:solidFill>
              <a:effectLst/>
              <a:highlight>
                <a:srgbClr val="1C4963"/>
              </a:highligh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rPr>
              <a:t>Page </a:t>
            </a:r>
            <a:fld id="{31D38BD7-DF7F-324E-B130-172627BECBC7}" type="slidenum">
              <a:rPr kumimoji="0" lang="en-US" sz="1200" b="1" i="0" u="none" strike="noStrike" kern="1200" cap="none" spc="0" normalizeH="0" baseline="0" noProof="0" smtClean="0">
                <a:ln>
                  <a:noFill/>
                </a:ln>
                <a:solidFill>
                  <a:prstClr val="white"/>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ExtraBold" pitchFamily="2" charset="77"/>
                <a:ea typeface="+mj-ea"/>
                <a:cs typeface="+mj-cs"/>
              </a:rPr>
              <a:t>CPL Flight – Common Failures</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607221" y="1705674"/>
            <a:ext cx="11382864" cy="4651725"/>
          </a:xfrm>
          <a:prstGeom prst="rect">
            <a:avLst/>
          </a:prstGeom>
        </p:spPr>
        <p:txBody>
          <a:bodyPr lIns="0" tIns="0" rIns="0" bIns="0">
            <a:normAutofit fontScale="92500"/>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solidFill>
                  <a:prstClr val="white"/>
                </a:solidFill>
              </a:rPr>
              <a:t>Groundwork – Pre-Flight Knowledge………………… </a:t>
            </a:r>
            <a:r>
              <a:rPr lang="en-US" sz="2400" dirty="0">
                <a:solidFill>
                  <a:srgbClr val="FFC000"/>
                </a:solidFill>
              </a:rPr>
              <a:t>Practical application of both</a:t>
            </a:r>
          </a:p>
          <a:p>
            <a:pPr marL="0" indent="0">
              <a:buNone/>
              <a:defRPr/>
            </a:pPr>
            <a:endParaRPr lang="en-US" sz="2400" dirty="0">
              <a:solidFill>
                <a:prstClr val="white"/>
              </a:solidFill>
            </a:endParaRPr>
          </a:p>
          <a:p>
            <a:pPr marL="0" indent="0">
              <a:buNone/>
              <a:defRPr/>
            </a:pPr>
            <a:endParaRPr lang="en-US" sz="2400" dirty="0">
              <a:solidFill>
                <a:prstClr val="white"/>
              </a:solidFill>
            </a:endParaRPr>
          </a:p>
          <a:p>
            <a:pPr>
              <a:defRPr/>
            </a:pPr>
            <a:r>
              <a:rPr lang="en-US" sz="2400" dirty="0">
                <a:solidFill>
                  <a:prstClr val="white"/>
                </a:solidFill>
              </a:rPr>
              <a:t>TEM ………………………………………………………</a:t>
            </a:r>
            <a:r>
              <a:rPr lang="en-US" sz="2400" dirty="0">
                <a:solidFill>
                  <a:srgbClr val="FFC000"/>
                </a:solidFill>
              </a:rPr>
              <a:t>Practical application and relevance</a:t>
            </a:r>
          </a:p>
          <a:p>
            <a:pPr>
              <a:defRPr/>
            </a:pPr>
            <a:endParaRPr lang="en-US" sz="2400" dirty="0">
              <a:solidFill>
                <a:prstClr val="white"/>
              </a:solidFill>
            </a:endParaRPr>
          </a:p>
          <a:p>
            <a:pPr>
              <a:defRPr/>
            </a:pPr>
            <a:endParaRPr lang="en-US" sz="2400" dirty="0">
              <a:solidFill>
                <a:prstClr val="white"/>
              </a:solidFill>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sz="2400" dirty="0">
                <a:solidFill>
                  <a:prstClr val="white"/>
                </a:solidFill>
              </a:rPr>
              <a:t>LOOKOUT………………………………………………………….  </a:t>
            </a:r>
            <a:r>
              <a:rPr lang="en-US" sz="2400" dirty="0">
                <a:solidFill>
                  <a:srgbClr val="FFC000"/>
                </a:solidFill>
              </a:rPr>
              <a:t>In-between exercise</a:t>
            </a:r>
            <a:r>
              <a:rPr lang="en-US" sz="2400" dirty="0">
                <a:solidFill>
                  <a:prstClr val="white"/>
                </a:solidFill>
              </a:rPr>
              <a:t>		</a:t>
            </a:r>
          </a:p>
          <a:p>
            <a:pPr marL="0" marR="0" lvl="0" indent="0" algn="l" defTabSz="914400" rtl="0" eaLnBrk="1" fontAlgn="auto" latinLnBrk="0" hangingPunct="1">
              <a:lnSpc>
                <a:spcPct val="120000"/>
              </a:lnSpc>
              <a:spcBef>
                <a:spcPts val="1000"/>
              </a:spcBef>
              <a:spcAft>
                <a:spcPts val="0"/>
              </a:spcAft>
              <a:buClrTx/>
              <a:buSzTx/>
              <a:buNone/>
              <a:tabLst/>
              <a:defRPr/>
            </a:pPr>
            <a:r>
              <a:rPr lang="en-US" dirty="0">
                <a:solidFill>
                  <a:prstClr val="white"/>
                </a:solidFill>
              </a:rPr>
              <a:t>			 									</a:t>
            </a:r>
          </a:p>
          <a:p>
            <a:pPr marL="0" marR="0" lvl="0" indent="0" algn="l" defTabSz="914400" rtl="0" eaLnBrk="1" fontAlgn="auto" latinLnBrk="0" hangingPunct="1">
              <a:lnSpc>
                <a:spcPct val="120000"/>
              </a:lnSpc>
              <a:spcBef>
                <a:spcPts val="1000"/>
              </a:spcBef>
              <a:spcAft>
                <a:spcPts val="0"/>
              </a:spcAft>
              <a:buClrTx/>
              <a:buSzTx/>
              <a:buNone/>
              <a:tabLst/>
              <a:defRPr/>
            </a:pPr>
            <a:r>
              <a:rPr lang="en-US" dirty="0">
                <a:solidFill>
                  <a:prstClr val="white"/>
                </a:solidFill>
              </a:rPr>
              <a:t> </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246508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58F6D-C45C-514D-837D-9DA12EDE577C}"/>
              </a:ext>
            </a:extLst>
          </p:cNvPr>
          <p:cNvSpPr/>
          <p:nvPr/>
        </p:nvSpPr>
        <p:spPr>
          <a:xfrm>
            <a:off x="-2400" y="-1800"/>
            <a:ext cx="12194400" cy="6859800"/>
          </a:xfrm>
          <a:prstGeom prst="rect">
            <a:avLst/>
          </a:prstGeom>
          <a:solidFill>
            <a:srgbClr val="1C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20000"/>
              </a:lnSpc>
              <a:spcBef>
                <a:spcPts val="1000"/>
              </a:spcBef>
              <a:spcAft>
                <a:spcPts val="0"/>
              </a:spcAft>
              <a:buClrTx/>
              <a:buSzTx/>
              <a:tabLst/>
              <a:defRPr/>
            </a:pPr>
            <a:r>
              <a:rPr lang="en-US" dirty="0">
                <a:solidFill>
                  <a:prstClr val="white"/>
                </a:solidFill>
              </a:rPr>
              <a:t>	</a:t>
            </a:r>
            <a:endParaRPr kumimoji="0" lang="en-US" sz="1800" b="0" i="0" u="none" strike="noStrike" kern="1200" cap="none" spc="0" normalizeH="0" baseline="0" noProof="0" dirty="0">
              <a:ln>
                <a:noFill/>
              </a:ln>
              <a:solidFill>
                <a:srgbClr val="1C4963"/>
              </a:solidFill>
              <a:effectLst/>
              <a:highlight>
                <a:srgbClr val="1C4963"/>
              </a:highligh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95D4719D-734E-254A-BD0F-EC2A6FC3A1CC}"/>
              </a:ext>
            </a:extLst>
          </p:cNvPr>
          <p:cNvCxnSpPr>
            <a:cxnSpLocks/>
          </p:cNvCxnSpPr>
          <p:nvPr/>
        </p:nvCxnSpPr>
        <p:spPr>
          <a:xfrm flipV="1">
            <a:off x="607221" y="6265947"/>
            <a:ext cx="4031663" cy="250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B428CF-8349-7C4D-8B37-F0580A4D4114}"/>
              </a:ext>
            </a:extLst>
          </p:cNvPr>
          <p:cNvSpPr txBox="1"/>
          <p:nvPr/>
        </p:nvSpPr>
        <p:spPr>
          <a:xfrm>
            <a:off x="4713066" y="6127449"/>
            <a:ext cx="975083"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rPr>
              <a:t>Page </a:t>
            </a:r>
            <a:fld id="{31D38BD7-DF7F-324E-B130-172627BECBC7}" type="slidenum">
              <a:rPr kumimoji="0" lang="en-US" sz="1200" b="1" i="0" u="none" strike="noStrike" kern="1200" cap="none" spc="0" normalizeH="0" baseline="0" noProof="0" smtClean="0">
                <a:ln>
                  <a:noFill/>
                </a:ln>
                <a:solidFill>
                  <a:prstClr val="white"/>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 name="Title 1">
            <a:extLst>
              <a:ext uri="{FF2B5EF4-FFF2-40B4-BE49-F238E27FC236}">
                <a16:creationId xmlns:a16="http://schemas.microsoft.com/office/drawing/2014/main" id="{191A4D12-1FCF-CC4D-9F08-8553F980AD80}"/>
              </a:ext>
            </a:extLst>
          </p:cNvPr>
          <p:cNvSpPr txBox="1">
            <a:spLocks/>
          </p:cNvSpPr>
          <p:nvPr/>
        </p:nvSpPr>
        <p:spPr>
          <a:xfrm>
            <a:off x="1077362" y="661417"/>
            <a:ext cx="10112006" cy="732877"/>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2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ontserrat ExtraBold" pitchFamily="2" charset="77"/>
                <a:ea typeface="+mj-ea"/>
                <a:cs typeface="+mj-cs"/>
              </a:rPr>
              <a:t>CPL Flight – Common Failures</a:t>
            </a:r>
          </a:p>
        </p:txBody>
      </p:sp>
      <p:sp>
        <p:nvSpPr>
          <p:cNvPr id="6" name="Content Placeholder 2">
            <a:extLst>
              <a:ext uri="{FF2B5EF4-FFF2-40B4-BE49-F238E27FC236}">
                <a16:creationId xmlns:a16="http://schemas.microsoft.com/office/drawing/2014/main" id="{427137A2-4BEA-DE4E-B040-03BB4F03E466}"/>
              </a:ext>
            </a:extLst>
          </p:cNvPr>
          <p:cNvSpPr txBox="1">
            <a:spLocks/>
          </p:cNvSpPr>
          <p:nvPr/>
        </p:nvSpPr>
        <p:spPr>
          <a:xfrm>
            <a:off x="607222" y="1819167"/>
            <a:ext cx="10954514" cy="4651725"/>
          </a:xfrm>
          <a:prstGeom prst="rect">
            <a:avLst/>
          </a:prstGeom>
        </p:spPr>
        <p:txBody>
          <a:bodyPr lIns="0" tIns="0" rIns="0" bIns="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b="0" i="0" kern="1200">
                <a:solidFill>
                  <a:schemeClr val="bg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496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49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496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sz="2200" dirty="0">
                <a:solidFill>
                  <a:prstClr val="white"/>
                </a:solidFill>
              </a:rPr>
              <a:t>Stalling –  poor understanding …………………………..</a:t>
            </a:r>
            <a:r>
              <a:rPr lang="en-US" sz="2200" dirty="0">
                <a:solidFill>
                  <a:srgbClr val="FFC000"/>
                </a:solidFill>
              </a:rPr>
              <a:t>Not making it real</a:t>
            </a:r>
            <a:r>
              <a:rPr lang="en-US" sz="2200" dirty="0">
                <a:solidFill>
                  <a:prstClr val="white"/>
                </a:solidFill>
              </a:rPr>
              <a:t>			</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sz="2200" dirty="0">
                <a:solidFill>
                  <a:prstClr val="white"/>
                </a:solidFill>
              </a:rPr>
              <a:t>Max Rate Turns ……………………………</a:t>
            </a:r>
            <a:r>
              <a:rPr lang="en-US" sz="2200" dirty="0">
                <a:solidFill>
                  <a:srgbClr val="FFC000"/>
                </a:solidFill>
              </a:rPr>
              <a:t>We’ve lost the purpose of what they are for</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lang="en-US" sz="2200" dirty="0">
              <a:solidFill>
                <a:prstClr val="white"/>
              </a:solidFill>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sz="2200" dirty="0">
                <a:solidFill>
                  <a:prstClr val="white"/>
                </a:solidFill>
              </a:rPr>
              <a:t>Slow Flight /  Low Flying ………………………………… </a:t>
            </a:r>
            <a:r>
              <a:rPr lang="en-US" sz="2200" dirty="0">
                <a:solidFill>
                  <a:srgbClr val="FFC000"/>
                </a:solidFill>
              </a:rPr>
              <a:t>Flying skill / Execution poor</a:t>
            </a:r>
          </a:p>
          <a:p>
            <a:pPr marL="0" marR="0" lvl="0" indent="0" algn="l" defTabSz="914400" rtl="0" eaLnBrk="1" fontAlgn="auto" latinLnBrk="0" hangingPunct="1">
              <a:lnSpc>
                <a:spcPct val="120000"/>
              </a:lnSpc>
              <a:spcBef>
                <a:spcPts val="1000"/>
              </a:spcBef>
              <a:spcAft>
                <a:spcPts val="0"/>
              </a:spcAft>
              <a:buClrTx/>
              <a:buSzTx/>
              <a:buNone/>
              <a:tabLst/>
              <a:defRPr/>
            </a:pPr>
            <a:endParaRPr lang="en-US" sz="2200" dirty="0">
              <a:solidFill>
                <a:prstClr val="white"/>
              </a:solidFill>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sz="2200" dirty="0">
                <a:solidFill>
                  <a:prstClr val="white"/>
                </a:solidFill>
              </a:rPr>
              <a:t>Circuits ………………………………………………….. </a:t>
            </a:r>
            <a:r>
              <a:rPr lang="en-US" sz="2200" dirty="0">
                <a:solidFill>
                  <a:srgbClr val="FFC000"/>
                </a:solidFill>
              </a:rPr>
              <a:t>Poor technique</a:t>
            </a:r>
            <a:r>
              <a:rPr lang="en-US" sz="2200" dirty="0">
                <a:solidFill>
                  <a:prstClr val="white"/>
                </a:solidFill>
              </a:rPr>
              <a:t>	</a:t>
            </a:r>
            <a:r>
              <a:rPr lang="en-US" dirty="0">
                <a:solidFill>
                  <a:prstClr val="white"/>
                </a:solidFill>
              </a:rPr>
              <a:t>			</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Montserrat Light" pitchFamily="2" charset="77"/>
              <a:ea typeface="+mn-ea"/>
              <a:cs typeface="+mn-cs"/>
            </a:endParaRPr>
          </a:p>
        </p:txBody>
      </p:sp>
      <p:pic>
        <p:nvPicPr>
          <p:cNvPr id="7" name="Picture 6" descr="Logo&#10;&#10;Description automatically generated">
            <a:extLst>
              <a:ext uri="{FF2B5EF4-FFF2-40B4-BE49-F238E27FC236}">
                <a16:creationId xmlns:a16="http://schemas.microsoft.com/office/drawing/2014/main" id="{576BE32E-4AF0-F74E-8048-B21E6F5BEB9C}"/>
              </a:ext>
            </a:extLst>
          </p:cNvPr>
          <p:cNvPicPr>
            <a:picLocks noChangeAspect="1"/>
          </p:cNvPicPr>
          <p:nvPr/>
        </p:nvPicPr>
        <p:blipFill>
          <a:blip r:embed="rId3"/>
          <a:stretch>
            <a:fillRect/>
          </a:stretch>
        </p:blipFill>
        <p:spPr>
          <a:xfrm>
            <a:off x="9123114" y="4947110"/>
            <a:ext cx="2794263" cy="1977887"/>
          </a:xfrm>
          <a:prstGeom prst="rect">
            <a:avLst/>
          </a:prstGeom>
        </p:spPr>
      </p:pic>
    </p:spTree>
    <p:extLst>
      <p:ext uri="{BB962C8B-B14F-4D97-AF65-F5344CB8AC3E}">
        <p14:creationId xmlns:p14="http://schemas.microsoft.com/office/powerpoint/2010/main" val="356395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77A15AE96FBF44AE8DD3F5A5ED42CC" ma:contentTypeVersion="35" ma:contentTypeDescription="Create a new document." ma:contentTypeScope="" ma:versionID="f7cbf11efa2bc5615c53994d0bda8a25">
  <xsd:schema xmlns:xsd="http://www.w3.org/2001/XMLSchema" xmlns:xs="http://www.w3.org/2001/XMLSchema" xmlns:p="http://schemas.microsoft.com/office/2006/metadata/properties" xmlns:ns2="19aaae87-fb56-4b0d-a2d7-70e04f84e7f5" xmlns:ns3="6e11c656-5647-4e45-bade-d9707e82a013" targetNamespace="http://schemas.microsoft.com/office/2006/metadata/properties" ma:root="true" ma:fieldsID="0a488a377a802c343b03fd353929e48e" ns2:_="" ns3:_="">
    <xsd:import namespace="19aaae87-fb56-4b0d-a2d7-70e04f84e7f5"/>
    <xsd:import namespace="6e11c656-5647-4e45-bade-d9707e82a013"/>
    <xsd:element name="properties">
      <xsd:complexType>
        <xsd:sequence>
          <xsd:element name="documentManagement">
            <xsd:complexType>
              <xsd:all>
                <xsd:element ref="ns2:DocumentType" minOccurs="0"/>
                <xsd:element ref="ns2:Organisation" minOccurs="0"/>
                <xsd:element ref="ns2:Event" minOccurs="0"/>
                <xsd:element ref="ns3:lb18c3c1a64643b1ba35a31f84de2a90" minOccurs="0"/>
                <xsd:element ref="ns3:TaxCatchAll" minOccurs="0"/>
                <xsd:element ref="ns2:Status" minOccurs="0"/>
                <xsd:element ref="ns2:Year" minOccurs="0"/>
                <xsd:element ref="ns2:SubFolder1" minOccurs="0"/>
                <xsd:element ref="ns2:SubFolder2" minOccurs="0"/>
                <xsd:element ref="ns2:SubFolder3" minOccurs="0"/>
                <xsd:element ref="ns2:SubFolder4" minOccurs="0"/>
                <xsd:element ref="ns2:SubFolder5" minOccurs="0"/>
                <xsd:element ref="ns2:SubFolder6"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DELTA"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2: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aae87-fb56-4b0d-a2d7-70e04f84e7f5" elementFormDefault="qualified">
    <xsd:import namespace="http://schemas.microsoft.com/office/2006/documentManagement/types"/>
    <xsd:import namespace="http://schemas.microsoft.com/office/infopath/2007/PartnerControls"/>
    <xsd:element name="DocumentType" ma:index="8" nillable="true" ma:displayName="Document type" ma:format="Dropdown" ma:internalName="DocumentType" ma:requiredMultiChoice="true">
      <xsd:complexType>
        <xsd:complexContent>
          <xsd:extension base="dms:MultiChoiceFillIn">
            <xsd:sequence>
              <xsd:element name="Value" maxOccurs="unbounded" minOccurs="0" nillable="true">
                <xsd:simpleType>
                  <xsd:union memberTypes="dms:Text">
                    <xsd:simpleType>
                      <xsd:restriction base="dms:Choice">
                        <xsd:enumeration value="AI &amp; EPS"/>
                        <xsd:enumeration value="Banner"/>
                        <xsd:enumeration value="Business Card"/>
                        <xsd:enumeration value="Clip grunge"/>
                        <xsd:enumeration value="Design File"/>
                        <xsd:enumeration value="Exam Process"/>
                        <xsd:enumeration value="Image"/>
                        <xsd:enumeration value="IT Scene"/>
                        <xsd:enumeration value="Leaflet/Brochure"/>
                        <xsd:enumeration value="Letter"/>
                        <xsd:enumeration value="Logo"/>
                        <xsd:enumeration value="News Article"/>
                        <xsd:enumeration value="Poster"/>
                        <xsd:enumeration value="Presentation Scene"/>
                        <xsd:enumeration value="Stock Image"/>
                        <xsd:enumeration value="Style Guide"/>
                        <xsd:enumeration value="Video"/>
                        <xsd:enumeration value="Weekly Newsletter"/>
                        <xsd:enumeration value="Brand Asset"/>
                        <xsd:enumeration value="Staff and Board Photo"/>
                        <xsd:enumeration value="MS Teams Background"/>
                        <xsd:enumeration value="Illustration"/>
                      </xsd:restriction>
                    </xsd:simpleType>
                  </xsd:union>
                </xsd:simpleType>
              </xsd:element>
            </xsd:sequence>
          </xsd:extension>
        </xsd:complexContent>
      </xsd:complexType>
    </xsd:element>
    <xsd:element name="Organisation" ma:index="9" nillable="true" ma:displayName="Organisation" ma:format="Dropdown" ma:internalName="Organisation">
      <xsd:complexType>
        <xsd:complexContent>
          <xsd:extension base="dms:MultiChoiceFillIn">
            <xsd:sequence>
              <xsd:element name="Value" maxOccurs="unbounded" minOccurs="0" nillable="true">
                <xsd:simpleType>
                  <xsd:union memberTypes="dms:Text">
                    <xsd:simpleType>
                      <xsd:restriction base="dms:Choice">
                        <xsd:enumeration value="AACM"/>
                        <xsd:enumeration value="ADNZ"/>
                        <xsd:enumeration value="AES"/>
                        <xsd:enumeration value="Airways"/>
                        <xsd:enumeration value="AMSA"/>
                        <xsd:enumeration value="ASL"/>
                        <xsd:enumeration value="Aspeq"/>
                        <xsd:enumeration value="AU"/>
                        <xsd:enumeration value="Away Laughing"/>
                        <xsd:enumeration value="CAAF"/>
                        <xsd:enumeration value="CAAi"/>
                        <xsd:enumeration value="CAAM"/>
                        <xsd:enumeration value="CAANZ"/>
                        <xsd:enumeration value="CAAS"/>
                        <xsd:enumeration value="Capiche"/>
                        <xsd:enumeration value="CASA"/>
                        <xsd:enumeration value="Cathay Group"/>
                        <xsd:enumeration value="DCA"/>
                        <xsd:enumeration value="Diversity Works"/>
                        <xsd:enumeration value="Greenstone Doors"/>
                        <xsd:enumeration value="HKCAD"/>
                        <xsd:enumeration value="IoD"/>
                        <xsd:enumeration value="ISO"/>
                        <xsd:enumeration value="LBP"/>
                        <xsd:enumeration value="Massey"/>
                        <xsd:enumeration value="Microsoft Partners"/>
                        <xsd:enumeration value="Midwifery Council NZ"/>
                        <xsd:enumeration value="NZTA"/>
                        <xsd:enumeration value="NZTE"/>
                        <xsd:enumeration value="PNG"/>
                        <xsd:enumeration value="QMC"/>
                        <xsd:enumeration value="Skills"/>
                        <xsd:enumeration value="TIFF"/>
                        <xsd:enumeration value="Tonga"/>
                        <xsd:enumeration value="Trademark"/>
                        <xsd:enumeration value="GooseChase"/>
                      </xsd:restriction>
                    </xsd:simpleType>
                  </xsd:union>
                </xsd:simpleType>
              </xsd:element>
            </xsd:sequence>
          </xsd:extension>
        </xsd:complexContent>
      </xsd:complexType>
    </xsd:element>
    <xsd:element name="Event" ma:index="10" nillable="true" ma:displayName="Event" ma:format="Dropdown" ma:internalName="Event">
      <xsd:complexType>
        <xsd:complexContent>
          <xsd:extension base="dms:MultiChoiceFillIn">
            <xsd:sequence>
              <xsd:element name="Value" maxOccurs="unbounded" minOccurs="0" nillable="true">
                <xsd:simpleType>
                  <xsd:union memberTypes="dms:Text">
                    <xsd:simpleType>
                      <xsd:restriction base="dms:Choice">
                        <xsd:enumeration value="20th Anniversary Celebration"/>
                        <xsd:enumeration value="25th Anniversary Celebration"/>
                        <xsd:enumeration value="7's"/>
                        <xsd:enumeration value="Andrews Avenue"/>
                        <xsd:enumeration value="April Fools Day"/>
                        <xsd:enumeration value="ASL RWC Day"/>
                        <xsd:enumeration value="Assorted Staff Functions"/>
                        <xsd:enumeration value="Board Members"/>
                        <xsd:enumeration value="Bowling and Speights"/>
                        <xsd:enumeration value="Bring a Child to Work Day"/>
                        <xsd:enumeration value="Bruce's 50th"/>
                        <xsd:enumeration value="Chair Racing"/>
                        <xsd:enumeration value="Christmas Party"/>
                        <xsd:enumeration value="Easter"/>
                        <xsd:enumeration value="FIFA World Cup"/>
                        <xsd:enumeration value="Global Luncheon"/>
                        <xsd:enumeration value="Gold Awards"/>
                        <xsd:enumeration value="Graham Leach Farewell"/>
                        <xsd:enumeration value="Hutt River"/>
                        <xsd:enumeration value="HVCC Awards"/>
                        <xsd:enumeration value="Ian's Yacht"/>
                        <xsd:enumeration value="Jackets"/>
                        <xsd:enumeration value="John Pearce Lunch"/>
                        <xsd:enumeration value="KAIR"/>
                        <xsd:enumeration value="Logo Competition"/>
                        <xsd:enumeration value="Martinborough"/>
                        <xsd:enumeration value="Melbourne Cup"/>
                        <xsd:enumeration value="Movember"/>
                        <xsd:enumeration value="NZ Exam Centre"/>
                        <xsd:enumeration value="Old Days"/>
                        <xsd:enumeration value="QMC Work Experience"/>
                        <xsd:enumeration value="Quiz Night"/>
                        <xsd:enumeration value="Races"/>
                        <xsd:enumeration value="Relay for Life"/>
                        <xsd:enumeration value="Secret Santa"/>
                        <xsd:enumeration value="Senior Leaders"/>
                        <xsd:enumeration value="Staff and Board Photos"/>
                        <xsd:enumeration value="Storm"/>
                        <xsd:enumeration value="Tasman 3 Celebration"/>
                        <xsd:enumeration value="Team Building Excercise"/>
                        <xsd:enumeration value="Template"/>
                        <xsd:enumeration value="Ten Pin Bowling"/>
                        <xsd:enumeration value="The Big Chip in for Christchurch"/>
                        <xsd:enumeration value="Trivial Pursuit"/>
                        <xsd:enumeration value="Wellington Gold Awards"/>
                        <xsd:enumeration value="Wine Tasting"/>
                        <xsd:enumeration value="30th Anniversary"/>
                      </xsd:restriction>
                    </xsd:simpleType>
                  </xsd:union>
                </xsd:simpleType>
              </xsd:element>
            </xsd:sequence>
          </xsd:extension>
        </xsd:complexContent>
      </xsd:complexType>
    </xsd:element>
    <xsd:element name="Status" ma:index="14" nillable="true" ma:displayName="Status" ma:format="Dropdown" ma:indexed="true" ma:internalName="Status">
      <xsd:simpleType>
        <xsd:union memberTypes="dms:Text">
          <xsd:simpleType>
            <xsd:restriction base="dms:Choice">
              <xsd:enumeration value="Archived"/>
            </xsd:restriction>
          </xsd:simpleType>
        </xsd:union>
      </xsd:simpleType>
    </xsd:element>
    <xsd:element name="Year" ma:index="15" nillable="true" ma:displayName="Year" ma:format="Dropdown" ma:internalName="Year">
      <xsd:complexType>
        <xsd:complexContent>
          <xsd:extension base="dms:MultiChoiceFillIn">
            <xsd:sequence>
              <xsd:element name="Value" maxOccurs="unbounded" minOccurs="0" nillable="true">
                <xsd:simpleType>
                  <xsd:union memberTypes="dms:Text">
                    <xsd:simpleType>
                      <xsd:restriction base="dms:Choice">
                        <xsd:enumeration value="2003"/>
                        <xsd:enumeration value="2005"/>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restriction>
                    </xsd:simpleType>
                  </xsd:union>
                </xsd:simpleType>
              </xsd:element>
            </xsd:sequence>
          </xsd:extension>
        </xsd:complexContent>
      </xsd:complexType>
    </xsd:element>
    <xsd:element name="SubFolder1" ma:index="16" nillable="true" ma:displayName="SubFolder1" ma:format="Dropdown" ma:internalName="SubFolder1">
      <xsd:simpleType>
        <xsd:restriction base="dms:Text">
          <xsd:maxLength value="255"/>
        </xsd:restriction>
      </xsd:simpleType>
    </xsd:element>
    <xsd:element name="SubFolder2" ma:index="17" nillable="true" ma:displayName="SubFolder2" ma:format="Dropdown" ma:internalName="SubFolder2">
      <xsd:simpleType>
        <xsd:restriction base="dms:Text">
          <xsd:maxLength value="255"/>
        </xsd:restriction>
      </xsd:simpleType>
    </xsd:element>
    <xsd:element name="SubFolder3" ma:index="18" nillable="true" ma:displayName="SubFolder3" ma:format="Dropdown" ma:internalName="SubFolder3">
      <xsd:simpleType>
        <xsd:restriction base="dms:Text">
          <xsd:maxLength value="255"/>
        </xsd:restriction>
      </xsd:simpleType>
    </xsd:element>
    <xsd:element name="SubFolder4" ma:index="19" nillable="true" ma:displayName="SubFolder4" ma:format="Dropdown" ma:internalName="SubFolder4">
      <xsd:simpleType>
        <xsd:restriction base="dms:Text">
          <xsd:maxLength value="255"/>
        </xsd:restriction>
      </xsd:simpleType>
    </xsd:element>
    <xsd:element name="SubFolder5" ma:index="20" nillable="true" ma:displayName="SubFolder5" ma:format="Dropdown" ma:internalName="SubFolder5">
      <xsd:simpleType>
        <xsd:restriction base="dms:Text">
          <xsd:maxLength value="255"/>
        </xsd:restriction>
      </xsd:simpleType>
    </xsd:element>
    <xsd:element name="SubFolder6" ma:index="21" nillable="true" ma:displayName="SubFolder6" ma:format="Dropdown" ma:internalName="SubFolder6">
      <xsd:simpleType>
        <xsd:restriction base="dms:Text">
          <xsd:maxLength value="255"/>
        </xsd:restriction>
      </xsd:simpleType>
    </xsd:element>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DateTaken" ma:index="24" nillable="true" ma:displayName="MediaServiceDateTaken" ma:hidden="true" ma:internalName="MediaServiceDateTaken" ma:readOnly="true">
      <xsd:simpleType>
        <xsd:restriction base="dms:Text"/>
      </xsd:simpleType>
    </xsd:element>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Location" ma:index="29" nillable="true" ma:displayName="Location" ma:internalName="MediaServiceLocation" ma:readOnly="true">
      <xsd:simpleType>
        <xsd:restriction base="dms:Text"/>
      </xsd:simpleType>
    </xsd:element>
    <xsd:element name="DELTA" ma:index="30" nillable="true" ma:displayName="DELTA" ma:format="Dropdown" ma:indexed="true" ma:internalName="DELTA">
      <xsd:simpleType>
        <xsd:restriction base="dms:Text">
          <xsd:maxLength value="255"/>
        </xsd:restriction>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LengthInSeconds" ma:index="35" nillable="true" ma:displayName="MediaLengthInSeconds" ma:hidden="true" ma:internalName="MediaLengthInSeconds" ma:readOnly="true">
      <xsd:simpleType>
        <xsd:restriction base="dms:Unknown"/>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49a24d90-ed6d-4656-8342-688ec5345e89" ma:termSetId="09814cd3-568e-fe90-9814-8d621ff8fb84" ma:anchorId="fba54fb3-c3e1-fe81-a776-ca4b69148c4d" ma:open="true" ma:isKeyword="false">
      <xsd:complexType>
        <xsd:sequence>
          <xsd:element ref="pc:Terms" minOccurs="0" maxOccurs="1"/>
        </xsd:sequence>
      </xsd:complexType>
    </xsd:element>
    <xsd:element name="FileType" ma:index="38" nillable="true" ma:displayName="File Type" ma:format="Dropdown" ma:internalName="FileType">
      <xsd:simpleType>
        <xsd:restriction base="dms:Choice">
          <xsd:enumeration value="RGB (Online Content)"/>
          <xsd:enumeration value="CMYK (Print &amp; Merch)"/>
        </xsd:restriction>
      </xsd:simpleType>
    </xsd:element>
  </xsd:schema>
  <xsd:schema xmlns:xsd="http://www.w3.org/2001/XMLSchema" xmlns:xs="http://www.w3.org/2001/XMLSchema" xmlns:dms="http://schemas.microsoft.com/office/2006/documentManagement/types" xmlns:pc="http://schemas.microsoft.com/office/infopath/2007/PartnerControls" targetNamespace="6e11c656-5647-4e45-bade-d9707e82a013" elementFormDefault="qualified">
    <xsd:import namespace="http://schemas.microsoft.com/office/2006/documentManagement/types"/>
    <xsd:import namespace="http://schemas.microsoft.com/office/infopath/2007/PartnerControls"/>
    <xsd:element name="lb18c3c1a64643b1ba35a31f84de2a90" ma:index="12" ma:taxonomy="true" ma:internalName="lb18c3c1a64643b1ba35a31f84de2a90" ma:taxonomyFieldName="AspeqSecurityClassification" ma:displayName="Security classification" ma:default="12;#Internal|289c45c6-2fa1-42f2-9043-83624dfe8090" ma:fieldId="{5b18c3c1-a646-43b1-ba35-a31f84de2a90}" ma:sspId="49a24d90-ed6d-4656-8342-688ec5345e89" ma:termSetId="c68eb5a3-4ee5-43f7-b46a-442d4823945e"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1e059d95-5a67-4ae8-b7be-2b5a2ab0c105}" ma:internalName="TaxCatchAll" ma:showField="CatchAllData" ma:web="6e11c656-5647-4e45-bade-d9707e82a013">
      <xsd:complexType>
        <xsd:complexContent>
          <xsd:extension base="dms:MultiChoiceLookup">
            <xsd:sequence>
              <xsd:element name="Value" type="dms:Lookup" maxOccurs="unbounded" minOccurs="0" nillable="true"/>
            </xsd:sequence>
          </xsd:extension>
        </xsd:complexContent>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ganisation xmlns="19aaae87-fb56-4b0d-a2d7-70e04f84e7f5">
      <Value>Aspeq</Value>
    </Organisation>
    <TaxCatchAll xmlns="6e11c656-5647-4e45-bade-d9707e82a013">
      <Value>12</Value>
    </TaxCatchAll>
    <SubFolder2 xmlns="19aaae87-fb56-4b0d-a2d7-70e04f84e7f5" xsi:nil="true"/>
    <SubFolder3 xmlns="19aaae87-fb56-4b0d-a2d7-70e04f84e7f5" xsi:nil="true"/>
    <SubFolder6 xmlns="19aaae87-fb56-4b0d-a2d7-70e04f84e7f5" xsi:nil="true"/>
    <Status xmlns="19aaae87-fb56-4b0d-a2d7-70e04f84e7f5" xsi:nil="true"/>
    <DocumentType xmlns="19aaae87-fb56-4b0d-a2d7-70e04f84e7f5">
      <Value>Stationery</Value>
      <Value>Brand Asset</Value>
    </DocumentType>
    <Event xmlns="19aaae87-fb56-4b0d-a2d7-70e04f84e7f5" xsi:nil="true"/>
    <Year xmlns="19aaae87-fb56-4b0d-a2d7-70e04f84e7f5">
      <Value>2021</Value>
    </Year>
    <SubFolder1 xmlns="19aaae87-fb56-4b0d-a2d7-70e04f84e7f5" xsi:nil="true"/>
    <SubFolder4 xmlns="19aaae87-fb56-4b0d-a2d7-70e04f84e7f5" xsi:nil="true"/>
    <lb18c3c1a64643b1ba35a31f84de2a90 xmlns="6e11c656-5647-4e45-bade-d9707e82a013">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289c45c6-2fa1-42f2-9043-83624dfe8090</TermId>
        </TermInfo>
      </Terms>
    </lb18c3c1a64643b1ba35a31f84de2a90>
    <SubFolder5 xmlns="19aaae87-fb56-4b0d-a2d7-70e04f84e7f5" xsi:nil="true"/>
    <DELTA xmlns="19aaae87-fb56-4b0d-a2d7-70e04f84e7f5" xsi:nil="true"/>
    <lcf76f155ced4ddcb4097134ff3c332f xmlns="19aaae87-fb56-4b0d-a2d7-70e04f84e7f5">
      <Terms xmlns="http://schemas.microsoft.com/office/infopath/2007/PartnerControls"/>
    </lcf76f155ced4ddcb4097134ff3c332f>
    <FileType xmlns="19aaae87-fb56-4b0d-a2d7-70e04f84e7f5" xsi:nil="true"/>
  </documentManagement>
</p:properties>
</file>

<file path=customXml/itemProps1.xml><?xml version="1.0" encoding="utf-8"?>
<ds:datastoreItem xmlns:ds="http://schemas.openxmlformats.org/officeDocument/2006/customXml" ds:itemID="{9325F908-01A5-41A7-96AE-24D9BD6136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aaae87-fb56-4b0d-a2d7-70e04f84e7f5"/>
    <ds:schemaRef ds:uri="6e11c656-5647-4e45-bade-d9707e82a0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7800C7-4886-4496-8462-4E0B6887FE89}">
  <ds:schemaRefs>
    <ds:schemaRef ds:uri="http://schemas.microsoft.com/sharepoint/v3/contenttype/forms"/>
  </ds:schemaRefs>
</ds:datastoreItem>
</file>

<file path=customXml/itemProps3.xml><?xml version="1.0" encoding="utf-8"?>
<ds:datastoreItem xmlns:ds="http://schemas.openxmlformats.org/officeDocument/2006/customXml" ds:itemID="{9A1C4D8E-605D-4FEF-B1C1-91FC1073A150}">
  <ds:schemaRefs>
    <ds:schemaRef ds:uri="http://www.w3.org/XML/1998/namespace"/>
    <ds:schemaRef ds:uri="http://purl.org/dc/elements/1.1/"/>
    <ds:schemaRef ds:uri="http://schemas.microsoft.com/office/2006/documentManagement/types"/>
    <ds:schemaRef ds:uri="http://purl.org/dc/dcmitype/"/>
    <ds:schemaRef ds:uri="6e11c656-5647-4e45-bade-d9707e82a013"/>
    <ds:schemaRef ds:uri="http://schemas.microsoft.com/office/infopath/2007/PartnerControls"/>
    <ds:schemaRef ds:uri="19aaae87-fb56-4b0d-a2d7-70e04f84e7f5"/>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10445</TotalTime>
  <Words>1622</Words>
  <Application>Microsoft Office PowerPoint</Application>
  <PresentationFormat>Widescreen</PresentationFormat>
  <Paragraphs>382</Paragraphs>
  <Slides>19</Slides>
  <Notes>19</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MS PGothic</vt:lpstr>
      <vt:lpstr>Arial</vt:lpstr>
      <vt:lpstr>Calibri</vt:lpstr>
      <vt:lpstr>Montserrat</vt:lpstr>
      <vt:lpstr>Montserrat ExtraBold</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Capiche1 Family</dc:creator>
  <cp:lastModifiedBy>Brooklyn Osman</cp:lastModifiedBy>
  <cp:revision>15</cp:revision>
  <dcterms:created xsi:type="dcterms:W3CDTF">2021-10-26T23:00:59Z</dcterms:created>
  <dcterms:modified xsi:type="dcterms:W3CDTF">2022-11-07T22:35:05Z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0x0101007F77A15AE96FBF44AE8DD3F5A5ED42CC</vt:lpwstr>
  </property>
  <property fmtid="{D5CDD505-2E9C-101B-9397-08002B2CF9AE}" pid="3" name="AspeqSecurityClassification">
    <vt:lpwstr>12;#Internal|289c45c6-2fa1-42f2-9043-83624dfe8090</vt:lpwstr>
  </property>
  <property fmtid="{D5CDD505-2E9C-101B-9397-08002B2CF9AE}" pid="4" name="MediaServiceImageTags">
    <vt:lpwstr/>
  </property>
  <property fmtid="{D5CDD505-2E9C-101B-9397-08002B2CF9AE}" pid="5" name="MSIP_Label_bd9e4d68-54d0-40a5-8c9a-85a36c87352c_Enabled">
    <vt:lpwstr>true</vt:lpwstr>
  </property>
  <property fmtid="{D5CDD505-2E9C-101B-9397-08002B2CF9AE}" pid="6" name="MSIP_Label_bd9e4d68-54d0-40a5-8c9a-85a36c87352c_SetDate">
    <vt:lpwstr>2022-09-18T21:46:36Z</vt:lpwstr>
  </property>
  <property fmtid="{D5CDD505-2E9C-101B-9397-08002B2CF9AE}" pid="7" name="MSIP_Label_bd9e4d68-54d0-40a5-8c9a-85a36c87352c_Method">
    <vt:lpwstr>Privileged</vt:lpwstr>
  </property>
  <property fmtid="{D5CDD505-2E9C-101B-9397-08002B2CF9AE}" pid="8" name="MSIP_Label_bd9e4d68-54d0-40a5-8c9a-85a36c87352c_Name">
    <vt:lpwstr>Unclassified</vt:lpwstr>
  </property>
  <property fmtid="{D5CDD505-2E9C-101B-9397-08002B2CF9AE}" pid="9" name="MSIP_Label_bd9e4d68-54d0-40a5-8c9a-85a36c87352c_SiteId">
    <vt:lpwstr>388728e1-bbd0-4378-98dc-f8682e644300</vt:lpwstr>
  </property>
  <property fmtid="{D5CDD505-2E9C-101B-9397-08002B2CF9AE}" pid="10" name="MSIP_Label_bd9e4d68-54d0-40a5-8c9a-85a36c87352c_ActionId">
    <vt:lpwstr>19d558cb-46bf-4ea9-bc4c-570c5ec006b3</vt:lpwstr>
  </property>
  <property fmtid="{D5CDD505-2E9C-101B-9397-08002B2CF9AE}" pid="11" name="MSIP_Label_bd9e4d68-54d0-40a5-8c9a-85a36c87352c_ContentBits">
    <vt:lpwstr>0</vt:lpwstr>
  </property>
</Properties>
</file>