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258" r:id="rId3"/>
    <p:sldId id="259" r:id="rId4"/>
    <p:sldId id="260" r:id="rId5"/>
    <p:sldId id="268" r:id="rId6"/>
    <p:sldId id="263" r:id="rId7"/>
    <p:sldId id="270" r:id="rId8"/>
    <p:sldId id="275" r:id="rId9"/>
    <p:sldId id="276" r:id="rId10"/>
    <p:sldId id="269" r:id="rId11"/>
    <p:sldId id="265" r:id="rId12"/>
    <p:sldId id="273"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9" d="100"/>
          <a:sy n="119" d="100"/>
        </p:scale>
        <p:origin x="13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5038E3-86C0-41D9-999E-3F9247438ABA}" type="doc">
      <dgm:prSet loTypeId="urn:microsoft.com/office/officeart/2018/5/layout/IconLeaf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833AF6B6-632E-4EF8-BFEA-5DDD7C640BF7}">
      <dgm:prSet custT="1"/>
      <dgm:spPr/>
      <dgm:t>
        <a:bodyPr/>
        <a:lstStyle/>
        <a:p>
          <a:pPr>
            <a:defRPr cap="all"/>
          </a:pPr>
          <a:r>
            <a:rPr lang="en-NZ" sz="2400" cap="none" baseline="0" dirty="0"/>
            <a:t>A great learning opportunity</a:t>
          </a:r>
          <a:endParaRPr lang="en-US" sz="2400" cap="none" baseline="0" dirty="0"/>
        </a:p>
      </dgm:t>
    </dgm:pt>
    <dgm:pt modelId="{9EB545A6-BCBD-4364-8F94-CF1FDDEA07B0}" type="parTrans" cxnId="{0DBF39DD-9CE1-4060-96B7-C5A1C356F92A}">
      <dgm:prSet/>
      <dgm:spPr/>
      <dgm:t>
        <a:bodyPr/>
        <a:lstStyle/>
        <a:p>
          <a:endParaRPr lang="en-US"/>
        </a:p>
      </dgm:t>
    </dgm:pt>
    <dgm:pt modelId="{2FB148B4-E3D0-4DB0-8622-0F4E4F99CCE0}" type="sibTrans" cxnId="{0DBF39DD-9CE1-4060-96B7-C5A1C356F92A}">
      <dgm:prSet/>
      <dgm:spPr/>
      <dgm:t>
        <a:bodyPr/>
        <a:lstStyle/>
        <a:p>
          <a:endParaRPr lang="en-US"/>
        </a:p>
      </dgm:t>
    </dgm:pt>
    <dgm:pt modelId="{96BBA1C6-5B20-41FD-844B-B7A585A1C744}">
      <dgm:prSet custT="1"/>
      <dgm:spPr/>
      <dgm:t>
        <a:bodyPr/>
        <a:lstStyle/>
        <a:p>
          <a:pPr>
            <a:defRPr cap="all"/>
          </a:pPr>
          <a:r>
            <a:rPr lang="en-NZ" sz="2400" cap="none" baseline="0" dirty="0"/>
            <a:t>Not a flight test</a:t>
          </a:r>
          <a:endParaRPr lang="en-US" sz="2400" cap="none" baseline="0" dirty="0"/>
        </a:p>
      </dgm:t>
    </dgm:pt>
    <dgm:pt modelId="{33FFAF84-3DEC-4C76-BC5C-3C68070F76AA}" type="parTrans" cxnId="{531DBC06-4782-435D-981D-7080F35EEFE7}">
      <dgm:prSet/>
      <dgm:spPr/>
      <dgm:t>
        <a:bodyPr/>
        <a:lstStyle/>
        <a:p>
          <a:endParaRPr lang="en-US"/>
        </a:p>
      </dgm:t>
    </dgm:pt>
    <dgm:pt modelId="{1336FC2A-71B8-4F55-A88C-F21E6080FECD}" type="sibTrans" cxnId="{531DBC06-4782-435D-981D-7080F35EEFE7}">
      <dgm:prSet/>
      <dgm:spPr/>
      <dgm:t>
        <a:bodyPr/>
        <a:lstStyle/>
        <a:p>
          <a:endParaRPr lang="en-US"/>
        </a:p>
      </dgm:t>
    </dgm:pt>
    <dgm:pt modelId="{3D735694-C35B-43AF-8CE1-7680A9EA5772}">
      <dgm:prSet custT="1"/>
      <dgm:spPr/>
      <dgm:t>
        <a:bodyPr/>
        <a:lstStyle/>
        <a:p>
          <a:pPr>
            <a:defRPr cap="all"/>
          </a:pPr>
          <a:r>
            <a:rPr lang="en-NZ" sz="2400" cap="none" baseline="0" dirty="0"/>
            <a:t>Covers all elements of the applicable syllabi</a:t>
          </a:r>
          <a:endParaRPr lang="en-US" sz="2400" cap="none" baseline="0" dirty="0"/>
        </a:p>
      </dgm:t>
    </dgm:pt>
    <dgm:pt modelId="{DC964015-EE64-4B4F-B25F-B3E0AA8303C8}" type="parTrans" cxnId="{D5D20F44-E20B-4061-B6BD-2A9B9EF13BA5}">
      <dgm:prSet/>
      <dgm:spPr/>
      <dgm:t>
        <a:bodyPr/>
        <a:lstStyle/>
        <a:p>
          <a:endParaRPr lang="en-US"/>
        </a:p>
      </dgm:t>
    </dgm:pt>
    <dgm:pt modelId="{97E6F053-FEA8-47F5-8163-AB30EEC9F8EC}" type="sibTrans" cxnId="{D5D20F44-E20B-4061-B6BD-2A9B9EF13BA5}">
      <dgm:prSet/>
      <dgm:spPr/>
      <dgm:t>
        <a:bodyPr/>
        <a:lstStyle/>
        <a:p>
          <a:endParaRPr lang="en-US"/>
        </a:p>
      </dgm:t>
    </dgm:pt>
    <dgm:pt modelId="{BEBD070B-7653-4A8E-8BB8-1B5A40F619B3}" type="pres">
      <dgm:prSet presAssocID="{585038E3-86C0-41D9-999E-3F9247438ABA}" presName="root" presStyleCnt="0">
        <dgm:presLayoutVars>
          <dgm:dir/>
          <dgm:resizeHandles val="exact"/>
        </dgm:presLayoutVars>
      </dgm:prSet>
      <dgm:spPr/>
    </dgm:pt>
    <dgm:pt modelId="{5A073A81-A915-45F3-A1CB-7D847A8CB01F}" type="pres">
      <dgm:prSet presAssocID="{833AF6B6-632E-4EF8-BFEA-5DDD7C640BF7}" presName="compNode" presStyleCnt="0"/>
      <dgm:spPr/>
    </dgm:pt>
    <dgm:pt modelId="{11DBDC11-5D5F-48B9-975E-8AB19B088237}" type="pres">
      <dgm:prSet presAssocID="{833AF6B6-632E-4EF8-BFEA-5DDD7C640BF7}" presName="iconBgRect" presStyleLbl="bgShp" presStyleIdx="0" presStyleCnt="3"/>
      <dgm:spPr>
        <a:prstGeom prst="round2DiagRect">
          <a:avLst>
            <a:gd name="adj1" fmla="val 29727"/>
            <a:gd name="adj2" fmla="val 0"/>
          </a:avLst>
        </a:prstGeom>
      </dgm:spPr>
    </dgm:pt>
    <dgm:pt modelId="{EB16D5A8-DD32-4CD3-AA21-2143B865A179}" type="pres">
      <dgm:prSet presAssocID="{833AF6B6-632E-4EF8-BFEA-5DDD7C640BF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336AAB4D-F935-4FCC-BABF-E050BCA09755}" type="pres">
      <dgm:prSet presAssocID="{833AF6B6-632E-4EF8-BFEA-5DDD7C640BF7}" presName="spaceRect" presStyleCnt="0"/>
      <dgm:spPr/>
    </dgm:pt>
    <dgm:pt modelId="{877B2F4F-D3F2-4338-BDDA-9FD83443C5B0}" type="pres">
      <dgm:prSet presAssocID="{833AF6B6-632E-4EF8-BFEA-5DDD7C640BF7}" presName="textRect" presStyleLbl="revTx" presStyleIdx="0" presStyleCnt="3">
        <dgm:presLayoutVars>
          <dgm:chMax val="1"/>
          <dgm:chPref val="1"/>
        </dgm:presLayoutVars>
      </dgm:prSet>
      <dgm:spPr/>
    </dgm:pt>
    <dgm:pt modelId="{EE43E403-CF64-48CB-9390-4E5180D27420}" type="pres">
      <dgm:prSet presAssocID="{2FB148B4-E3D0-4DB0-8622-0F4E4F99CCE0}" presName="sibTrans" presStyleCnt="0"/>
      <dgm:spPr/>
    </dgm:pt>
    <dgm:pt modelId="{5D3C8ED4-919B-4021-92F0-E7FD177C28D9}" type="pres">
      <dgm:prSet presAssocID="{96BBA1C6-5B20-41FD-844B-B7A585A1C744}" presName="compNode" presStyleCnt="0"/>
      <dgm:spPr/>
    </dgm:pt>
    <dgm:pt modelId="{5269AF00-0074-451A-B9E1-1D2B8B121FAF}" type="pres">
      <dgm:prSet presAssocID="{96BBA1C6-5B20-41FD-844B-B7A585A1C744}" presName="iconBgRect" presStyleLbl="bgShp" presStyleIdx="1" presStyleCnt="3"/>
      <dgm:spPr>
        <a:prstGeom prst="round2DiagRect">
          <a:avLst>
            <a:gd name="adj1" fmla="val 29727"/>
            <a:gd name="adj2" fmla="val 0"/>
          </a:avLst>
        </a:prstGeom>
      </dgm:spPr>
    </dgm:pt>
    <dgm:pt modelId="{74C841A1-D83C-414C-AA44-CAF3A9DCA536}" type="pres">
      <dgm:prSet presAssocID="{96BBA1C6-5B20-41FD-844B-B7A585A1C74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irplane"/>
        </a:ext>
      </dgm:extLst>
    </dgm:pt>
    <dgm:pt modelId="{611BCEBF-F27E-479A-B042-1FBBAB5EF4E7}" type="pres">
      <dgm:prSet presAssocID="{96BBA1C6-5B20-41FD-844B-B7A585A1C744}" presName="spaceRect" presStyleCnt="0"/>
      <dgm:spPr/>
    </dgm:pt>
    <dgm:pt modelId="{9E81F3A6-7776-427A-BE66-E48A49627341}" type="pres">
      <dgm:prSet presAssocID="{96BBA1C6-5B20-41FD-844B-B7A585A1C744}" presName="textRect" presStyleLbl="revTx" presStyleIdx="1" presStyleCnt="3">
        <dgm:presLayoutVars>
          <dgm:chMax val="1"/>
          <dgm:chPref val="1"/>
        </dgm:presLayoutVars>
      </dgm:prSet>
      <dgm:spPr/>
    </dgm:pt>
    <dgm:pt modelId="{F0FFB909-A8B2-477A-A62C-F20B7FA6DF3C}" type="pres">
      <dgm:prSet presAssocID="{1336FC2A-71B8-4F55-A88C-F21E6080FECD}" presName="sibTrans" presStyleCnt="0"/>
      <dgm:spPr/>
    </dgm:pt>
    <dgm:pt modelId="{24AB9DA2-4783-4D37-8D79-20EEA0880666}" type="pres">
      <dgm:prSet presAssocID="{3D735694-C35B-43AF-8CE1-7680A9EA5772}" presName="compNode" presStyleCnt="0"/>
      <dgm:spPr/>
    </dgm:pt>
    <dgm:pt modelId="{D48102A1-7871-42E5-BFAC-201EDCFB6276}" type="pres">
      <dgm:prSet presAssocID="{3D735694-C35B-43AF-8CE1-7680A9EA5772}" presName="iconBgRect" presStyleLbl="bgShp" presStyleIdx="2" presStyleCnt="3"/>
      <dgm:spPr>
        <a:prstGeom prst="round2DiagRect">
          <a:avLst>
            <a:gd name="adj1" fmla="val 29727"/>
            <a:gd name="adj2" fmla="val 0"/>
          </a:avLst>
        </a:prstGeom>
      </dgm:spPr>
    </dgm:pt>
    <dgm:pt modelId="{A3D57A73-069F-48F0-9A72-F54090431970}" type="pres">
      <dgm:prSet presAssocID="{3D735694-C35B-43AF-8CE1-7680A9EA577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F9BB587F-538C-46BA-959D-4A89ABE6206A}" type="pres">
      <dgm:prSet presAssocID="{3D735694-C35B-43AF-8CE1-7680A9EA5772}" presName="spaceRect" presStyleCnt="0"/>
      <dgm:spPr/>
    </dgm:pt>
    <dgm:pt modelId="{4AB50054-D8ED-4F86-935A-9901DF3AB9BA}" type="pres">
      <dgm:prSet presAssocID="{3D735694-C35B-43AF-8CE1-7680A9EA5772}" presName="textRect" presStyleLbl="revTx" presStyleIdx="2" presStyleCnt="3">
        <dgm:presLayoutVars>
          <dgm:chMax val="1"/>
          <dgm:chPref val="1"/>
        </dgm:presLayoutVars>
      </dgm:prSet>
      <dgm:spPr/>
    </dgm:pt>
  </dgm:ptLst>
  <dgm:cxnLst>
    <dgm:cxn modelId="{531DBC06-4782-435D-981D-7080F35EEFE7}" srcId="{585038E3-86C0-41D9-999E-3F9247438ABA}" destId="{96BBA1C6-5B20-41FD-844B-B7A585A1C744}" srcOrd="1" destOrd="0" parTransId="{33FFAF84-3DEC-4C76-BC5C-3C68070F76AA}" sibTransId="{1336FC2A-71B8-4F55-A88C-F21E6080FECD}"/>
    <dgm:cxn modelId="{D5D20F44-E20B-4061-B6BD-2A9B9EF13BA5}" srcId="{585038E3-86C0-41D9-999E-3F9247438ABA}" destId="{3D735694-C35B-43AF-8CE1-7680A9EA5772}" srcOrd="2" destOrd="0" parTransId="{DC964015-EE64-4B4F-B25F-B3E0AA8303C8}" sibTransId="{97E6F053-FEA8-47F5-8163-AB30EEC9F8EC}"/>
    <dgm:cxn modelId="{E1D44990-6776-4F78-A2DD-7CE92C4EC921}" type="presOf" srcId="{3D735694-C35B-43AF-8CE1-7680A9EA5772}" destId="{4AB50054-D8ED-4F86-935A-9901DF3AB9BA}" srcOrd="0" destOrd="0" presId="urn:microsoft.com/office/officeart/2018/5/layout/IconLeafLabelList"/>
    <dgm:cxn modelId="{2CAEF8CE-066F-40DB-8F3C-23D6A4945104}" type="presOf" srcId="{833AF6B6-632E-4EF8-BFEA-5DDD7C640BF7}" destId="{877B2F4F-D3F2-4338-BDDA-9FD83443C5B0}" srcOrd="0" destOrd="0" presId="urn:microsoft.com/office/officeart/2018/5/layout/IconLeafLabelList"/>
    <dgm:cxn modelId="{CBC3C8D2-A3DE-4BCE-B0F6-55849588FB48}" type="presOf" srcId="{585038E3-86C0-41D9-999E-3F9247438ABA}" destId="{BEBD070B-7653-4A8E-8BB8-1B5A40F619B3}" srcOrd="0" destOrd="0" presId="urn:microsoft.com/office/officeart/2018/5/layout/IconLeafLabelList"/>
    <dgm:cxn modelId="{0DBF39DD-9CE1-4060-96B7-C5A1C356F92A}" srcId="{585038E3-86C0-41D9-999E-3F9247438ABA}" destId="{833AF6B6-632E-4EF8-BFEA-5DDD7C640BF7}" srcOrd="0" destOrd="0" parTransId="{9EB545A6-BCBD-4364-8F94-CF1FDDEA07B0}" sibTransId="{2FB148B4-E3D0-4DB0-8622-0F4E4F99CCE0}"/>
    <dgm:cxn modelId="{598211FB-FFA9-4AAC-9525-86F5889DA051}" type="presOf" srcId="{96BBA1C6-5B20-41FD-844B-B7A585A1C744}" destId="{9E81F3A6-7776-427A-BE66-E48A49627341}" srcOrd="0" destOrd="0" presId="urn:microsoft.com/office/officeart/2018/5/layout/IconLeafLabelList"/>
    <dgm:cxn modelId="{EAB720D8-C0ED-4528-8827-02265175D735}" type="presParOf" srcId="{BEBD070B-7653-4A8E-8BB8-1B5A40F619B3}" destId="{5A073A81-A915-45F3-A1CB-7D847A8CB01F}" srcOrd="0" destOrd="0" presId="urn:microsoft.com/office/officeart/2018/5/layout/IconLeafLabelList"/>
    <dgm:cxn modelId="{5492CC0B-B4F7-47C5-8063-A403C826DE91}" type="presParOf" srcId="{5A073A81-A915-45F3-A1CB-7D847A8CB01F}" destId="{11DBDC11-5D5F-48B9-975E-8AB19B088237}" srcOrd="0" destOrd="0" presId="urn:microsoft.com/office/officeart/2018/5/layout/IconLeafLabelList"/>
    <dgm:cxn modelId="{09EC89C2-F90D-4ABC-8D62-CD269D0AC245}" type="presParOf" srcId="{5A073A81-A915-45F3-A1CB-7D847A8CB01F}" destId="{EB16D5A8-DD32-4CD3-AA21-2143B865A179}" srcOrd="1" destOrd="0" presId="urn:microsoft.com/office/officeart/2018/5/layout/IconLeafLabelList"/>
    <dgm:cxn modelId="{92DCA14D-E6B9-4DC3-A1F0-772FAC02CE7A}" type="presParOf" srcId="{5A073A81-A915-45F3-A1CB-7D847A8CB01F}" destId="{336AAB4D-F935-4FCC-BABF-E050BCA09755}" srcOrd="2" destOrd="0" presId="urn:microsoft.com/office/officeart/2018/5/layout/IconLeafLabelList"/>
    <dgm:cxn modelId="{D8824CDB-8300-4904-9665-EB3464D8B99A}" type="presParOf" srcId="{5A073A81-A915-45F3-A1CB-7D847A8CB01F}" destId="{877B2F4F-D3F2-4338-BDDA-9FD83443C5B0}" srcOrd="3" destOrd="0" presId="urn:microsoft.com/office/officeart/2018/5/layout/IconLeafLabelList"/>
    <dgm:cxn modelId="{5CAAFCC3-EA38-4898-9159-4A26C29C79B1}" type="presParOf" srcId="{BEBD070B-7653-4A8E-8BB8-1B5A40F619B3}" destId="{EE43E403-CF64-48CB-9390-4E5180D27420}" srcOrd="1" destOrd="0" presId="urn:microsoft.com/office/officeart/2018/5/layout/IconLeafLabelList"/>
    <dgm:cxn modelId="{71A927F7-31C3-47C4-8AA8-BEF60380E5FA}" type="presParOf" srcId="{BEBD070B-7653-4A8E-8BB8-1B5A40F619B3}" destId="{5D3C8ED4-919B-4021-92F0-E7FD177C28D9}" srcOrd="2" destOrd="0" presId="urn:microsoft.com/office/officeart/2018/5/layout/IconLeafLabelList"/>
    <dgm:cxn modelId="{AED6679E-6DD0-41D2-ABCF-8F8969C03A94}" type="presParOf" srcId="{5D3C8ED4-919B-4021-92F0-E7FD177C28D9}" destId="{5269AF00-0074-451A-B9E1-1D2B8B121FAF}" srcOrd="0" destOrd="0" presId="urn:microsoft.com/office/officeart/2018/5/layout/IconLeafLabelList"/>
    <dgm:cxn modelId="{06CA5DE5-ED6D-4E84-AEE9-0FC111F005AA}" type="presParOf" srcId="{5D3C8ED4-919B-4021-92F0-E7FD177C28D9}" destId="{74C841A1-D83C-414C-AA44-CAF3A9DCA536}" srcOrd="1" destOrd="0" presId="urn:microsoft.com/office/officeart/2018/5/layout/IconLeafLabelList"/>
    <dgm:cxn modelId="{ECF81CBF-3627-4912-8AC8-529D091CF74C}" type="presParOf" srcId="{5D3C8ED4-919B-4021-92F0-E7FD177C28D9}" destId="{611BCEBF-F27E-479A-B042-1FBBAB5EF4E7}" srcOrd="2" destOrd="0" presId="urn:microsoft.com/office/officeart/2018/5/layout/IconLeafLabelList"/>
    <dgm:cxn modelId="{83639138-BA68-4EF5-98F2-3AEC59858752}" type="presParOf" srcId="{5D3C8ED4-919B-4021-92F0-E7FD177C28D9}" destId="{9E81F3A6-7776-427A-BE66-E48A49627341}" srcOrd="3" destOrd="0" presId="urn:microsoft.com/office/officeart/2018/5/layout/IconLeafLabelList"/>
    <dgm:cxn modelId="{C4F1E269-C6D3-4D3D-AE0D-161C20613117}" type="presParOf" srcId="{BEBD070B-7653-4A8E-8BB8-1B5A40F619B3}" destId="{F0FFB909-A8B2-477A-A62C-F20B7FA6DF3C}" srcOrd="3" destOrd="0" presId="urn:microsoft.com/office/officeart/2018/5/layout/IconLeafLabelList"/>
    <dgm:cxn modelId="{1C034FAE-B82A-470E-B061-6560CA92242E}" type="presParOf" srcId="{BEBD070B-7653-4A8E-8BB8-1B5A40F619B3}" destId="{24AB9DA2-4783-4D37-8D79-20EEA0880666}" srcOrd="4" destOrd="0" presId="urn:microsoft.com/office/officeart/2018/5/layout/IconLeafLabelList"/>
    <dgm:cxn modelId="{D8E34C2A-1199-41AF-B33E-5E734D730A36}" type="presParOf" srcId="{24AB9DA2-4783-4D37-8D79-20EEA0880666}" destId="{D48102A1-7871-42E5-BFAC-201EDCFB6276}" srcOrd="0" destOrd="0" presId="urn:microsoft.com/office/officeart/2018/5/layout/IconLeafLabelList"/>
    <dgm:cxn modelId="{5004F592-0AD1-4F65-9F9D-85A6A1559B16}" type="presParOf" srcId="{24AB9DA2-4783-4D37-8D79-20EEA0880666}" destId="{A3D57A73-069F-48F0-9A72-F54090431970}" srcOrd="1" destOrd="0" presId="urn:microsoft.com/office/officeart/2018/5/layout/IconLeafLabelList"/>
    <dgm:cxn modelId="{73B63A52-9354-4BE0-9D47-63C6FEA66C15}" type="presParOf" srcId="{24AB9DA2-4783-4D37-8D79-20EEA0880666}" destId="{F9BB587F-538C-46BA-959D-4A89ABE6206A}" srcOrd="2" destOrd="0" presId="urn:microsoft.com/office/officeart/2018/5/layout/IconLeafLabelList"/>
    <dgm:cxn modelId="{FF63F5C1-FA0F-4C2B-8EEA-2196FA2154A2}" type="presParOf" srcId="{24AB9DA2-4783-4D37-8D79-20EEA0880666}" destId="{4AB50054-D8ED-4F86-935A-9901DF3AB9B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BDC11-5D5F-48B9-975E-8AB19B088237}">
      <dsp:nvSpPr>
        <dsp:cNvPr id="0" name=""/>
        <dsp:cNvSpPr/>
      </dsp:nvSpPr>
      <dsp:spPr>
        <a:xfrm>
          <a:off x="518185" y="370952"/>
          <a:ext cx="1475437" cy="147543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16D5A8-DD32-4CD3-AA21-2143B865A179}">
      <dsp:nvSpPr>
        <dsp:cNvPr id="0" name=""/>
        <dsp:cNvSpPr/>
      </dsp:nvSpPr>
      <dsp:spPr>
        <a:xfrm>
          <a:off x="832623" y="685389"/>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7B2F4F-D3F2-4338-BDDA-9FD83443C5B0}">
      <dsp:nvSpPr>
        <dsp:cNvPr id="0" name=""/>
        <dsp:cNvSpPr/>
      </dsp:nvSpPr>
      <dsp:spPr>
        <a:xfrm>
          <a:off x="46529" y="2305952"/>
          <a:ext cx="241875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NZ" sz="2400" kern="1200" cap="none" baseline="0" dirty="0"/>
            <a:t>A great learning opportunity</a:t>
          </a:r>
          <a:endParaRPr lang="en-US" sz="2400" kern="1200" cap="none" baseline="0" dirty="0"/>
        </a:p>
      </dsp:txBody>
      <dsp:txXfrm>
        <a:off x="46529" y="2305952"/>
        <a:ext cx="2418750" cy="1012500"/>
      </dsp:txXfrm>
    </dsp:sp>
    <dsp:sp modelId="{5269AF00-0074-451A-B9E1-1D2B8B121FAF}">
      <dsp:nvSpPr>
        <dsp:cNvPr id="0" name=""/>
        <dsp:cNvSpPr/>
      </dsp:nvSpPr>
      <dsp:spPr>
        <a:xfrm>
          <a:off x="3360216" y="370952"/>
          <a:ext cx="1475437" cy="147543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C841A1-D83C-414C-AA44-CAF3A9DCA536}">
      <dsp:nvSpPr>
        <dsp:cNvPr id="0" name=""/>
        <dsp:cNvSpPr/>
      </dsp:nvSpPr>
      <dsp:spPr>
        <a:xfrm>
          <a:off x="3674654" y="685389"/>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81F3A6-7776-427A-BE66-E48A49627341}">
      <dsp:nvSpPr>
        <dsp:cNvPr id="0" name=""/>
        <dsp:cNvSpPr/>
      </dsp:nvSpPr>
      <dsp:spPr>
        <a:xfrm>
          <a:off x="2888560" y="2305952"/>
          <a:ext cx="241875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NZ" sz="2400" kern="1200" cap="none" baseline="0" dirty="0"/>
            <a:t>Not a flight test</a:t>
          </a:r>
          <a:endParaRPr lang="en-US" sz="2400" kern="1200" cap="none" baseline="0" dirty="0"/>
        </a:p>
      </dsp:txBody>
      <dsp:txXfrm>
        <a:off x="2888560" y="2305952"/>
        <a:ext cx="2418750" cy="1012500"/>
      </dsp:txXfrm>
    </dsp:sp>
    <dsp:sp modelId="{D48102A1-7871-42E5-BFAC-201EDCFB6276}">
      <dsp:nvSpPr>
        <dsp:cNvPr id="0" name=""/>
        <dsp:cNvSpPr/>
      </dsp:nvSpPr>
      <dsp:spPr>
        <a:xfrm>
          <a:off x="6202248" y="370952"/>
          <a:ext cx="1475437" cy="147543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57A73-069F-48F0-9A72-F54090431970}">
      <dsp:nvSpPr>
        <dsp:cNvPr id="0" name=""/>
        <dsp:cNvSpPr/>
      </dsp:nvSpPr>
      <dsp:spPr>
        <a:xfrm>
          <a:off x="6516685" y="685389"/>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B50054-D8ED-4F86-935A-9901DF3AB9BA}">
      <dsp:nvSpPr>
        <dsp:cNvPr id="0" name=""/>
        <dsp:cNvSpPr/>
      </dsp:nvSpPr>
      <dsp:spPr>
        <a:xfrm>
          <a:off x="5730591" y="2305952"/>
          <a:ext cx="241875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NZ" sz="2400" kern="1200" cap="none" baseline="0" dirty="0"/>
            <a:t>Covers all elements of the applicable syllabi</a:t>
          </a:r>
          <a:endParaRPr lang="en-US" sz="2400" kern="1200" cap="none" baseline="0" dirty="0"/>
        </a:p>
      </dsp:txBody>
      <dsp:txXfrm>
        <a:off x="5730591" y="2305952"/>
        <a:ext cx="2418750" cy="10125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4F5211B-4440-4D77-B8F0-7376FDF3DB09}" type="datetimeFigureOut">
              <a:rPr lang="en-NZ" smtClean="0"/>
              <a:t>30/09/2022</a:t>
            </a:fld>
            <a:endParaRPr lang="en-NZ"/>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F12B32A-7574-460B-B52D-56EDC3609140}" type="slidenum">
              <a:rPr lang="en-NZ" smtClean="0"/>
              <a:t>‹#›</a:t>
            </a:fld>
            <a:endParaRPr lang="en-NZ"/>
          </a:p>
        </p:txBody>
      </p:sp>
    </p:spTree>
    <p:extLst>
      <p:ext uri="{BB962C8B-B14F-4D97-AF65-F5344CB8AC3E}">
        <p14:creationId xmlns:p14="http://schemas.microsoft.com/office/powerpoint/2010/main" val="3070119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59DAF02-C90D-4A69-BEFB-A915A9839696}" type="datetimeFigureOut">
              <a:rPr lang="en-NZ" smtClean="0"/>
              <a:t>30/09/2022</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AF51777-E6FE-4AFB-9DE8-2FF17791E62F}" type="slidenum">
              <a:rPr lang="en-NZ" smtClean="0"/>
              <a:t>‹#›</a:t>
            </a:fld>
            <a:endParaRPr lang="en-NZ"/>
          </a:p>
        </p:txBody>
      </p:sp>
    </p:spTree>
    <p:extLst>
      <p:ext uri="{BB962C8B-B14F-4D97-AF65-F5344CB8AC3E}">
        <p14:creationId xmlns:p14="http://schemas.microsoft.com/office/powerpoint/2010/main" val="3329472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010F9B6-7B1E-43E5-9F4A-D5C463E83ADC}" type="slidenum">
              <a:rPr lang="en-NZ" smtClean="0">
                <a:solidFill>
                  <a:prstClr val="black"/>
                </a:solidFill>
              </a:rPr>
              <a:pPr/>
              <a:t>1</a:t>
            </a:fld>
            <a:endParaRPr lang="en-NZ">
              <a:solidFill>
                <a:prstClr val="black"/>
              </a:solidFill>
            </a:endParaRPr>
          </a:p>
        </p:txBody>
      </p:sp>
    </p:spTree>
    <p:extLst>
      <p:ext uri="{BB962C8B-B14F-4D97-AF65-F5344CB8AC3E}">
        <p14:creationId xmlns:p14="http://schemas.microsoft.com/office/powerpoint/2010/main" val="997635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Discuss the timing of the debrief – best to do as close to the flight as possible, not after several other flights, easy to confuse critique. Give a plan of what is required on the next flight even if solo.</a:t>
            </a:r>
          </a:p>
        </p:txBody>
      </p:sp>
      <p:sp>
        <p:nvSpPr>
          <p:cNvPr id="4" name="Slide Number Placeholder 3"/>
          <p:cNvSpPr>
            <a:spLocks noGrp="1"/>
          </p:cNvSpPr>
          <p:nvPr>
            <p:ph type="sldNum" sz="quarter" idx="5"/>
          </p:nvPr>
        </p:nvSpPr>
        <p:spPr/>
        <p:txBody>
          <a:bodyPr/>
          <a:lstStyle/>
          <a:p>
            <a:fld id="{4AF51777-E6FE-4AFB-9DE8-2FF17791E62F}" type="slidenum">
              <a:rPr lang="en-NZ" smtClean="0"/>
              <a:t>10</a:t>
            </a:fld>
            <a:endParaRPr lang="en-NZ"/>
          </a:p>
        </p:txBody>
      </p:sp>
    </p:spTree>
    <p:extLst>
      <p:ext uri="{BB962C8B-B14F-4D97-AF65-F5344CB8AC3E}">
        <p14:creationId xmlns:p14="http://schemas.microsoft.com/office/powerpoint/2010/main" val="195595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010F9B6-7B1E-43E5-9F4A-D5C463E83ADC}" type="slidenum">
              <a:rPr lang="en-NZ" smtClean="0">
                <a:solidFill>
                  <a:prstClr val="black"/>
                </a:solidFill>
              </a:rPr>
              <a:pPr/>
              <a:t>2</a:t>
            </a:fld>
            <a:endParaRPr lang="en-NZ">
              <a:solidFill>
                <a:prstClr val="black"/>
              </a:solidFill>
            </a:endParaRPr>
          </a:p>
        </p:txBody>
      </p:sp>
    </p:spTree>
    <p:extLst>
      <p:ext uri="{BB962C8B-B14F-4D97-AF65-F5344CB8AC3E}">
        <p14:creationId xmlns:p14="http://schemas.microsoft.com/office/powerpoint/2010/main" val="1404600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010F9B6-7B1E-43E5-9F4A-D5C463E83ADC}" type="slidenum">
              <a:rPr lang="en-NZ" smtClean="0">
                <a:solidFill>
                  <a:prstClr val="black"/>
                </a:solidFill>
              </a:rPr>
              <a:pPr/>
              <a:t>3</a:t>
            </a:fld>
            <a:endParaRPr lang="en-NZ">
              <a:solidFill>
                <a:prstClr val="black"/>
              </a:solidFill>
            </a:endParaRPr>
          </a:p>
        </p:txBody>
      </p:sp>
    </p:spTree>
    <p:extLst>
      <p:ext uri="{BB962C8B-B14F-4D97-AF65-F5344CB8AC3E}">
        <p14:creationId xmlns:p14="http://schemas.microsoft.com/office/powerpoint/2010/main" val="3087988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Always relate back to the objective. How do we teach this in the air? What else would we want to discuss with the student before the flight? Who is doing what!</a:t>
            </a:r>
          </a:p>
        </p:txBody>
      </p:sp>
      <p:sp>
        <p:nvSpPr>
          <p:cNvPr id="4" name="Slide Number Placeholder 3"/>
          <p:cNvSpPr>
            <a:spLocks noGrp="1"/>
          </p:cNvSpPr>
          <p:nvPr>
            <p:ph type="sldNum" sz="quarter" idx="5"/>
          </p:nvPr>
        </p:nvSpPr>
        <p:spPr/>
        <p:txBody>
          <a:bodyPr/>
          <a:lstStyle/>
          <a:p>
            <a:fld id="{4AF51777-E6FE-4AFB-9DE8-2FF17791E62F}" type="slidenum">
              <a:rPr lang="en-NZ" smtClean="0"/>
              <a:t>4</a:t>
            </a:fld>
            <a:endParaRPr lang="en-NZ"/>
          </a:p>
        </p:txBody>
      </p:sp>
    </p:spTree>
    <p:extLst>
      <p:ext uri="{BB962C8B-B14F-4D97-AF65-F5344CB8AC3E}">
        <p14:creationId xmlns:p14="http://schemas.microsoft.com/office/powerpoint/2010/main" val="88555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Noise considerations, move around and lookout below! Relate airspace to the ground/identify simple features to provide alerts</a:t>
            </a:r>
          </a:p>
          <a:p>
            <a:endParaRPr lang="en-NZ" dirty="0"/>
          </a:p>
        </p:txBody>
      </p:sp>
      <p:sp>
        <p:nvSpPr>
          <p:cNvPr id="4" name="Slide Number Placeholder 3"/>
          <p:cNvSpPr>
            <a:spLocks noGrp="1"/>
          </p:cNvSpPr>
          <p:nvPr>
            <p:ph type="sldNum" sz="quarter" idx="5"/>
          </p:nvPr>
        </p:nvSpPr>
        <p:spPr/>
        <p:txBody>
          <a:bodyPr/>
          <a:lstStyle/>
          <a:p>
            <a:fld id="{4AF51777-E6FE-4AFB-9DE8-2FF17791E62F}" type="slidenum">
              <a:rPr lang="en-NZ" smtClean="0"/>
              <a:t>5</a:t>
            </a:fld>
            <a:endParaRPr lang="en-NZ"/>
          </a:p>
        </p:txBody>
      </p:sp>
    </p:spTree>
    <p:extLst>
      <p:ext uri="{BB962C8B-B14F-4D97-AF65-F5344CB8AC3E}">
        <p14:creationId xmlns:p14="http://schemas.microsoft.com/office/powerpoint/2010/main" val="910199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Arrival/Departures uncontrolled aerodromes – ensure are standard!</a:t>
            </a:r>
          </a:p>
        </p:txBody>
      </p:sp>
      <p:sp>
        <p:nvSpPr>
          <p:cNvPr id="4" name="Slide Number Placeholder 3"/>
          <p:cNvSpPr>
            <a:spLocks noGrp="1"/>
          </p:cNvSpPr>
          <p:nvPr>
            <p:ph type="sldNum" sz="quarter" idx="5"/>
          </p:nvPr>
        </p:nvSpPr>
        <p:spPr/>
        <p:txBody>
          <a:bodyPr/>
          <a:lstStyle/>
          <a:p>
            <a:fld id="{4AF51777-E6FE-4AFB-9DE8-2FF17791E62F}" type="slidenum">
              <a:rPr lang="en-NZ" smtClean="0"/>
              <a:t>6</a:t>
            </a:fld>
            <a:endParaRPr lang="en-NZ"/>
          </a:p>
        </p:txBody>
      </p:sp>
    </p:spTree>
    <p:extLst>
      <p:ext uri="{BB962C8B-B14F-4D97-AF65-F5344CB8AC3E}">
        <p14:creationId xmlns:p14="http://schemas.microsoft.com/office/powerpoint/2010/main" val="815853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Questioning is the key, promote verbalisation of decision making</a:t>
            </a:r>
          </a:p>
        </p:txBody>
      </p:sp>
      <p:sp>
        <p:nvSpPr>
          <p:cNvPr id="4" name="Slide Number Placeholder 3"/>
          <p:cNvSpPr>
            <a:spLocks noGrp="1"/>
          </p:cNvSpPr>
          <p:nvPr>
            <p:ph type="sldNum" sz="quarter" idx="5"/>
          </p:nvPr>
        </p:nvSpPr>
        <p:spPr/>
        <p:txBody>
          <a:bodyPr/>
          <a:lstStyle/>
          <a:p>
            <a:fld id="{4AF51777-E6FE-4AFB-9DE8-2FF17791E62F}" type="slidenum">
              <a:rPr lang="en-NZ" smtClean="0"/>
              <a:t>7</a:t>
            </a:fld>
            <a:endParaRPr lang="en-NZ"/>
          </a:p>
        </p:txBody>
      </p:sp>
    </p:spTree>
    <p:extLst>
      <p:ext uri="{BB962C8B-B14F-4D97-AF65-F5344CB8AC3E}">
        <p14:creationId xmlns:p14="http://schemas.microsoft.com/office/powerpoint/2010/main" val="3629191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Body position maximising view – relate back to Lookout presentation</a:t>
            </a:r>
          </a:p>
        </p:txBody>
      </p:sp>
      <p:sp>
        <p:nvSpPr>
          <p:cNvPr id="4" name="Slide Number Placeholder 3"/>
          <p:cNvSpPr>
            <a:spLocks noGrp="1"/>
          </p:cNvSpPr>
          <p:nvPr>
            <p:ph type="sldNum" sz="quarter" idx="5"/>
          </p:nvPr>
        </p:nvSpPr>
        <p:spPr/>
        <p:txBody>
          <a:bodyPr/>
          <a:lstStyle/>
          <a:p>
            <a:fld id="{4AF51777-E6FE-4AFB-9DE8-2FF17791E62F}" type="slidenum">
              <a:rPr lang="en-NZ" smtClean="0"/>
              <a:t>8</a:t>
            </a:fld>
            <a:endParaRPr lang="en-NZ"/>
          </a:p>
        </p:txBody>
      </p:sp>
    </p:spTree>
    <p:extLst>
      <p:ext uri="{BB962C8B-B14F-4D97-AF65-F5344CB8AC3E}">
        <p14:creationId xmlns:p14="http://schemas.microsoft.com/office/powerpoint/2010/main" val="1079657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Just bring up the title first – discuss the BFR i.e. What is its purpose? Is it a test? Are all the lessons required to be covered? What standard is required?</a:t>
            </a:r>
          </a:p>
          <a:p>
            <a:r>
              <a:rPr lang="en-NZ" dirty="0"/>
              <a:t>Great learning opportunity – varying experience between BFR’s, find out what they want to achieve, new type rating, BFR’s in multi engines, time spent on the ground just as important.</a:t>
            </a:r>
          </a:p>
        </p:txBody>
      </p:sp>
      <p:sp>
        <p:nvSpPr>
          <p:cNvPr id="4" name="Slide Number Placeholder 3"/>
          <p:cNvSpPr>
            <a:spLocks noGrp="1"/>
          </p:cNvSpPr>
          <p:nvPr>
            <p:ph type="sldNum" sz="quarter" idx="5"/>
          </p:nvPr>
        </p:nvSpPr>
        <p:spPr/>
        <p:txBody>
          <a:bodyPr/>
          <a:lstStyle/>
          <a:p>
            <a:fld id="{4AF51777-E6FE-4AFB-9DE8-2FF17791E62F}" type="slidenum">
              <a:rPr lang="en-NZ" smtClean="0"/>
              <a:t>9</a:t>
            </a:fld>
            <a:endParaRPr lang="en-NZ"/>
          </a:p>
        </p:txBody>
      </p:sp>
    </p:spTree>
    <p:extLst>
      <p:ext uri="{BB962C8B-B14F-4D97-AF65-F5344CB8AC3E}">
        <p14:creationId xmlns:p14="http://schemas.microsoft.com/office/powerpoint/2010/main" val="1734984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C63F53CD-9247-41BE-8B01-F45987B3D61E}" type="datetimeFigureOut">
              <a:rPr lang="en-NZ" smtClean="0"/>
              <a:t>30/09/2022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DBC6CA-D9FD-4563-ADF9-885C2F23D3AE}" type="slidenum">
              <a:rPr lang="en-NZ" smtClean="0"/>
              <a:t>‹#›</a:t>
            </a:fld>
            <a:endParaRPr lang="en-NZ"/>
          </a:p>
        </p:txBody>
      </p:sp>
    </p:spTree>
    <p:extLst>
      <p:ext uri="{BB962C8B-B14F-4D97-AF65-F5344CB8AC3E}">
        <p14:creationId xmlns:p14="http://schemas.microsoft.com/office/powerpoint/2010/main" val="368087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63F53CD-9247-41BE-8B01-F45987B3D61E}" type="datetimeFigureOut">
              <a:rPr lang="en-NZ" smtClean="0"/>
              <a:t>30/09/2022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DBC6CA-D9FD-4563-ADF9-885C2F23D3AE}" type="slidenum">
              <a:rPr lang="en-NZ" smtClean="0"/>
              <a:t>‹#›</a:t>
            </a:fld>
            <a:endParaRPr lang="en-NZ"/>
          </a:p>
        </p:txBody>
      </p:sp>
    </p:spTree>
    <p:extLst>
      <p:ext uri="{BB962C8B-B14F-4D97-AF65-F5344CB8AC3E}">
        <p14:creationId xmlns:p14="http://schemas.microsoft.com/office/powerpoint/2010/main" val="301939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63F53CD-9247-41BE-8B01-F45987B3D61E}" type="datetimeFigureOut">
              <a:rPr lang="en-NZ" smtClean="0"/>
              <a:t>30/09/2022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DBC6CA-D9FD-4563-ADF9-885C2F23D3AE}" type="slidenum">
              <a:rPr lang="en-NZ" smtClean="0"/>
              <a:t>‹#›</a:t>
            </a:fld>
            <a:endParaRPr lang="en-NZ"/>
          </a:p>
        </p:txBody>
      </p:sp>
    </p:spTree>
    <p:extLst>
      <p:ext uri="{BB962C8B-B14F-4D97-AF65-F5344CB8AC3E}">
        <p14:creationId xmlns:p14="http://schemas.microsoft.com/office/powerpoint/2010/main" val="2776915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63F53CD-9247-41BE-8B01-F45987B3D61E}" type="datetimeFigureOut">
              <a:rPr lang="en-NZ" smtClean="0"/>
              <a:t>30/09/2022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DBC6CA-D9FD-4563-ADF9-885C2F23D3AE}" type="slidenum">
              <a:rPr lang="en-NZ" smtClean="0"/>
              <a:t>‹#›</a:t>
            </a:fld>
            <a:endParaRPr lang="en-NZ"/>
          </a:p>
        </p:txBody>
      </p:sp>
    </p:spTree>
    <p:extLst>
      <p:ext uri="{BB962C8B-B14F-4D97-AF65-F5344CB8AC3E}">
        <p14:creationId xmlns:p14="http://schemas.microsoft.com/office/powerpoint/2010/main" val="409687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F53CD-9247-41BE-8B01-F45987B3D61E}" type="datetimeFigureOut">
              <a:rPr lang="en-NZ" smtClean="0"/>
              <a:t>30/09/2022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DBC6CA-D9FD-4563-ADF9-885C2F23D3AE}" type="slidenum">
              <a:rPr lang="en-NZ" smtClean="0"/>
              <a:t>‹#›</a:t>
            </a:fld>
            <a:endParaRPr lang="en-NZ"/>
          </a:p>
        </p:txBody>
      </p:sp>
    </p:spTree>
    <p:extLst>
      <p:ext uri="{BB962C8B-B14F-4D97-AF65-F5344CB8AC3E}">
        <p14:creationId xmlns:p14="http://schemas.microsoft.com/office/powerpoint/2010/main" val="314862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C63F53CD-9247-41BE-8B01-F45987B3D61E}" type="datetimeFigureOut">
              <a:rPr lang="en-NZ" smtClean="0"/>
              <a:t>30/09/2022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DBC6CA-D9FD-4563-ADF9-885C2F23D3AE}" type="slidenum">
              <a:rPr lang="en-NZ" smtClean="0"/>
              <a:t>‹#›</a:t>
            </a:fld>
            <a:endParaRPr lang="en-NZ"/>
          </a:p>
        </p:txBody>
      </p:sp>
    </p:spTree>
    <p:extLst>
      <p:ext uri="{BB962C8B-B14F-4D97-AF65-F5344CB8AC3E}">
        <p14:creationId xmlns:p14="http://schemas.microsoft.com/office/powerpoint/2010/main" val="1181736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C63F53CD-9247-41BE-8B01-F45987B3D61E}" type="datetimeFigureOut">
              <a:rPr lang="en-NZ" smtClean="0"/>
              <a:t>30/09/2022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CDBC6CA-D9FD-4563-ADF9-885C2F23D3AE}" type="slidenum">
              <a:rPr lang="en-NZ" smtClean="0"/>
              <a:t>‹#›</a:t>
            </a:fld>
            <a:endParaRPr lang="en-NZ"/>
          </a:p>
        </p:txBody>
      </p:sp>
    </p:spTree>
    <p:extLst>
      <p:ext uri="{BB962C8B-B14F-4D97-AF65-F5344CB8AC3E}">
        <p14:creationId xmlns:p14="http://schemas.microsoft.com/office/powerpoint/2010/main" val="415383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C63F53CD-9247-41BE-8B01-F45987B3D61E}" type="datetimeFigureOut">
              <a:rPr lang="en-NZ" smtClean="0"/>
              <a:t>30/09/2022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4CDBC6CA-D9FD-4563-ADF9-885C2F23D3AE}" type="slidenum">
              <a:rPr lang="en-NZ" smtClean="0"/>
              <a:t>‹#›</a:t>
            </a:fld>
            <a:endParaRPr lang="en-NZ"/>
          </a:p>
        </p:txBody>
      </p:sp>
    </p:spTree>
    <p:extLst>
      <p:ext uri="{BB962C8B-B14F-4D97-AF65-F5344CB8AC3E}">
        <p14:creationId xmlns:p14="http://schemas.microsoft.com/office/powerpoint/2010/main" val="2222430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F53CD-9247-41BE-8B01-F45987B3D61E}" type="datetimeFigureOut">
              <a:rPr lang="en-NZ" smtClean="0"/>
              <a:t>30/09/2022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4CDBC6CA-D9FD-4563-ADF9-885C2F23D3AE}" type="slidenum">
              <a:rPr lang="en-NZ" smtClean="0"/>
              <a:t>‹#›</a:t>
            </a:fld>
            <a:endParaRPr lang="en-NZ"/>
          </a:p>
        </p:txBody>
      </p:sp>
    </p:spTree>
    <p:extLst>
      <p:ext uri="{BB962C8B-B14F-4D97-AF65-F5344CB8AC3E}">
        <p14:creationId xmlns:p14="http://schemas.microsoft.com/office/powerpoint/2010/main" val="113436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3F53CD-9247-41BE-8B01-F45987B3D61E}" type="datetimeFigureOut">
              <a:rPr lang="en-NZ" smtClean="0"/>
              <a:t>30/09/2022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DBC6CA-D9FD-4563-ADF9-885C2F23D3AE}" type="slidenum">
              <a:rPr lang="en-NZ" smtClean="0"/>
              <a:t>‹#›</a:t>
            </a:fld>
            <a:endParaRPr lang="en-NZ"/>
          </a:p>
        </p:txBody>
      </p:sp>
    </p:spTree>
    <p:extLst>
      <p:ext uri="{BB962C8B-B14F-4D97-AF65-F5344CB8AC3E}">
        <p14:creationId xmlns:p14="http://schemas.microsoft.com/office/powerpoint/2010/main" val="1662947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3F53CD-9247-41BE-8B01-F45987B3D61E}" type="datetimeFigureOut">
              <a:rPr lang="en-NZ" smtClean="0"/>
              <a:t>30/09/2022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DBC6CA-D9FD-4563-ADF9-885C2F23D3AE}" type="slidenum">
              <a:rPr lang="en-NZ" smtClean="0"/>
              <a:t>‹#›</a:t>
            </a:fld>
            <a:endParaRPr lang="en-NZ"/>
          </a:p>
        </p:txBody>
      </p:sp>
    </p:spTree>
    <p:extLst>
      <p:ext uri="{BB962C8B-B14F-4D97-AF65-F5344CB8AC3E}">
        <p14:creationId xmlns:p14="http://schemas.microsoft.com/office/powerpoint/2010/main" val="3248532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F53CD-9247-41BE-8B01-F45987B3D61E}" type="datetimeFigureOut">
              <a:rPr lang="en-NZ" smtClean="0"/>
              <a:t>30/09/2022</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BC6CA-D9FD-4563-ADF9-885C2F23D3AE}" type="slidenum">
              <a:rPr lang="en-NZ" smtClean="0"/>
              <a:t>‹#›</a:t>
            </a:fld>
            <a:endParaRPr lang="en-NZ"/>
          </a:p>
        </p:txBody>
      </p:sp>
    </p:spTree>
    <p:extLst>
      <p:ext uri="{BB962C8B-B14F-4D97-AF65-F5344CB8AC3E}">
        <p14:creationId xmlns:p14="http://schemas.microsoft.com/office/powerpoint/2010/main" val="1107363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3434"/>
            <a:ext cx="7772400" cy="864096"/>
          </a:xfrm>
        </p:spPr>
        <p:txBody>
          <a:bodyPr>
            <a:normAutofit/>
          </a:bodyPr>
          <a:lstStyle/>
          <a:p>
            <a:r>
              <a:rPr lang="en-NZ" sz="4000" b="1" dirty="0">
                <a:solidFill>
                  <a:srgbClr val="0070C0"/>
                </a:solidFill>
                <a:latin typeface="+mn-lt"/>
              </a:rPr>
              <a:t>Adding value to your instruction</a:t>
            </a:r>
          </a:p>
        </p:txBody>
      </p:sp>
      <p:sp>
        <p:nvSpPr>
          <p:cNvPr id="6" name="TextBox 5"/>
          <p:cNvSpPr txBox="1"/>
          <p:nvPr/>
        </p:nvSpPr>
        <p:spPr>
          <a:xfrm>
            <a:off x="971600" y="3573017"/>
            <a:ext cx="7200800" cy="461665"/>
          </a:xfrm>
          <a:prstGeom prst="rect">
            <a:avLst/>
          </a:prstGeom>
          <a:noFill/>
        </p:spPr>
        <p:txBody>
          <a:bodyPr wrap="square" rtlCol="0">
            <a:spAutoFit/>
          </a:bodyPr>
          <a:lstStyle/>
          <a:p>
            <a:pPr algn="ctr"/>
            <a:r>
              <a:rPr lang="en-NZ" sz="2400" dirty="0">
                <a:solidFill>
                  <a:schemeClr val="tx2">
                    <a:lumMod val="75000"/>
                  </a:schemeClr>
                </a:solidFill>
              </a:rPr>
              <a:t>“Getting the best out of the time available”</a:t>
            </a:r>
          </a:p>
        </p:txBody>
      </p:sp>
      <p:pic>
        <p:nvPicPr>
          <p:cNvPr id="8" name="Picture 7" descr="Logo&#10;&#10;Description automatically generated">
            <a:extLst>
              <a:ext uri="{FF2B5EF4-FFF2-40B4-BE49-F238E27FC236}">
                <a16:creationId xmlns:a16="http://schemas.microsoft.com/office/drawing/2014/main" id="{71AC6AE1-89E5-48EF-BAAF-1B333143BE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16632"/>
            <a:ext cx="1996911" cy="936104"/>
          </a:xfrm>
          <a:prstGeom prst="rect">
            <a:avLst/>
          </a:prstGeom>
        </p:spPr>
      </p:pic>
    </p:spTree>
    <p:extLst>
      <p:ext uri="{BB962C8B-B14F-4D97-AF65-F5344CB8AC3E}">
        <p14:creationId xmlns:p14="http://schemas.microsoft.com/office/powerpoint/2010/main" val="871576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NZ" sz="3500" dirty="0">
                <a:solidFill>
                  <a:srgbClr val="FFFFFF"/>
                </a:solidFill>
              </a:rPr>
              <a:t>Debriefing</a:t>
            </a:r>
          </a:p>
        </p:txBody>
      </p:sp>
      <p:sp>
        <p:nvSpPr>
          <p:cNvPr id="3" name="Content Placeholder 2"/>
          <p:cNvSpPr>
            <a:spLocks noGrp="1"/>
          </p:cNvSpPr>
          <p:nvPr>
            <p:ph idx="1"/>
          </p:nvPr>
        </p:nvSpPr>
        <p:spPr>
          <a:xfrm>
            <a:off x="3607694" y="649480"/>
            <a:ext cx="4916510" cy="5546047"/>
          </a:xfrm>
        </p:spPr>
        <p:txBody>
          <a:bodyPr anchor="ctr">
            <a:normAutofit/>
          </a:bodyPr>
          <a:lstStyle/>
          <a:p>
            <a:r>
              <a:rPr lang="en-NZ" sz="2400" dirty="0"/>
              <a:t>Poor or no debrief significantly reduces the value of the flight</a:t>
            </a:r>
          </a:p>
          <a:p>
            <a:r>
              <a:rPr lang="en-NZ" sz="2400" dirty="0"/>
              <a:t>Make sure it is timely</a:t>
            </a:r>
          </a:p>
          <a:p>
            <a:r>
              <a:rPr lang="en-NZ" sz="2400" dirty="0"/>
              <a:t>Get your student involved:</a:t>
            </a:r>
          </a:p>
          <a:p>
            <a:pPr marL="457200" lvl="1" indent="0">
              <a:buNone/>
            </a:pPr>
            <a:r>
              <a:rPr lang="en-NZ" sz="2400" dirty="0"/>
              <a:t>	Open questions</a:t>
            </a:r>
          </a:p>
          <a:p>
            <a:pPr marL="457200" lvl="1" indent="0">
              <a:buNone/>
            </a:pPr>
            <a:r>
              <a:rPr lang="en-NZ" sz="2400" dirty="0"/>
              <a:t>	Student analysis of errors</a:t>
            </a:r>
          </a:p>
          <a:p>
            <a:pPr marL="457200" lvl="1" indent="0">
              <a:buNone/>
            </a:pPr>
            <a:r>
              <a:rPr lang="en-NZ" sz="2400" dirty="0"/>
              <a:t>	Improves student awareness 	and performance</a:t>
            </a:r>
          </a:p>
          <a:p>
            <a:r>
              <a:rPr lang="en-NZ" sz="2400" dirty="0"/>
              <a:t>What are the goals for the next lesson?</a:t>
            </a:r>
          </a:p>
          <a:p>
            <a:pPr marL="57150" indent="0">
              <a:buNone/>
            </a:pPr>
            <a:endParaRPr lang="en-NZ" sz="1700" dirty="0"/>
          </a:p>
        </p:txBody>
      </p:sp>
      <p:pic>
        <p:nvPicPr>
          <p:cNvPr id="4" name="Picture 3" descr="Logo&#10;&#10;Description automatically generated">
            <a:extLst>
              <a:ext uri="{FF2B5EF4-FFF2-40B4-BE49-F238E27FC236}">
                <a16:creationId xmlns:a16="http://schemas.microsoft.com/office/drawing/2014/main" id="{02B462B9-2D5E-452A-ACCE-7872F158AE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110576"/>
            <a:ext cx="1210437" cy="567424"/>
          </a:xfrm>
          <a:prstGeom prst="rect">
            <a:avLst/>
          </a:prstGeom>
        </p:spPr>
      </p:pic>
    </p:spTree>
    <p:extLst>
      <p:ext uri="{BB962C8B-B14F-4D97-AF65-F5344CB8AC3E}">
        <p14:creationId xmlns:p14="http://schemas.microsoft.com/office/powerpoint/2010/main" val="284313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3668" y="1735251"/>
            <a:ext cx="2401025" cy="3387497"/>
          </a:xfrm>
        </p:spPr>
        <p:txBody>
          <a:bodyPr anchor="b">
            <a:normAutofit/>
          </a:bodyPr>
          <a:lstStyle/>
          <a:p>
            <a:pPr>
              <a:lnSpc>
                <a:spcPct val="90000"/>
              </a:lnSpc>
            </a:pPr>
            <a:r>
              <a:rPr lang="en-NZ" sz="3000" dirty="0">
                <a:solidFill>
                  <a:srgbClr val="FFFFFF"/>
                </a:solidFill>
              </a:rPr>
              <a:t>Adding value is as all about attitude – a desire to do the best for your student and for you</a:t>
            </a:r>
          </a:p>
        </p:txBody>
      </p:sp>
      <p:sp>
        <p:nvSpPr>
          <p:cNvPr id="3" name="Content Placeholder 2"/>
          <p:cNvSpPr>
            <a:spLocks noGrp="1"/>
          </p:cNvSpPr>
          <p:nvPr>
            <p:ph idx="1"/>
          </p:nvPr>
        </p:nvSpPr>
        <p:spPr>
          <a:xfrm>
            <a:off x="3607694" y="649480"/>
            <a:ext cx="4916510" cy="5546047"/>
          </a:xfrm>
        </p:spPr>
        <p:txBody>
          <a:bodyPr anchor="ctr">
            <a:normAutofit/>
          </a:bodyPr>
          <a:lstStyle/>
          <a:p>
            <a:pPr marL="0" indent="0">
              <a:buNone/>
            </a:pPr>
            <a:endParaRPr lang="en-NZ" sz="1700" dirty="0"/>
          </a:p>
          <a:p>
            <a:pPr marL="0" indent="0" algn="ctr">
              <a:buNone/>
            </a:pPr>
            <a:r>
              <a:rPr lang="en-NZ" dirty="0"/>
              <a:t>“Teach what is new, consolidate what has already been learned”</a:t>
            </a:r>
          </a:p>
        </p:txBody>
      </p:sp>
      <p:pic>
        <p:nvPicPr>
          <p:cNvPr id="15" name="Picture 14" descr="Logo&#10;&#10;Description automatically generated">
            <a:extLst>
              <a:ext uri="{FF2B5EF4-FFF2-40B4-BE49-F238E27FC236}">
                <a16:creationId xmlns:a16="http://schemas.microsoft.com/office/drawing/2014/main" id="{DDE7C29A-ED62-4D58-9D23-107AF65B16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6110576"/>
            <a:ext cx="1210437" cy="567424"/>
          </a:xfrm>
          <a:prstGeom prst="rect">
            <a:avLst/>
          </a:prstGeom>
        </p:spPr>
      </p:pic>
    </p:spTree>
    <p:extLst>
      <p:ext uri="{BB962C8B-B14F-4D97-AF65-F5344CB8AC3E}">
        <p14:creationId xmlns:p14="http://schemas.microsoft.com/office/powerpoint/2010/main" val="28633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986118" y="735106"/>
            <a:ext cx="7540322" cy="2928470"/>
          </a:xfrm>
        </p:spPr>
        <p:txBody>
          <a:bodyPr vert="horz" lIns="91440" tIns="45720" rIns="91440" bIns="45720" rtlCol="0" anchor="b">
            <a:normAutofit/>
          </a:bodyPr>
          <a:lstStyle/>
          <a:p>
            <a:pPr algn="l">
              <a:lnSpc>
                <a:spcPct val="90000"/>
              </a:lnSpc>
            </a:pPr>
            <a:r>
              <a:rPr lang="en-US" sz="4200" kern="1200" dirty="0">
                <a:solidFill>
                  <a:srgbClr val="FFFFFF"/>
                </a:solidFill>
                <a:latin typeface="+mj-lt"/>
                <a:ea typeface="+mj-ea"/>
                <a:cs typeface="+mj-cs"/>
              </a:rPr>
              <a:t>Questions and Discussion</a:t>
            </a:r>
          </a:p>
        </p:txBody>
      </p:sp>
      <p:pic>
        <p:nvPicPr>
          <p:cNvPr id="6" name="Picture 5" descr="Logo&#10;&#10;Description automatically generated">
            <a:extLst>
              <a:ext uri="{FF2B5EF4-FFF2-40B4-BE49-F238E27FC236}">
                <a16:creationId xmlns:a16="http://schemas.microsoft.com/office/drawing/2014/main" id="{C5B0C7A2-2A4D-4C12-8F48-DA57F90E1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6110576"/>
            <a:ext cx="1210437" cy="567424"/>
          </a:xfrm>
          <a:prstGeom prst="rect">
            <a:avLst/>
          </a:prstGeom>
        </p:spPr>
      </p:pic>
    </p:spTree>
    <p:extLst>
      <p:ext uri="{BB962C8B-B14F-4D97-AF65-F5344CB8AC3E}">
        <p14:creationId xmlns:p14="http://schemas.microsoft.com/office/powerpoint/2010/main" val="80172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28699" y="294538"/>
            <a:ext cx="7421963" cy="1033669"/>
          </a:xfrm>
        </p:spPr>
        <p:txBody>
          <a:bodyPr vert="horz" lIns="91440" tIns="45720" rIns="91440" bIns="45720" rtlCol="0" anchor="ctr">
            <a:normAutofit/>
          </a:bodyPr>
          <a:lstStyle/>
          <a:p>
            <a:pPr algn="l">
              <a:lnSpc>
                <a:spcPct val="90000"/>
              </a:lnSpc>
            </a:pPr>
            <a:r>
              <a:rPr lang="en-US" sz="3500" b="1" kern="1200">
                <a:solidFill>
                  <a:srgbClr val="FFFFFF"/>
                </a:solidFill>
                <a:latin typeface="+mj-lt"/>
                <a:ea typeface="+mj-ea"/>
                <a:cs typeface="+mj-cs"/>
              </a:rPr>
              <a:t>Areas of Discussion</a:t>
            </a:r>
          </a:p>
        </p:txBody>
      </p:sp>
      <p:sp>
        <p:nvSpPr>
          <p:cNvPr id="3" name="Subtitle 2"/>
          <p:cNvSpPr>
            <a:spLocks noGrp="1"/>
          </p:cNvSpPr>
          <p:nvPr>
            <p:ph type="subTitle" idx="1"/>
          </p:nvPr>
        </p:nvSpPr>
        <p:spPr>
          <a:xfrm>
            <a:off x="1028699" y="2318197"/>
            <a:ext cx="7293023" cy="3683358"/>
          </a:xfrm>
        </p:spPr>
        <p:txBody>
          <a:bodyPr vert="horz" lIns="91440" tIns="45720" rIns="91440" bIns="45720" rtlCol="0" anchor="ctr">
            <a:normAutofit/>
          </a:bodyPr>
          <a:lstStyle/>
          <a:p>
            <a:pPr marL="285750" algn="l">
              <a:lnSpc>
                <a:spcPct val="90000"/>
              </a:lnSpc>
            </a:pPr>
            <a:r>
              <a:rPr lang="en-US" sz="2400" dirty="0">
                <a:solidFill>
                  <a:schemeClr val="tx1"/>
                </a:solidFill>
              </a:rPr>
              <a:t>What is adding value all about?</a:t>
            </a:r>
          </a:p>
          <a:p>
            <a:pPr marL="285750" algn="l">
              <a:lnSpc>
                <a:spcPct val="90000"/>
              </a:lnSpc>
            </a:pPr>
            <a:endParaRPr lang="en-US" sz="2400" dirty="0">
              <a:solidFill>
                <a:schemeClr val="tx1"/>
              </a:solidFill>
            </a:endParaRPr>
          </a:p>
          <a:p>
            <a:pPr marL="971550" lvl="1" indent="-228600" algn="l">
              <a:lnSpc>
                <a:spcPct val="90000"/>
              </a:lnSpc>
              <a:buFont typeface="Arial" panose="020B0604020202020204" pitchFamily="34" charset="0"/>
              <a:buChar char="•"/>
            </a:pPr>
            <a:r>
              <a:rPr lang="en-US" sz="2400" dirty="0">
                <a:solidFill>
                  <a:schemeClr val="tx1"/>
                </a:solidFill>
              </a:rPr>
              <a:t>Putting Theory into Practice</a:t>
            </a:r>
          </a:p>
          <a:p>
            <a:pPr marL="971550" lvl="1" indent="-228600" algn="l">
              <a:lnSpc>
                <a:spcPct val="90000"/>
              </a:lnSpc>
              <a:buFont typeface="Arial" panose="020B0604020202020204" pitchFamily="34" charset="0"/>
              <a:buChar char="•"/>
            </a:pPr>
            <a:r>
              <a:rPr lang="en-US" sz="2400" dirty="0">
                <a:solidFill>
                  <a:schemeClr val="tx1"/>
                </a:solidFill>
              </a:rPr>
              <a:t>The Lesson Plan</a:t>
            </a:r>
          </a:p>
          <a:p>
            <a:pPr marL="971550" lvl="1" indent="-228600" algn="l">
              <a:lnSpc>
                <a:spcPct val="90000"/>
              </a:lnSpc>
              <a:buFont typeface="Arial" panose="020B0604020202020204" pitchFamily="34" charset="0"/>
              <a:buChar char="•"/>
            </a:pPr>
            <a:r>
              <a:rPr lang="en-US" sz="2400" dirty="0">
                <a:solidFill>
                  <a:schemeClr val="tx1"/>
                </a:solidFill>
              </a:rPr>
              <a:t>Airspace Management</a:t>
            </a:r>
          </a:p>
          <a:p>
            <a:pPr marL="971550" lvl="1" indent="-228600" algn="l">
              <a:lnSpc>
                <a:spcPct val="90000"/>
              </a:lnSpc>
              <a:buFont typeface="Arial" panose="020B0604020202020204" pitchFamily="34" charset="0"/>
              <a:buChar char="•"/>
            </a:pPr>
            <a:r>
              <a:rPr lang="en-US" sz="2400" dirty="0">
                <a:solidFill>
                  <a:schemeClr val="tx1"/>
                </a:solidFill>
              </a:rPr>
              <a:t>Maximising Transit Time</a:t>
            </a:r>
          </a:p>
          <a:p>
            <a:pPr marL="971550" lvl="1" indent="-228600" algn="l">
              <a:lnSpc>
                <a:spcPct val="90000"/>
              </a:lnSpc>
              <a:buFont typeface="Arial" panose="020B0604020202020204" pitchFamily="34" charset="0"/>
              <a:buChar char="•"/>
            </a:pPr>
            <a:r>
              <a:rPr lang="en-US" sz="2400" dirty="0">
                <a:solidFill>
                  <a:schemeClr val="tx1"/>
                </a:solidFill>
              </a:rPr>
              <a:t>TEM</a:t>
            </a:r>
          </a:p>
          <a:p>
            <a:pPr marL="971550" lvl="1" indent="-228600" algn="l">
              <a:lnSpc>
                <a:spcPct val="90000"/>
              </a:lnSpc>
              <a:buFont typeface="Arial" panose="020B0604020202020204" pitchFamily="34" charset="0"/>
              <a:buChar char="•"/>
            </a:pPr>
            <a:r>
              <a:rPr lang="en-US" sz="2400" dirty="0">
                <a:solidFill>
                  <a:schemeClr val="tx1"/>
                </a:solidFill>
              </a:rPr>
              <a:t>BFR</a:t>
            </a:r>
          </a:p>
          <a:p>
            <a:pPr marL="971550" lvl="1" indent="-228600" algn="l">
              <a:lnSpc>
                <a:spcPct val="90000"/>
              </a:lnSpc>
              <a:buFont typeface="Arial" panose="020B0604020202020204" pitchFamily="34" charset="0"/>
              <a:buChar char="•"/>
            </a:pPr>
            <a:r>
              <a:rPr lang="en-US" sz="2400" dirty="0">
                <a:solidFill>
                  <a:schemeClr val="tx1"/>
                </a:solidFill>
              </a:rPr>
              <a:t>Debriefing</a:t>
            </a:r>
          </a:p>
        </p:txBody>
      </p:sp>
      <p:pic>
        <p:nvPicPr>
          <p:cNvPr id="6" name="Picture 5" descr="Logo&#10;&#10;Description automatically generated">
            <a:extLst>
              <a:ext uri="{FF2B5EF4-FFF2-40B4-BE49-F238E27FC236}">
                <a16:creationId xmlns:a16="http://schemas.microsoft.com/office/drawing/2014/main" id="{5C719567-87F8-4AD6-9501-34756EB8E5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8338" y="6165304"/>
            <a:ext cx="1075260" cy="504056"/>
          </a:xfrm>
          <a:prstGeom prst="rect">
            <a:avLst/>
          </a:prstGeom>
        </p:spPr>
      </p:pic>
    </p:spTree>
    <p:extLst>
      <p:ext uri="{BB962C8B-B14F-4D97-AF65-F5344CB8AC3E}">
        <p14:creationId xmlns:p14="http://schemas.microsoft.com/office/powerpoint/2010/main" val="202223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0041" y="586855"/>
            <a:ext cx="2401025" cy="3387497"/>
          </a:xfrm>
        </p:spPr>
        <p:txBody>
          <a:bodyPr vert="horz" lIns="91440" tIns="45720" rIns="91440" bIns="45720" rtlCol="0" anchor="b">
            <a:normAutofit/>
          </a:bodyPr>
          <a:lstStyle/>
          <a:p>
            <a:pPr algn="r">
              <a:lnSpc>
                <a:spcPct val="90000"/>
              </a:lnSpc>
            </a:pPr>
            <a:r>
              <a:rPr lang="en-US" sz="3500" b="1" kern="1200">
                <a:solidFill>
                  <a:srgbClr val="FFFFFF"/>
                </a:solidFill>
                <a:latin typeface="+mj-lt"/>
                <a:ea typeface="+mj-ea"/>
                <a:cs typeface="+mj-cs"/>
              </a:rPr>
              <a:t>Theory into Practice</a:t>
            </a:r>
          </a:p>
        </p:txBody>
      </p:sp>
      <p:sp>
        <p:nvSpPr>
          <p:cNvPr id="3" name="Subtitle 2"/>
          <p:cNvSpPr>
            <a:spLocks noGrp="1"/>
          </p:cNvSpPr>
          <p:nvPr>
            <p:ph type="subTitle" idx="1"/>
          </p:nvPr>
        </p:nvSpPr>
        <p:spPr>
          <a:xfrm>
            <a:off x="3607694" y="649480"/>
            <a:ext cx="4916510" cy="5546047"/>
          </a:xfrm>
        </p:spPr>
        <p:txBody>
          <a:bodyPr vert="horz" lIns="91440" tIns="45720" rIns="91440" bIns="45720" rtlCol="0" anchor="ctr">
            <a:normAutofit/>
          </a:bodyPr>
          <a:lstStyle/>
          <a:p>
            <a:pPr marL="514350" indent="-228600" algn="l">
              <a:lnSpc>
                <a:spcPct val="90000"/>
              </a:lnSpc>
              <a:buFont typeface="Arial" panose="020B0604020202020204" pitchFamily="34" charset="0"/>
              <a:buChar char="•"/>
            </a:pPr>
            <a:r>
              <a:rPr lang="en-US" sz="2400" dirty="0">
                <a:solidFill>
                  <a:schemeClr val="tx1"/>
                </a:solidFill>
              </a:rPr>
              <a:t>Establishing the relevance of ground examination knowledge to practical aviation. </a:t>
            </a:r>
          </a:p>
          <a:p>
            <a:pPr marL="971550" lvl="1" indent="-228600" algn="l">
              <a:lnSpc>
                <a:spcPct val="90000"/>
              </a:lnSpc>
              <a:buFont typeface="Arial" panose="020B0604020202020204" pitchFamily="34" charset="0"/>
              <a:buChar char="•"/>
            </a:pPr>
            <a:r>
              <a:rPr lang="en-US" sz="2400" dirty="0">
                <a:solidFill>
                  <a:schemeClr val="tx1"/>
                </a:solidFill>
              </a:rPr>
              <a:t>Stage of training</a:t>
            </a:r>
          </a:p>
          <a:p>
            <a:pPr marL="514350" indent="-228600" algn="l">
              <a:lnSpc>
                <a:spcPct val="90000"/>
              </a:lnSpc>
              <a:buFont typeface="Arial" panose="020B0604020202020204" pitchFamily="34" charset="0"/>
              <a:buChar char="•"/>
            </a:pPr>
            <a:r>
              <a:rPr lang="en-US" sz="2400" dirty="0">
                <a:solidFill>
                  <a:schemeClr val="tx1"/>
                </a:solidFill>
              </a:rPr>
              <a:t>On the ground</a:t>
            </a:r>
          </a:p>
          <a:p>
            <a:pPr marL="514350" indent="-228600" algn="l">
              <a:lnSpc>
                <a:spcPct val="90000"/>
              </a:lnSpc>
              <a:buFont typeface="Arial" panose="020B0604020202020204" pitchFamily="34" charset="0"/>
              <a:buChar char="•"/>
            </a:pPr>
            <a:r>
              <a:rPr lang="en-US" sz="2400" dirty="0">
                <a:solidFill>
                  <a:schemeClr val="tx1"/>
                </a:solidFill>
              </a:rPr>
              <a:t>In the air</a:t>
            </a:r>
          </a:p>
          <a:p>
            <a:pPr marL="514350" indent="-228600" algn="l">
              <a:lnSpc>
                <a:spcPct val="90000"/>
              </a:lnSpc>
              <a:buFont typeface="Arial" panose="020B0604020202020204" pitchFamily="34" charset="0"/>
              <a:buChar char="•"/>
            </a:pPr>
            <a:r>
              <a:rPr lang="en-US" sz="2400" dirty="0">
                <a:solidFill>
                  <a:schemeClr val="tx1"/>
                </a:solidFill>
              </a:rPr>
              <a:t>PPL 45 Flights x 10 Qs =450 questions!</a:t>
            </a:r>
          </a:p>
        </p:txBody>
      </p:sp>
      <p:pic>
        <p:nvPicPr>
          <p:cNvPr id="9" name="Picture 8" descr="Logo&#10;&#10;Description automatically generated">
            <a:extLst>
              <a:ext uri="{FF2B5EF4-FFF2-40B4-BE49-F238E27FC236}">
                <a16:creationId xmlns:a16="http://schemas.microsoft.com/office/drawing/2014/main" id="{5B28558C-6E86-4217-9C18-46D34BEC25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8338" y="6165304"/>
            <a:ext cx="1075260" cy="504056"/>
          </a:xfrm>
          <a:prstGeom prst="rect">
            <a:avLst/>
          </a:prstGeom>
        </p:spPr>
      </p:pic>
    </p:spTree>
    <p:extLst>
      <p:ext uri="{BB962C8B-B14F-4D97-AF65-F5344CB8AC3E}">
        <p14:creationId xmlns:p14="http://schemas.microsoft.com/office/powerpoint/2010/main" val="94674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3725"/>
          </a:xfrm>
        </p:spPr>
        <p:txBody>
          <a:bodyPr>
            <a:noAutofit/>
          </a:bodyPr>
          <a:lstStyle/>
          <a:p>
            <a:r>
              <a:rPr lang="en-NZ" sz="4000" b="1" dirty="0">
                <a:solidFill>
                  <a:schemeClr val="tx2"/>
                </a:solidFill>
              </a:rPr>
              <a:t>Lesson Planning</a:t>
            </a:r>
          </a:p>
        </p:txBody>
      </p:sp>
      <p:pic>
        <p:nvPicPr>
          <p:cNvPr id="6" name="Content Placeholder 5" descr="Graphical user interface, application&#10;&#10;Description automatically generated">
            <a:extLst>
              <a:ext uri="{FF2B5EF4-FFF2-40B4-BE49-F238E27FC236}">
                <a16:creationId xmlns:a16="http://schemas.microsoft.com/office/drawing/2014/main" id="{3FE40511-91D7-42FC-8CC0-BBCD0FC38F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3955" y="908720"/>
            <a:ext cx="8376090" cy="5674642"/>
          </a:xfrm>
        </p:spPr>
      </p:pic>
      <p:cxnSp>
        <p:nvCxnSpPr>
          <p:cNvPr id="10" name="Elbow Connector 9"/>
          <p:cNvCxnSpPr>
            <a:cxnSpLocks/>
          </p:cNvCxnSpPr>
          <p:nvPr/>
        </p:nvCxnSpPr>
        <p:spPr>
          <a:xfrm>
            <a:off x="2699792" y="2584737"/>
            <a:ext cx="2016224" cy="783576"/>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Elbow Connector 14"/>
          <p:cNvCxnSpPr/>
          <p:nvPr/>
        </p:nvCxnSpPr>
        <p:spPr>
          <a:xfrm rot="10800000" flipV="1">
            <a:off x="3203848" y="4864310"/>
            <a:ext cx="1728192" cy="360040"/>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sp>
        <p:nvSpPr>
          <p:cNvPr id="17" name="Rectangle 16"/>
          <p:cNvSpPr/>
          <p:nvPr/>
        </p:nvSpPr>
        <p:spPr>
          <a:xfrm>
            <a:off x="355318" y="1700808"/>
            <a:ext cx="3712626"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00215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NZ" dirty="0">
                <a:solidFill>
                  <a:schemeClr val="tx2"/>
                </a:solidFill>
              </a:rPr>
              <a:t>Airspace Management</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1904" y="1268760"/>
            <a:ext cx="7488831" cy="5321851"/>
          </a:xfrm>
        </p:spPr>
      </p:pic>
      <p:sp>
        <p:nvSpPr>
          <p:cNvPr id="11" name="Rectangle 10"/>
          <p:cNvSpPr/>
          <p:nvPr/>
        </p:nvSpPr>
        <p:spPr>
          <a:xfrm>
            <a:off x="2699792" y="3284984"/>
            <a:ext cx="5040560" cy="2520280"/>
          </a:xfrm>
          <a:prstGeom prst="rect">
            <a:avLst/>
          </a:prstGeom>
          <a:noFill/>
          <a:ln w="635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ight Arrow 11"/>
          <p:cNvSpPr/>
          <p:nvPr/>
        </p:nvSpPr>
        <p:spPr>
          <a:xfrm>
            <a:off x="251520" y="2362822"/>
            <a:ext cx="1418455" cy="273630"/>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extBox 2"/>
          <p:cNvSpPr txBox="1"/>
          <p:nvPr/>
        </p:nvSpPr>
        <p:spPr>
          <a:xfrm>
            <a:off x="3059832" y="1299308"/>
            <a:ext cx="5328592" cy="1200329"/>
          </a:xfrm>
          <a:prstGeom prst="rect">
            <a:avLst/>
          </a:prstGeom>
          <a:solidFill>
            <a:schemeClr val="bg1"/>
          </a:solidFill>
          <a:ln w="28575">
            <a:solidFill>
              <a:schemeClr val="tx1">
                <a:alpha val="98000"/>
              </a:schemeClr>
            </a:solidFill>
          </a:ln>
        </p:spPr>
        <p:txBody>
          <a:bodyPr wrap="square" rtlCol="0">
            <a:spAutoFit/>
          </a:bodyPr>
          <a:lstStyle/>
          <a:p>
            <a:pPr marL="342900" indent="-342900">
              <a:buFontTx/>
              <a:buChar char="-"/>
            </a:pPr>
            <a:r>
              <a:rPr lang="en-NZ" sz="2400" dirty="0"/>
              <a:t>What do you want to do?</a:t>
            </a:r>
          </a:p>
          <a:p>
            <a:pPr marL="342900" indent="-342900">
              <a:buFontTx/>
              <a:buChar char="-"/>
            </a:pPr>
            <a:r>
              <a:rPr lang="en-NZ" sz="2400" dirty="0"/>
              <a:t>Where do you want to end up?</a:t>
            </a:r>
          </a:p>
          <a:p>
            <a:pPr marL="342900" indent="-342900">
              <a:buFontTx/>
              <a:buChar char="-"/>
            </a:pPr>
            <a:r>
              <a:rPr lang="en-NZ" sz="2400" dirty="0"/>
              <a:t>Vary the operating area.</a:t>
            </a:r>
          </a:p>
        </p:txBody>
      </p:sp>
      <p:sp>
        <p:nvSpPr>
          <p:cNvPr id="9" name="Donut 19">
            <a:extLst>
              <a:ext uri="{FF2B5EF4-FFF2-40B4-BE49-F238E27FC236}">
                <a16:creationId xmlns:a16="http://schemas.microsoft.com/office/drawing/2014/main" id="{193D272D-E19B-4E01-BDD9-842C12FC7C1E}"/>
              </a:ext>
            </a:extLst>
          </p:cNvPr>
          <p:cNvSpPr/>
          <p:nvPr/>
        </p:nvSpPr>
        <p:spPr>
          <a:xfrm>
            <a:off x="5400092" y="2802531"/>
            <a:ext cx="648072" cy="604867"/>
          </a:xfrm>
          <a:prstGeom prst="donut">
            <a:avLst>
              <a:gd name="adj" fmla="val 0"/>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4" name="Donut 20">
            <a:extLst>
              <a:ext uri="{FF2B5EF4-FFF2-40B4-BE49-F238E27FC236}">
                <a16:creationId xmlns:a16="http://schemas.microsoft.com/office/drawing/2014/main" id="{1E7E0808-45F7-4ECB-B3CA-D38A7006CC8D}"/>
              </a:ext>
            </a:extLst>
          </p:cNvPr>
          <p:cNvSpPr/>
          <p:nvPr/>
        </p:nvSpPr>
        <p:spPr>
          <a:xfrm>
            <a:off x="1814482" y="5142790"/>
            <a:ext cx="949424" cy="892899"/>
          </a:xfrm>
          <a:prstGeom prst="donut">
            <a:avLst>
              <a:gd name="adj" fmla="val 0"/>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Tree>
    <p:extLst>
      <p:ext uri="{BB962C8B-B14F-4D97-AF65-F5344CB8AC3E}">
        <p14:creationId xmlns:p14="http://schemas.microsoft.com/office/powerpoint/2010/main" val="2861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 grpId="0" animBg="1"/>
      <p:bldP spid="9"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NZ" sz="3500" dirty="0">
                <a:solidFill>
                  <a:srgbClr val="FFFFFF"/>
                </a:solidFill>
              </a:rPr>
              <a:t>Maximising Transit Time</a:t>
            </a:r>
          </a:p>
        </p:txBody>
      </p:sp>
      <p:sp>
        <p:nvSpPr>
          <p:cNvPr id="3" name="Content Placeholder 2"/>
          <p:cNvSpPr>
            <a:spLocks noGrp="1"/>
          </p:cNvSpPr>
          <p:nvPr>
            <p:ph idx="1"/>
          </p:nvPr>
        </p:nvSpPr>
        <p:spPr>
          <a:xfrm>
            <a:off x="3420425" y="649480"/>
            <a:ext cx="5544063" cy="5546047"/>
          </a:xfrm>
        </p:spPr>
        <p:txBody>
          <a:bodyPr anchor="ctr">
            <a:normAutofit/>
          </a:bodyPr>
          <a:lstStyle/>
          <a:p>
            <a:r>
              <a:rPr lang="en-NZ" sz="2400" dirty="0"/>
              <a:t>Teach departure &amp; arrival procedures</a:t>
            </a:r>
          </a:p>
          <a:p>
            <a:r>
              <a:rPr lang="en-NZ" sz="2400" dirty="0"/>
              <a:t>Familiarise with local area ground features</a:t>
            </a:r>
          </a:p>
          <a:p>
            <a:r>
              <a:rPr lang="en-NZ" sz="2400" dirty="0"/>
              <a:t>Consolidation exercises </a:t>
            </a:r>
            <a:r>
              <a:rPr lang="en-NZ" sz="2400" dirty="0" err="1"/>
              <a:t>enroute</a:t>
            </a:r>
            <a:endParaRPr lang="en-NZ" sz="2400" dirty="0"/>
          </a:p>
          <a:p>
            <a:r>
              <a:rPr lang="en-NZ" sz="2400" dirty="0"/>
              <a:t>Start the teach early</a:t>
            </a:r>
          </a:p>
          <a:p>
            <a:r>
              <a:rPr lang="en-NZ" sz="2400" dirty="0"/>
              <a:t>Theory into practice</a:t>
            </a:r>
          </a:p>
          <a:p>
            <a:pPr marL="0" indent="0">
              <a:buNone/>
            </a:pPr>
            <a:endParaRPr lang="en-NZ" sz="1700" dirty="0"/>
          </a:p>
        </p:txBody>
      </p:sp>
      <p:pic>
        <p:nvPicPr>
          <p:cNvPr id="4" name="Picture 3" descr="Logo&#10;&#10;Description automatically generated">
            <a:extLst>
              <a:ext uri="{FF2B5EF4-FFF2-40B4-BE49-F238E27FC236}">
                <a16:creationId xmlns:a16="http://schemas.microsoft.com/office/drawing/2014/main" id="{8BBEF1B3-AB6F-4F4C-B7DB-47811F2A32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110576"/>
            <a:ext cx="1210437" cy="567424"/>
          </a:xfrm>
          <a:prstGeom prst="rect">
            <a:avLst/>
          </a:prstGeom>
        </p:spPr>
      </p:pic>
    </p:spTree>
    <p:extLst>
      <p:ext uri="{BB962C8B-B14F-4D97-AF65-F5344CB8AC3E}">
        <p14:creationId xmlns:p14="http://schemas.microsoft.com/office/powerpoint/2010/main" val="34234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vert="horz" lIns="91440" tIns="45720" rIns="91440" bIns="45720" rtlCol="0" anchor="ctr">
            <a:normAutofit/>
          </a:bodyPr>
          <a:lstStyle/>
          <a:p>
            <a:pPr algn="l">
              <a:lnSpc>
                <a:spcPct val="90000"/>
              </a:lnSpc>
            </a:pPr>
            <a:r>
              <a:rPr lang="en-US" sz="3500" kern="1200" dirty="0">
                <a:solidFill>
                  <a:srgbClr val="FFFFFF"/>
                </a:solidFill>
                <a:latin typeface="+mj-lt"/>
                <a:ea typeface="+mj-ea"/>
                <a:cs typeface="+mj-cs"/>
              </a:rPr>
              <a:t>TEM</a:t>
            </a:r>
          </a:p>
        </p:txBody>
      </p:sp>
      <p:sp>
        <p:nvSpPr>
          <p:cNvPr id="5" name="TextBox 4"/>
          <p:cNvSpPr txBox="1"/>
          <p:nvPr/>
        </p:nvSpPr>
        <p:spPr>
          <a:xfrm>
            <a:off x="1028699" y="2318197"/>
            <a:ext cx="7293023" cy="3683358"/>
          </a:xfrm>
          <a:prstGeom prst="rect">
            <a:avLst/>
          </a:prstGeom>
        </p:spPr>
        <p:txBody>
          <a:bodyPr vert="horz" lIns="91440" tIns="45720" rIns="91440" bIns="45720" rtlCol="0" anchor="ctr">
            <a:normAutofit fontScale="92500" lnSpcReduction="10000"/>
          </a:bodyPr>
          <a:lstStyle/>
          <a:p>
            <a:pPr marL="457200" indent="-228600">
              <a:lnSpc>
                <a:spcPct val="90000"/>
              </a:lnSpc>
              <a:spcAft>
                <a:spcPts val="600"/>
              </a:spcAft>
              <a:buFont typeface="Arial" panose="020B0604020202020204" pitchFamily="34" charset="0"/>
              <a:buChar char="•"/>
            </a:pPr>
            <a:r>
              <a:rPr lang="en-US" sz="2400" dirty="0"/>
              <a:t>TCTWO, TWOP</a:t>
            </a:r>
          </a:p>
          <a:p>
            <a:pPr marL="457200" indent="-228600">
              <a:lnSpc>
                <a:spcPct val="90000"/>
              </a:lnSpc>
              <a:spcAft>
                <a:spcPts val="600"/>
              </a:spcAft>
              <a:buFont typeface="Arial" panose="020B0604020202020204" pitchFamily="34" charset="0"/>
              <a:buChar char="•"/>
            </a:pPr>
            <a:r>
              <a:rPr lang="en-US" sz="2400" dirty="0"/>
              <a:t>Threat recognition</a:t>
            </a:r>
          </a:p>
          <a:p>
            <a:pPr marL="685800" lvl="1">
              <a:lnSpc>
                <a:spcPct val="90000"/>
              </a:lnSpc>
              <a:spcAft>
                <a:spcPts val="600"/>
              </a:spcAft>
            </a:pPr>
            <a:r>
              <a:rPr lang="en-US" sz="2400" dirty="0"/>
              <a:t>	Relevant</a:t>
            </a:r>
          </a:p>
          <a:p>
            <a:pPr marL="685800" lvl="1">
              <a:lnSpc>
                <a:spcPct val="90000"/>
              </a:lnSpc>
              <a:spcAft>
                <a:spcPts val="600"/>
              </a:spcAft>
            </a:pPr>
            <a:r>
              <a:rPr lang="en-US" sz="2400" dirty="0"/>
              <a:t>	Sensible mitigations</a:t>
            </a:r>
          </a:p>
          <a:p>
            <a:pPr marL="685800" lvl="1">
              <a:lnSpc>
                <a:spcPct val="90000"/>
              </a:lnSpc>
              <a:spcAft>
                <a:spcPts val="600"/>
              </a:spcAft>
            </a:pPr>
            <a:r>
              <a:rPr lang="en-US" sz="2400" dirty="0"/>
              <a:t>	Based on the actual conditions</a:t>
            </a:r>
          </a:p>
          <a:p>
            <a:pPr marL="457200" indent="-228600">
              <a:lnSpc>
                <a:spcPct val="90000"/>
              </a:lnSpc>
              <a:spcAft>
                <a:spcPts val="600"/>
              </a:spcAft>
              <a:buFont typeface="Arial" panose="020B0604020202020204" pitchFamily="34" charset="0"/>
              <a:buChar char="•"/>
            </a:pPr>
            <a:r>
              <a:rPr lang="en-US" sz="2400" dirty="0"/>
              <a:t>Error recognition</a:t>
            </a:r>
          </a:p>
          <a:p>
            <a:pPr marL="685800" lvl="1">
              <a:lnSpc>
                <a:spcPct val="90000"/>
              </a:lnSpc>
              <a:spcAft>
                <a:spcPts val="600"/>
              </a:spcAft>
            </a:pPr>
            <a:r>
              <a:rPr lang="en-US" sz="2400" dirty="0"/>
              <a:t>	Timely</a:t>
            </a:r>
          </a:p>
          <a:p>
            <a:pPr marL="685800" lvl="1">
              <a:lnSpc>
                <a:spcPct val="90000"/>
              </a:lnSpc>
              <a:spcAft>
                <a:spcPts val="600"/>
              </a:spcAft>
            </a:pPr>
            <a:r>
              <a:rPr lang="en-US" sz="2400" dirty="0"/>
              <a:t>	Trapped</a:t>
            </a:r>
          </a:p>
          <a:p>
            <a:pPr marL="685800" lvl="1">
              <a:lnSpc>
                <a:spcPct val="90000"/>
              </a:lnSpc>
              <a:spcAft>
                <a:spcPts val="600"/>
              </a:spcAft>
            </a:pPr>
            <a:r>
              <a:rPr lang="en-US" sz="2400" dirty="0"/>
              <a:t>	Mitigated</a:t>
            </a:r>
          </a:p>
          <a:p>
            <a:pPr marL="457200" indent="-228600">
              <a:lnSpc>
                <a:spcPct val="90000"/>
              </a:lnSpc>
              <a:spcAft>
                <a:spcPts val="600"/>
              </a:spcAft>
              <a:buFont typeface="Arial" panose="020B0604020202020204" pitchFamily="34" charset="0"/>
              <a:buChar char="•"/>
            </a:pPr>
            <a:r>
              <a:rPr lang="en-US" sz="2400" dirty="0"/>
              <a:t>Encourage self analysis and correction of errors</a:t>
            </a:r>
          </a:p>
          <a:p>
            <a:pPr marL="914400" lvl="1"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p:txBody>
      </p:sp>
      <p:pic>
        <p:nvPicPr>
          <p:cNvPr id="13" name="Picture 12" descr="Logo&#10;&#10;Description automatically generated">
            <a:extLst>
              <a:ext uri="{FF2B5EF4-FFF2-40B4-BE49-F238E27FC236}">
                <a16:creationId xmlns:a16="http://schemas.microsoft.com/office/drawing/2014/main" id="{8F4CFC6D-09B7-4C02-98E3-B19383E937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110576"/>
            <a:ext cx="1210437" cy="567424"/>
          </a:xfrm>
          <a:prstGeom prst="rect">
            <a:avLst/>
          </a:prstGeom>
        </p:spPr>
      </p:pic>
    </p:spTree>
    <p:extLst>
      <p:ext uri="{BB962C8B-B14F-4D97-AF65-F5344CB8AC3E}">
        <p14:creationId xmlns:p14="http://schemas.microsoft.com/office/powerpoint/2010/main" val="261529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NZ" sz="3500" dirty="0">
                <a:solidFill>
                  <a:srgbClr val="FFFFFF"/>
                </a:solidFill>
              </a:rPr>
              <a:t>Lookout and Listen</a:t>
            </a:r>
          </a:p>
        </p:txBody>
      </p:sp>
      <p:sp>
        <p:nvSpPr>
          <p:cNvPr id="3" name="Content Placeholder 2"/>
          <p:cNvSpPr>
            <a:spLocks noGrp="1"/>
          </p:cNvSpPr>
          <p:nvPr>
            <p:ph idx="1"/>
          </p:nvPr>
        </p:nvSpPr>
        <p:spPr>
          <a:xfrm>
            <a:off x="3607694" y="649480"/>
            <a:ext cx="4916510" cy="5546047"/>
          </a:xfrm>
        </p:spPr>
        <p:txBody>
          <a:bodyPr anchor="ctr">
            <a:normAutofit/>
          </a:bodyPr>
          <a:lstStyle/>
          <a:p>
            <a:pPr lvl="1">
              <a:buFont typeface="Arial" panose="020B0604020202020204" pitchFamily="34" charset="0"/>
              <a:buChar char="•"/>
            </a:pPr>
            <a:r>
              <a:rPr lang="en-NZ" sz="2400" dirty="0"/>
              <a:t>Lookout scan </a:t>
            </a:r>
          </a:p>
          <a:p>
            <a:pPr marL="457200" lvl="1" indent="0">
              <a:buNone/>
            </a:pPr>
            <a:r>
              <a:rPr lang="en-NZ" sz="2400" dirty="0"/>
              <a:t>	Where are the eyes looking?</a:t>
            </a:r>
          </a:p>
          <a:p>
            <a:pPr lvl="1">
              <a:buFont typeface="Arial" panose="020B0604020202020204" pitchFamily="34" charset="0"/>
              <a:buChar char="•"/>
            </a:pPr>
            <a:r>
              <a:rPr lang="en-NZ" sz="2400" dirty="0"/>
              <a:t>Listening</a:t>
            </a:r>
          </a:p>
          <a:p>
            <a:pPr marL="914400" lvl="2" indent="0">
              <a:buNone/>
            </a:pPr>
            <a:r>
              <a:rPr lang="en-NZ" dirty="0"/>
              <a:t>Create a mental picture of traffic</a:t>
            </a:r>
          </a:p>
        </p:txBody>
      </p:sp>
      <p:pic>
        <p:nvPicPr>
          <p:cNvPr id="10" name="Picture 9" descr="Logo&#10;&#10;Description automatically generated">
            <a:extLst>
              <a:ext uri="{FF2B5EF4-FFF2-40B4-BE49-F238E27FC236}">
                <a16:creationId xmlns:a16="http://schemas.microsoft.com/office/drawing/2014/main" id="{B7CC50D9-B965-4B59-B837-8EDB7E5CCC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6167852"/>
            <a:ext cx="1210437" cy="567424"/>
          </a:xfrm>
          <a:prstGeom prst="rect">
            <a:avLst/>
          </a:prstGeom>
        </p:spPr>
      </p:pic>
    </p:spTree>
    <p:extLst>
      <p:ext uri="{BB962C8B-B14F-4D97-AF65-F5344CB8AC3E}">
        <p14:creationId xmlns:p14="http://schemas.microsoft.com/office/powerpoint/2010/main" val="182727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5E7574-048A-4554-A53B-6314838C75B9}"/>
              </a:ext>
            </a:extLst>
          </p:cNvPr>
          <p:cNvSpPr>
            <a:spLocks noGrp="1"/>
          </p:cNvSpPr>
          <p:nvPr>
            <p:ph type="title"/>
          </p:nvPr>
        </p:nvSpPr>
        <p:spPr>
          <a:xfrm>
            <a:off x="1037673" y="348865"/>
            <a:ext cx="7288583" cy="1576446"/>
          </a:xfrm>
        </p:spPr>
        <p:txBody>
          <a:bodyPr anchor="ctr">
            <a:normAutofit/>
          </a:bodyPr>
          <a:lstStyle/>
          <a:p>
            <a:r>
              <a:rPr lang="en-NZ" sz="3500" dirty="0">
                <a:solidFill>
                  <a:srgbClr val="FFFFFF"/>
                </a:solidFill>
              </a:rPr>
              <a:t>The BFR</a:t>
            </a:r>
            <a:endParaRPr lang="en-NZ" sz="3500">
              <a:solidFill>
                <a:srgbClr val="FFFFFF"/>
              </a:solidFill>
            </a:endParaRPr>
          </a:p>
        </p:txBody>
      </p:sp>
      <p:graphicFrame>
        <p:nvGraphicFramePr>
          <p:cNvPr id="22" name="Content Placeholder 2">
            <a:extLst>
              <a:ext uri="{FF2B5EF4-FFF2-40B4-BE49-F238E27FC236}">
                <a16:creationId xmlns:a16="http://schemas.microsoft.com/office/drawing/2014/main" id="{A2132BFC-8441-FF44-D532-B388973A98C6}"/>
              </a:ext>
            </a:extLst>
          </p:cNvPr>
          <p:cNvGraphicFramePr>
            <a:graphicFrameLocks noGrp="1"/>
          </p:cNvGraphicFramePr>
          <p:nvPr>
            <p:ph idx="1"/>
            <p:extLst>
              <p:ext uri="{D42A27DB-BD31-4B8C-83A1-F6EECF244321}">
                <p14:modId xmlns:p14="http://schemas.microsoft.com/office/powerpoint/2010/main" val="3190138454"/>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641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420</Words>
  <Application>Microsoft Office PowerPoint</Application>
  <PresentationFormat>On-screen Show (4:3)</PresentationFormat>
  <Paragraphs>79</Paragraphs>
  <Slides>12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Adding value to your instruction</vt:lpstr>
      <vt:lpstr>Areas of Discussion</vt:lpstr>
      <vt:lpstr>Theory into Practice</vt:lpstr>
      <vt:lpstr>Lesson Planning</vt:lpstr>
      <vt:lpstr>Airspace Management</vt:lpstr>
      <vt:lpstr>Maximising Transit Time</vt:lpstr>
      <vt:lpstr>TEM</vt:lpstr>
      <vt:lpstr>Lookout and Listen</vt:lpstr>
      <vt:lpstr>The BFR</vt:lpstr>
      <vt:lpstr>Debriefing</vt:lpstr>
      <vt:lpstr>Adding value is as all about attitude – a desire to do the best for your student and for you</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value to your instruction</dc:title>
  <dc:creator>Katrina Witney</dc:creator>
  <cp:lastModifiedBy>Katrina Witney</cp:lastModifiedBy>
  <cp:revision>11</cp:revision>
  <dcterms:created xsi:type="dcterms:W3CDTF">2022-09-30T03:59:46Z</dcterms:created>
  <dcterms:modified xsi:type="dcterms:W3CDTF">2022-09-30T04:18:04Z</dcterms:modified>
</cp:coreProperties>
</file>